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868c173e3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868c173e3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873e78956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873e78956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868c173e3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868c173e3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873e7895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873e7895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868c173e3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868c173e3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868c173e3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868c173e3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8669a3fdf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8669a3fdf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8669a3fdf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8669a3fdf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8669a3fdf9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8669a3fdf9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868c173e3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868c173e3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title"/>
          </p:nvPr>
        </p:nvSpPr>
        <p:spPr>
          <a:xfrm>
            <a:off x="1697100" y="2839350"/>
            <a:ext cx="5749800" cy="161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000">
                <a:solidFill>
                  <a:schemeClr val="accent5"/>
                </a:solidFill>
              </a:rPr>
              <a:t>ADMI’s </a:t>
            </a:r>
            <a:r>
              <a:rPr lang="en" sz="5000">
                <a:solidFill>
                  <a:schemeClr val="accent5"/>
                </a:solidFill>
              </a:rPr>
              <a:t>Role as an Intermediary</a:t>
            </a:r>
            <a:endParaRPr sz="5000">
              <a:solidFill>
                <a:schemeClr val="accent5"/>
              </a:solidFill>
            </a:endParaRPr>
          </a:p>
        </p:txBody>
      </p:sp>
      <p:pic>
        <p:nvPicPr>
          <p:cNvPr id="87" name="Google Shape;87;p13"/>
          <p:cNvPicPr preferRelativeResize="0"/>
          <p:nvPr/>
        </p:nvPicPr>
        <p:blipFill>
          <a:blip r:embed="rId3">
            <a:alphaModFix/>
          </a:blip>
          <a:stretch>
            <a:fillRect/>
          </a:stretch>
        </p:blipFill>
        <p:spPr>
          <a:xfrm>
            <a:off x="3179225" y="768250"/>
            <a:ext cx="2785550" cy="1805451"/>
          </a:xfrm>
          <a:prstGeom prst="rect">
            <a:avLst/>
          </a:prstGeom>
          <a:noFill/>
          <a:ln>
            <a:noFill/>
          </a:ln>
        </p:spPr>
      </p:pic>
      <p:sp>
        <p:nvSpPr>
          <p:cNvPr id="88" name="Google Shape;88;p13"/>
          <p:cNvSpPr txBox="1"/>
          <p:nvPr/>
        </p:nvSpPr>
        <p:spPr>
          <a:xfrm>
            <a:off x="636375" y="1145500"/>
            <a:ext cx="10632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cxnSp>
        <p:nvCxnSpPr>
          <p:cNvPr id="89" name="Google Shape;89;p13"/>
          <p:cNvCxnSpPr/>
          <p:nvPr/>
        </p:nvCxnSpPr>
        <p:spPr>
          <a:xfrm flipH="1">
            <a:off x="3754650" y="2569800"/>
            <a:ext cx="1634700" cy="3900"/>
          </a:xfrm>
          <a:prstGeom prst="straightConnector1">
            <a:avLst/>
          </a:prstGeom>
          <a:noFill/>
          <a:ln cap="flat" cmpd="sng" w="9525">
            <a:solidFill>
              <a:schemeClr val="dk1"/>
            </a:solidFill>
            <a:prstDash val="dot"/>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0" name="Shape 150"/>
        <p:cNvGrpSpPr/>
        <p:nvPr/>
      </p:nvGrpSpPr>
      <p:grpSpPr>
        <a:xfrm>
          <a:off x="0" y="0"/>
          <a:ext cx="0" cy="0"/>
          <a:chOff x="0" y="0"/>
          <a:chExt cx="0" cy="0"/>
        </a:xfrm>
      </p:grpSpPr>
      <p:sp>
        <p:nvSpPr>
          <p:cNvPr id="151" name="Google Shape;151;p22"/>
          <p:cNvSpPr txBox="1"/>
          <p:nvPr>
            <p:ph type="ctrTitle"/>
          </p:nvPr>
        </p:nvSpPr>
        <p:spPr>
          <a:xfrm>
            <a:off x="727950" y="1739400"/>
            <a:ext cx="7688100" cy="166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8800">
                <a:solidFill>
                  <a:schemeClr val="accent5"/>
                </a:solidFill>
              </a:rPr>
              <a:t>Thank You!</a:t>
            </a:r>
            <a:endParaRPr sz="8800">
              <a:solidFill>
                <a:schemeClr val="accent5"/>
              </a:solidFill>
            </a:endParaRPr>
          </a:p>
        </p:txBody>
      </p:sp>
      <p:sp>
        <p:nvSpPr>
          <p:cNvPr id="152" name="Google Shape;152;p22"/>
          <p:cNvSpPr txBox="1"/>
          <p:nvPr/>
        </p:nvSpPr>
        <p:spPr>
          <a:xfrm>
            <a:off x="0" y="0"/>
            <a:ext cx="9268800" cy="1355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729450" y="659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5"/>
                </a:solidFill>
              </a:rPr>
              <a:t>ADMI Introduction</a:t>
            </a:r>
            <a:endParaRPr>
              <a:solidFill>
                <a:schemeClr val="accent5"/>
              </a:solidFill>
            </a:endParaRPr>
          </a:p>
        </p:txBody>
      </p:sp>
      <p:sp>
        <p:nvSpPr>
          <p:cNvPr id="95" name="Google Shape;95;p14"/>
          <p:cNvSpPr txBox="1"/>
          <p:nvPr>
            <p:ph idx="1" type="body"/>
          </p:nvPr>
        </p:nvSpPr>
        <p:spPr>
          <a:xfrm>
            <a:off x="729450" y="1383900"/>
            <a:ext cx="3842400" cy="3434700"/>
          </a:xfrm>
          <a:prstGeom prst="rect">
            <a:avLst/>
          </a:prstGeom>
        </p:spPr>
        <p:txBody>
          <a:bodyPr anchorCtr="0" anchor="t" bIns="91425" lIns="91425" spcFirstLastPara="1" rIns="91425" wrap="square" tIns="91425">
            <a:noAutofit/>
          </a:bodyPr>
          <a:lstStyle/>
          <a:p>
            <a:pPr indent="0" lvl="0" marL="0" rtl="0" algn="just">
              <a:lnSpc>
                <a:spcPct val="100000"/>
              </a:lnSpc>
              <a:spcBef>
                <a:spcPts val="1000"/>
              </a:spcBef>
              <a:spcAft>
                <a:spcPts val="0"/>
              </a:spcAft>
              <a:buNone/>
            </a:pPr>
            <a:r>
              <a:rPr lang="en" sz="1400">
                <a:solidFill>
                  <a:schemeClr val="accent5"/>
                </a:solidFill>
              </a:rPr>
              <a:t>The Africa Digital Media Institute (ADMI) based in Nairobi, Kenya is Eastern Africa’s premier creative media and technology training institution offering  programs at certificate and diploma level. </a:t>
            </a:r>
            <a:endParaRPr sz="1400">
              <a:solidFill>
                <a:schemeClr val="accent5"/>
              </a:solidFill>
            </a:endParaRPr>
          </a:p>
          <a:p>
            <a:pPr indent="0" lvl="0" marL="0" rtl="0" algn="l">
              <a:spcBef>
                <a:spcPts val="1200"/>
              </a:spcBef>
              <a:spcAft>
                <a:spcPts val="1200"/>
              </a:spcAft>
              <a:buNone/>
            </a:pPr>
            <a:r>
              <a:rPr lang="en" sz="1400">
                <a:solidFill>
                  <a:schemeClr val="accent5"/>
                </a:solidFill>
              </a:rPr>
              <a:t>Together with the Africa Digital Media Foundation and Africa Digital Media Studios, the Group forms an innovative career accelerator where creatives and techies get the training, mentorship, and platform to turn their passion into a profession.</a:t>
            </a:r>
            <a:endParaRPr sz="1500">
              <a:solidFill>
                <a:schemeClr val="accent5"/>
              </a:solidFill>
            </a:endParaRPr>
          </a:p>
        </p:txBody>
      </p:sp>
      <p:pic>
        <p:nvPicPr>
          <p:cNvPr id="96" name="Google Shape;96;p14"/>
          <p:cNvPicPr preferRelativeResize="0"/>
          <p:nvPr/>
        </p:nvPicPr>
        <p:blipFill rotWithShape="1">
          <a:blip r:embed="rId3">
            <a:alphaModFix/>
          </a:blip>
          <a:srcRect b="0" l="16100" r="0" t="0"/>
          <a:stretch/>
        </p:blipFill>
        <p:spPr>
          <a:xfrm>
            <a:off x="4783525" y="1586362"/>
            <a:ext cx="3913699" cy="2322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462400" y="1059000"/>
            <a:ext cx="3836400" cy="2837700"/>
          </a:xfrm>
          <a:prstGeom prst="rect">
            <a:avLst/>
          </a:prstGeom>
          <a:solidFill>
            <a:schemeClr val="lt2"/>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5000">
                <a:solidFill>
                  <a:schemeClr val="accent5"/>
                </a:solidFill>
              </a:rPr>
              <a:t>Supporting Interventions &amp; Programs by ADMI</a:t>
            </a:r>
            <a:endParaRPr>
              <a:solidFill>
                <a:schemeClr val="accent5"/>
              </a:solidFill>
            </a:endParaRPr>
          </a:p>
        </p:txBody>
      </p:sp>
      <p:sp>
        <p:nvSpPr>
          <p:cNvPr id="102" name="Google Shape;102;p15"/>
          <p:cNvSpPr txBox="1"/>
          <p:nvPr>
            <p:ph idx="2" type="body"/>
          </p:nvPr>
        </p:nvSpPr>
        <p:spPr>
          <a:xfrm>
            <a:off x="5307200" y="1059000"/>
            <a:ext cx="3374400" cy="30255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chemeClr val="accent5"/>
              </a:buClr>
              <a:buSzPts val="1900"/>
              <a:buChar char="●"/>
            </a:pPr>
            <a:r>
              <a:rPr lang="en" sz="1900">
                <a:solidFill>
                  <a:schemeClr val="accent5"/>
                </a:solidFill>
              </a:rPr>
              <a:t>Curriculum development</a:t>
            </a:r>
            <a:endParaRPr sz="1900">
              <a:solidFill>
                <a:schemeClr val="accent5"/>
              </a:solidFill>
            </a:endParaRPr>
          </a:p>
          <a:p>
            <a:pPr indent="-349250" lvl="0" marL="457200" rtl="0" algn="l">
              <a:lnSpc>
                <a:spcPct val="200000"/>
              </a:lnSpc>
              <a:spcBef>
                <a:spcPts val="0"/>
              </a:spcBef>
              <a:spcAft>
                <a:spcPts val="0"/>
              </a:spcAft>
              <a:buClr>
                <a:schemeClr val="accent5"/>
              </a:buClr>
              <a:buSzPts val="1900"/>
              <a:buChar char="●"/>
            </a:pPr>
            <a:r>
              <a:rPr lang="en" sz="1900">
                <a:solidFill>
                  <a:schemeClr val="accent5"/>
                </a:solidFill>
              </a:rPr>
              <a:t>Knowledge transfer</a:t>
            </a:r>
            <a:endParaRPr sz="1900">
              <a:solidFill>
                <a:schemeClr val="accent5"/>
              </a:solidFill>
            </a:endParaRPr>
          </a:p>
          <a:p>
            <a:pPr indent="-349250" lvl="0" marL="457200" rtl="0" algn="l">
              <a:lnSpc>
                <a:spcPct val="200000"/>
              </a:lnSpc>
              <a:spcBef>
                <a:spcPts val="0"/>
              </a:spcBef>
              <a:spcAft>
                <a:spcPts val="0"/>
              </a:spcAft>
              <a:buClr>
                <a:schemeClr val="accent5"/>
              </a:buClr>
              <a:buSzPts val="1900"/>
              <a:buChar char="●"/>
            </a:pPr>
            <a:r>
              <a:rPr lang="en" sz="1900">
                <a:solidFill>
                  <a:schemeClr val="accent5"/>
                </a:solidFill>
              </a:rPr>
              <a:t>Training Programs</a:t>
            </a:r>
            <a:endParaRPr sz="1900">
              <a:solidFill>
                <a:schemeClr val="accent5"/>
              </a:solidFill>
            </a:endParaRPr>
          </a:p>
          <a:p>
            <a:pPr indent="-349250" lvl="0" marL="457200" rtl="0" algn="l">
              <a:lnSpc>
                <a:spcPct val="200000"/>
              </a:lnSpc>
              <a:spcBef>
                <a:spcPts val="0"/>
              </a:spcBef>
              <a:spcAft>
                <a:spcPts val="0"/>
              </a:spcAft>
              <a:buClr>
                <a:schemeClr val="accent5"/>
              </a:buClr>
              <a:buSzPts val="1900"/>
              <a:buChar char="●"/>
            </a:pPr>
            <a:r>
              <a:rPr lang="en" sz="1900">
                <a:solidFill>
                  <a:schemeClr val="accent5"/>
                </a:solidFill>
              </a:rPr>
              <a:t>Apprenticeship </a:t>
            </a:r>
            <a:endParaRPr sz="1900">
              <a:solidFill>
                <a:schemeClr val="accent5"/>
              </a:solidFill>
            </a:endParaRPr>
          </a:p>
          <a:p>
            <a:pPr indent="-349250" lvl="0" marL="457200" rtl="0" algn="l">
              <a:lnSpc>
                <a:spcPct val="200000"/>
              </a:lnSpc>
              <a:spcBef>
                <a:spcPts val="0"/>
              </a:spcBef>
              <a:spcAft>
                <a:spcPts val="0"/>
              </a:spcAft>
              <a:buClr>
                <a:schemeClr val="accent5"/>
              </a:buClr>
              <a:buSzPts val="1900"/>
              <a:buChar char="●"/>
            </a:pPr>
            <a:r>
              <a:rPr lang="en" sz="1900">
                <a:solidFill>
                  <a:schemeClr val="accent5"/>
                </a:solidFill>
              </a:rPr>
              <a:t>Incubator programs</a:t>
            </a:r>
            <a:endParaRPr sz="190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727650" y="504700"/>
            <a:ext cx="42198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5"/>
                </a:solidFill>
              </a:rPr>
              <a:t>Curriculum Development</a:t>
            </a:r>
            <a:endParaRPr>
              <a:solidFill>
                <a:schemeClr val="accent5"/>
              </a:solidFill>
            </a:endParaRPr>
          </a:p>
        </p:txBody>
      </p:sp>
      <p:sp>
        <p:nvSpPr>
          <p:cNvPr id="108" name="Google Shape;108;p16"/>
          <p:cNvSpPr txBox="1"/>
          <p:nvPr>
            <p:ph idx="1" type="body"/>
          </p:nvPr>
        </p:nvSpPr>
        <p:spPr>
          <a:xfrm>
            <a:off x="727650" y="1039900"/>
            <a:ext cx="4219800" cy="1385400"/>
          </a:xfrm>
          <a:prstGeom prst="rect">
            <a:avLst/>
          </a:prstGeom>
          <a:solidFill>
            <a:schemeClr val="lt1"/>
          </a:solidFill>
        </p:spPr>
        <p:txBody>
          <a:bodyPr anchorCtr="0" anchor="t" bIns="91425" lIns="91425" spcFirstLastPara="1" rIns="91425" wrap="square" tIns="91425">
            <a:spAutoFit/>
          </a:bodyPr>
          <a:lstStyle/>
          <a:p>
            <a:pPr indent="0" lvl="0" marL="0" rtl="0" algn="just">
              <a:lnSpc>
                <a:spcPct val="140000"/>
              </a:lnSpc>
              <a:spcBef>
                <a:spcPts val="0"/>
              </a:spcBef>
              <a:spcAft>
                <a:spcPts val="1200"/>
              </a:spcAft>
              <a:buNone/>
            </a:pPr>
            <a:r>
              <a:rPr lang="en" sz="1500">
                <a:solidFill>
                  <a:schemeClr val="accent5"/>
                </a:solidFill>
              </a:rPr>
              <a:t>We developed programs in </a:t>
            </a:r>
            <a:r>
              <a:rPr lang="en" sz="1500">
                <a:solidFill>
                  <a:schemeClr val="accent5"/>
                </a:solidFill>
              </a:rPr>
              <a:t>the </a:t>
            </a:r>
            <a:r>
              <a:rPr lang="en" sz="1500">
                <a:solidFill>
                  <a:schemeClr val="accent5"/>
                </a:solidFill>
              </a:rPr>
              <a:t>2D Animation and Video Game  fields, in collaboration with the industry, and tailored to the local audience and market. </a:t>
            </a:r>
            <a:endParaRPr sz="1500">
              <a:solidFill>
                <a:schemeClr val="accent5"/>
              </a:solidFill>
            </a:endParaRPr>
          </a:p>
        </p:txBody>
      </p:sp>
      <p:sp>
        <p:nvSpPr>
          <p:cNvPr id="109" name="Google Shape;109;p16"/>
          <p:cNvSpPr txBox="1"/>
          <p:nvPr>
            <p:ph type="title"/>
          </p:nvPr>
        </p:nvSpPr>
        <p:spPr>
          <a:xfrm>
            <a:off x="727650" y="2571750"/>
            <a:ext cx="42198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5"/>
                </a:solidFill>
              </a:rPr>
              <a:t>Knowledge Transfer</a:t>
            </a:r>
            <a:endParaRPr>
              <a:solidFill>
                <a:schemeClr val="accent5"/>
              </a:solidFill>
            </a:endParaRPr>
          </a:p>
          <a:p>
            <a:pPr indent="0" lvl="0" marL="0" rtl="0" algn="l">
              <a:spcBef>
                <a:spcPts val="0"/>
              </a:spcBef>
              <a:spcAft>
                <a:spcPts val="0"/>
              </a:spcAft>
              <a:buNone/>
            </a:pPr>
            <a:r>
              <a:t/>
            </a:r>
            <a:endParaRPr>
              <a:solidFill>
                <a:schemeClr val="accent5"/>
              </a:solidFill>
            </a:endParaRPr>
          </a:p>
          <a:p>
            <a:pPr indent="0" lvl="0" marL="0" rtl="0" algn="l">
              <a:spcBef>
                <a:spcPts val="0"/>
              </a:spcBef>
              <a:spcAft>
                <a:spcPts val="0"/>
              </a:spcAft>
              <a:buNone/>
            </a:pPr>
            <a:r>
              <a:t/>
            </a:r>
            <a:endParaRPr>
              <a:solidFill>
                <a:schemeClr val="accent5"/>
              </a:solidFill>
            </a:endParaRPr>
          </a:p>
        </p:txBody>
      </p:sp>
      <p:sp>
        <p:nvSpPr>
          <p:cNvPr id="110" name="Google Shape;110;p16"/>
          <p:cNvSpPr txBox="1"/>
          <p:nvPr>
            <p:ph idx="1" type="body"/>
          </p:nvPr>
        </p:nvSpPr>
        <p:spPr>
          <a:xfrm>
            <a:off x="727650" y="3106950"/>
            <a:ext cx="4219800" cy="1336500"/>
          </a:xfrm>
          <a:prstGeom prst="rect">
            <a:avLst/>
          </a:prstGeom>
          <a:solidFill>
            <a:schemeClr val="lt1"/>
          </a:solidFill>
        </p:spPr>
        <p:txBody>
          <a:bodyPr anchorCtr="0" anchor="t" bIns="91425" lIns="91425" spcFirstLastPara="1" rIns="91425" wrap="square" tIns="91425">
            <a:noAutofit/>
          </a:bodyPr>
          <a:lstStyle/>
          <a:p>
            <a:pPr indent="0" lvl="0" marL="0" rtl="0" algn="just">
              <a:lnSpc>
                <a:spcPct val="140000"/>
              </a:lnSpc>
              <a:spcBef>
                <a:spcPts val="0"/>
              </a:spcBef>
              <a:spcAft>
                <a:spcPts val="1200"/>
              </a:spcAft>
              <a:buNone/>
            </a:pPr>
            <a:r>
              <a:rPr lang="en" sz="1500">
                <a:solidFill>
                  <a:schemeClr val="accent5"/>
                </a:solidFill>
              </a:rPr>
              <a:t>In partnership with Rubika, training institution in France, we have delivered knowledge transfer programs through training of trainer sessions with faculty from Rubika.</a:t>
            </a:r>
            <a:endParaRPr sz="1500">
              <a:solidFill>
                <a:schemeClr val="accent5"/>
              </a:solidFill>
            </a:endParaRPr>
          </a:p>
        </p:txBody>
      </p:sp>
      <p:pic>
        <p:nvPicPr>
          <p:cNvPr id="111" name="Google Shape;111;p16"/>
          <p:cNvPicPr preferRelativeResize="0"/>
          <p:nvPr/>
        </p:nvPicPr>
        <p:blipFill rotWithShape="1">
          <a:blip r:embed="rId3">
            <a:alphaModFix/>
          </a:blip>
          <a:srcRect b="0" l="0" r="0" t="10450"/>
          <a:stretch/>
        </p:blipFill>
        <p:spPr>
          <a:xfrm>
            <a:off x="5036324" y="1404364"/>
            <a:ext cx="3911675" cy="2334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819800" y="1253325"/>
            <a:ext cx="3906900" cy="60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accent5"/>
                </a:solidFill>
              </a:rPr>
              <a:t>Training Programs</a:t>
            </a:r>
            <a:endParaRPr>
              <a:solidFill>
                <a:schemeClr val="accent5"/>
              </a:solidFill>
            </a:endParaRPr>
          </a:p>
        </p:txBody>
      </p:sp>
      <p:sp>
        <p:nvSpPr>
          <p:cNvPr id="117" name="Google Shape;117;p17"/>
          <p:cNvSpPr txBox="1"/>
          <p:nvPr>
            <p:ph idx="1" type="body"/>
          </p:nvPr>
        </p:nvSpPr>
        <p:spPr>
          <a:xfrm>
            <a:off x="811025" y="1853325"/>
            <a:ext cx="3906900" cy="24606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1200"/>
              </a:spcAft>
              <a:buSzPts val="1018"/>
              <a:buNone/>
            </a:pPr>
            <a:r>
              <a:rPr lang="en" sz="2300">
                <a:solidFill>
                  <a:schemeClr val="accent5"/>
                </a:solidFill>
              </a:rPr>
              <a:t>We offer training programs in 2D Animation and Game Development programs at certificate and diploma levels.</a:t>
            </a:r>
            <a:endParaRPr sz="2300">
              <a:solidFill>
                <a:schemeClr val="accent5"/>
              </a:solidFill>
            </a:endParaRPr>
          </a:p>
        </p:txBody>
      </p:sp>
      <p:pic>
        <p:nvPicPr>
          <p:cNvPr id="118" name="Google Shape;118;p17"/>
          <p:cNvPicPr preferRelativeResize="0"/>
          <p:nvPr/>
        </p:nvPicPr>
        <p:blipFill>
          <a:blip r:embed="rId3">
            <a:alphaModFix/>
          </a:blip>
          <a:stretch>
            <a:fillRect/>
          </a:stretch>
        </p:blipFill>
        <p:spPr>
          <a:xfrm>
            <a:off x="4726700" y="1579500"/>
            <a:ext cx="3691827" cy="246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721225" y="1296200"/>
            <a:ext cx="3850800" cy="875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5"/>
                </a:solidFill>
              </a:rPr>
              <a:t>Rubik’s Digital Apprenticeship</a:t>
            </a:r>
            <a:endParaRPr>
              <a:solidFill>
                <a:schemeClr val="accent5"/>
              </a:solidFill>
            </a:endParaRPr>
          </a:p>
        </p:txBody>
      </p:sp>
      <p:sp>
        <p:nvSpPr>
          <p:cNvPr id="124" name="Google Shape;124;p18"/>
          <p:cNvSpPr txBox="1"/>
          <p:nvPr>
            <p:ph idx="1" type="body"/>
          </p:nvPr>
        </p:nvSpPr>
        <p:spPr>
          <a:xfrm>
            <a:off x="637675" y="2171300"/>
            <a:ext cx="3850800" cy="2208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solidFill>
                  <a:schemeClr val="accent5"/>
                </a:solidFill>
              </a:rPr>
              <a:t>In partnership with </a:t>
            </a:r>
            <a:r>
              <a:rPr lang="en" sz="1600">
                <a:solidFill>
                  <a:schemeClr val="accent5"/>
                </a:solidFill>
              </a:rPr>
              <a:t>Rubik’s Digital, a Kenyan organization involved in esports  and mobile-based video games, we created an apprenticeship opportunity to create work opportunities for early stage game developers. </a:t>
            </a:r>
            <a:endParaRPr sz="1600">
              <a:solidFill>
                <a:schemeClr val="accent5"/>
              </a:solidFill>
            </a:endParaRPr>
          </a:p>
        </p:txBody>
      </p:sp>
      <p:pic>
        <p:nvPicPr>
          <p:cNvPr id="125" name="Google Shape;125;p18"/>
          <p:cNvPicPr preferRelativeResize="0"/>
          <p:nvPr/>
        </p:nvPicPr>
        <p:blipFill rotWithShape="1">
          <a:blip r:embed="rId3">
            <a:alphaModFix/>
          </a:blip>
          <a:srcRect b="0" l="12434" r="0" t="0"/>
          <a:stretch/>
        </p:blipFill>
        <p:spPr>
          <a:xfrm>
            <a:off x="4572000" y="1386000"/>
            <a:ext cx="3736502" cy="2844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808275" y="1273750"/>
            <a:ext cx="3763800" cy="964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5"/>
                </a:solidFill>
              </a:rPr>
              <a:t>Young Savers Apprenticeship</a:t>
            </a:r>
            <a:endParaRPr>
              <a:solidFill>
                <a:schemeClr val="accent5"/>
              </a:solidFill>
            </a:endParaRPr>
          </a:p>
        </p:txBody>
      </p:sp>
      <p:sp>
        <p:nvSpPr>
          <p:cNvPr id="131" name="Google Shape;131;p19"/>
          <p:cNvSpPr txBox="1"/>
          <p:nvPr>
            <p:ph idx="1" type="body"/>
          </p:nvPr>
        </p:nvSpPr>
        <p:spPr>
          <a:xfrm>
            <a:off x="4692675" y="2142650"/>
            <a:ext cx="3850800" cy="273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500">
                <a:solidFill>
                  <a:schemeClr val="accent5"/>
                </a:solidFill>
              </a:rPr>
              <a:t>The Young Savers apprenticeship program took place in 2020, in partnership with I&amp;M Bank. Apprentices in the game development and animation fields, collaborated to </a:t>
            </a:r>
            <a:r>
              <a:rPr lang="en" sz="1500">
                <a:solidFill>
                  <a:schemeClr val="accent5"/>
                </a:solidFill>
              </a:rPr>
              <a:t>create</a:t>
            </a:r>
            <a:r>
              <a:rPr lang="en" sz="1500">
                <a:solidFill>
                  <a:schemeClr val="accent5"/>
                </a:solidFill>
              </a:rPr>
              <a:t> an application targeted at a younger </a:t>
            </a:r>
            <a:r>
              <a:rPr lang="en" sz="1500">
                <a:solidFill>
                  <a:schemeClr val="accent5"/>
                </a:solidFill>
              </a:rPr>
              <a:t>audience</a:t>
            </a:r>
            <a:r>
              <a:rPr lang="en" sz="1500">
                <a:solidFill>
                  <a:schemeClr val="accent5"/>
                </a:solidFill>
              </a:rPr>
              <a:t> to foster financial management skills. Imara Money Skills was presented to I&amp;M Bank after 4 months of the immersive apprenticeship program.</a:t>
            </a:r>
            <a:endParaRPr sz="1500">
              <a:solidFill>
                <a:schemeClr val="accent5"/>
              </a:solidFill>
            </a:endParaRPr>
          </a:p>
        </p:txBody>
      </p:sp>
      <p:pic>
        <p:nvPicPr>
          <p:cNvPr id="132" name="Google Shape;132;p19"/>
          <p:cNvPicPr preferRelativeResize="0"/>
          <p:nvPr/>
        </p:nvPicPr>
        <p:blipFill rotWithShape="1">
          <a:blip r:embed="rId3">
            <a:alphaModFix/>
          </a:blip>
          <a:srcRect b="16223" l="16718" r="16725" t="17502"/>
          <a:stretch/>
        </p:blipFill>
        <p:spPr>
          <a:xfrm>
            <a:off x="593575" y="2395350"/>
            <a:ext cx="3978499" cy="2227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775600" y="1288725"/>
            <a:ext cx="3796500" cy="905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5"/>
                </a:solidFill>
              </a:rPr>
              <a:t>2D Animation Cohort  Digital Media Incubator</a:t>
            </a:r>
            <a:endParaRPr>
              <a:solidFill>
                <a:schemeClr val="accent5"/>
              </a:solidFill>
            </a:endParaRPr>
          </a:p>
        </p:txBody>
      </p:sp>
      <p:sp>
        <p:nvSpPr>
          <p:cNvPr id="138" name="Google Shape;138;p20"/>
          <p:cNvSpPr txBox="1"/>
          <p:nvPr>
            <p:ph idx="1" type="body"/>
          </p:nvPr>
        </p:nvSpPr>
        <p:spPr>
          <a:xfrm>
            <a:off x="4572000" y="2032850"/>
            <a:ext cx="3959700" cy="2419200"/>
          </a:xfrm>
          <a:prstGeom prst="rect">
            <a:avLst/>
          </a:prstGeom>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 sz="1600">
                <a:solidFill>
                  <a:schemeClr val="accent5"/>
                </a:solidFill>
              </a:rPr>
              <a:t>The Digital Media Incubator ran from October 2021 to May 2022.</a:t>
            </a:r>
            <a:endParaRPr sz="1600">
              <a:solidFill>
                <a:schemeClr val="accent5"/>
              </a:solidFill>
            </a:endParaRPr>
          </a:p>
          <a:p>
            <a:pPr indent="0" lvl="0" marL="0" rtl="0" algn="l">
              <a:lnSpc>
                <a:spcPct val="85000"/>
              </a:lnSpc>
              <a:spcBef>
                <a:spcPts val="1200"/>
              </a:spcBef>
              <a:spcAft>
                <a:spcPts val="0"/>
              </a:spcAft>
              <a:buNone/>
            </a:pPr>
            <a:r>
              <a:rPr lang="en" sz="1600">
                <a:solidFill>
                  <a:schemeClr val="accent5"/>
                </a:solidFill>
              </a:rPr>
              <a:t>2D Animators as one of the cohorts.</a:t>
            </a:r>
            <a:endParaRPr sz="1600">
              <a:solidFill>
                <a:schemeClr val="accent5"/>
              </a:solidFill>
            </a:endParaRPr>
          </a:p>
          <a:p>
            <a:pPr indent="0" lvl="0" marL="0" rtl="0" algn="l">
              <a:lnSpc>
                <a:spcPct val="85000"/>
              </a:lnSpc>
              <a:spcBef>
                <a:spcPts val="1200"/>
              </a:spcBef>
              <a:spcAft>
                <a:spcPts val="1200"/>
              </a:spcAft>
              <a:buNone/>
            </a:pPr>
            <a:r>
              <a:rPr lang="en" sz="1600">
                <a:solidFill>
                  <a:schemeClr val="accent5"/>
                </a:solidFill>
              </a:rPr>
              <a:t>The animators were </a:t>
            </a:r>
            <a:r>
              <a:rPr lang="en" sz="1600">
                <a:solidFill>
                  <a:schemeClr val="accent5"/>
                </a:solidFill>
              </a:rPr>
              <a:t>guided</a:t>
            </a:r>
            <a:r>
              <a:rPr lang="en" sz="1600">
                <a:solidFill>
                  <a:schemeClr val="accent5"/>
                </a:solidFill>
              </a:rPr>
              <a:t> through the development of original African inspired animation projects for kids.</a:t>
            </a:r>
            <a:endParaRPr sz="1600">
              <a:solidFill>
                <a:schemeClr val="accent5"/>
              </a:solidFill>
            </a:endParaRPr>
          </a:p>
        </p:txBody>
      </p:sp>
      <p:pic>
        <p:nvPicPr>
          <p:cNvPr id="139" name="Google Shape;139;p20"/>
          <p:cNvPicPr preferRelativeResize="0"/>
          <p:nvPr/>
        </p:nvPicPr>
        <p:blipFill>
          <a:blip r:embed="rId3">
            <a:alphaModFix/>
          </a:blip>
          <a:stretch>
            <a:fillRect/>
          </a:stretch>
        </p:blipFill>
        <p:spPr>
          <a:xfrm>
            <a:off x="1006900" y="2193825"/>
            <a:ext cx="3388175" cy="2258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730000" y="1318650"/>
            <a:ext cx="3906900" cy="927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5"/>
                </a:solidFill>
              </a:rPr>
              <a:t>CreaTech Animation Incubator</a:t>
            </a:r>
            <a:endParaRPr>
              <a:solidFill>
                <a:schemeClr val="accent5"/>
              </a:solidFill>
            </a:endParaRPr>
          </a:p>
        </p:txBody>
      </p:sp>
      <p:sp>
        <p:nvSpPr>
          <p:cNvPr id="145" name="Google Shape;145;p21"/>
          <p:cNvSpPr txBox="1"/>
          <p:nvPr>
            <p:ph idx="1" type="body"/>
          </p:nvPr>
        </p:nvSpPr>
        <p:spPr>
          <a:xfrm>
            <a:off x="721225" y="2245950"/>
            <a:ext cx="3906900" cy="2133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lang="en" sz="1600">
                <a:solidFill>
                  <a:schemeClr val="accent5"/>
                </a:solidFill>
              </a:rPr>
              <a:t>The CreaTech Animation incubator was launched in 2020, to develop the animation industry through mentorship and guidance to create investor-ready pitches that they can also use to compete in international festivals and competitions. There is a cohort currently running, until the end of November 2022.</a:t>
            </a:r>
            <a:endParaRPr sz="1600">
              <a:solidFill>
                <a:schemeClr val="accent5"/>
              </a:solidFill>
            </a:endParaRPr>
          </a:p>
          <a:p>
            <a:pPr indent="0" lvl="0" marL="0" rtl="0" algn="just">
              <a:lnSpc>
                <a:spcPct val="95000"/>
              </a:lnSpc>
              <a:spcBef>
                <a:spcPts val="1200"/>
              </a:spcBef>
              <a:spcAft>
                <a:spcPts val="1200"/>
              </a:spcAft>
              <a:buSzPts val="1018"/>
              <a:buNone/>
            </a:pPr>
            <a:r>
              <a:t/>
            </a:r>
            <a:endParaRPr sz="1600">
              <a:solidFill>
                <a:schemeClr val="accent5"/>
              </a:solidFill>
            </a:endParaRPr>
          </a:p>
        </p:txBody>
      </p:sp>
      <p:pic>
        <p:nvPicPr>
          <p:cNvPr id="146" name="Google Shape;146;p21"/>
          <p:cNvPicPr preferRelativeResize="0"/>
          <p:nvPr/>
        </p:nvPicPr>
        <p:blipFill rotWithShape="1">
          <a:blip r:embed="rId3">
            <a:alphaModFix/>
          </a:blip>
          <a:srcRect b="10522" l="0" r="57914" t="0"/>
          <a:stretch/>
        </p:blipFill>
        <p:spPr>
          <a:xfrm>
            <a:off x="4984075" y="1318650"/>
            <a:ext cx="2879068" cy="306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