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sldIdLst>
    <p:sldId id="359" r:id="rId5"/>
    <p:sldId id="365" r:id="rId6"/>
    <p:sldId id="362" r:id="rId7"/>
    <p:sldId id="346" r:id="rId8"/>
    <p:sldId id="347" r:id="rId9"/>
    <p:sldId id="330" r:id="rId10"/>
    <p:sldId id="331" r:id="rId11"/>
    <p:sldId id="337" r:id="rId12"/>
    <p:sldId id="353" r:id="rId13"/>
    <p:sldId id="354" r:id="rId14"/>
    <p:sldId id="338" r:id="rId15"/>
    <p:sldId id="339" r:id="rId16"/>
    <p:sldId id="340" r:id="rId17"/>
    <p:sldId id="335" r:id="rId18"/>
    <p:sldId id="327" r:id="rId19"/>
    <p:sldId id="325" r:id="rId20"/>
    <p:sldId id="326" r:id="rId21"/>
    <p:sldId id="336" r:id="rId22"/>
    <p:sldId id="328" r:id="rId23"/>
    <p:sldId id="355" r:id="rId24"/>
    <p:sldId id="357" r:id="rId25"/>
    <p:sldId id="356" r:id="rId26"/>
    <p:sldId id="341" r:id="rId27"/>
    <p:sldId id="342" r:id="rId28"/>
    <p:sldId id="343" r:id="rId29"/>
    <p:sldId id="348" r:id="rId30"/>
    <p:sldId id="351" r:id="rId31"/>
    <p:sldId id="361" r:id="rId32"/>
    <p:sldId id="363" r:id="rId33"/>
    <p:sldId id="364" r:id="rId34"/>
    <p:sldId id="352" r:id="rId35"/>
    <p:sldId id="333" r:id="rId36"/>
    <p:sldId id="358" r:id="rId37"/>
  </p:sldIdLst>
  <p:sldSz cx="9144000" cy="6858000" type="screen4x3"/>
  <p:notesSz cx="6858000" cy="9144000"/>
  <p:defaultTextStyle>
    <a:defPPr>
      <a:defRPr lang="en-US"/>
    </a:defPPr>
    <a:lvl1pPr marL="0" algn="l" defTabSz="568940" rtl="0" eaLnBrk="1" latinLnBrk="0" hangingPunct="1">
      <a:defRPr sz="2240" kern="1200">
        <a:solidFill>
          <a:schemeClr val="tx1"/>
        </a:solidFill>
        <a:latin typeface="+mn-lt"/>
        <a:ea typeface="+mn-ea"/>
        <a:cs typeface="+mn-cs"/>
      </a:defRPr>
    </a:lvl1pPr>
    <a:lvl2pPr marL="568940" algn="l" defTabSz="568940" rtl="0" eaLnBrk="1" latinLnBrk="0" hangingPunct="1">
      <a:defRPr sz="2240" kern="1200">
        <a:solidFill>
          <a:schemeClr val="tx1"/>
        </a:solidFill>
        <a:latin typeface="+mn-lt"/>
        <a:ea typeface="+mn-ea"/>
        <a:cs typeface="+mn-cs"/>
      </a:defRPr>
    </a:lvl2pPr>
    <a:lvl3pPr marL="1137879" algn="l" defTabSz="568940" rtl="0" eaLnBrk="1" latinLnBrk="0" hangingPunct="1">
      <a:defRPr sz="2240" kern="1200">
        <a:solidFill>
          <a:schemeClr val="tx1"/>
        </a:solidFill>
        <a:latin typeface="+mn-lt"/>
        <a:ea typeface="+mn-ea"/>
        <a:cs typeface="+mn-cs"/>
      </a:defRPr>
    </a:lvl3pPr>
    <a:lvl4pPr marL="1706819" algn="l" defTabSz="568940" rtl="0" eaLnBrk="1" latinLnBrk="0" hangingPunct="1">
      <a:defRPr sz="2240" kern="1200">
        <a:solidFill>
          <a:schemeClr val="tx1"/>
        </a:solidFill>
        <a:latin typeface="+mn-lt"/>
        <a:ea typeface="+mn-ea"/>
        <a:cs typeface="+mn-cs"/>
      </a:defRPr>
    </a:lvl4pPr>
    <a:lvl5pPr marL="2275759" algn="l" defTabSz="568940" rtl="0" eaLnBrk="1" latinLnBrk="0" hangingPunct="1">
      <a:defRPr sz="2240" kern="1200">
        <a:solidFill>
          <a:schemeClr val="tx1"/>
        </a:solidFill>
        <a:latin typeface="+mn-lt"/>
        <a:ea typeface="+mn-ea"/>
        <a:cs typeface="+mn-cs"/>
      </a:defRPr>
    </a:lvl5pPr>
    <a:lvl6pPr marL="2844698" algn="l" defTabSz="568940" rtl="0" eaLnBrk="1" latinLnBrk="0" hangingPunct="1">
      <a:defRPr sz="2240" kern="1200">
        <a:solidFill>
          <a:schemeClr val="tx1"/>
        </a:solidFill>
        <a:latin typeface="+mn-lt"/>
        <a:ea typeface="+mn-ea"/>
        <a:cs typeface="+mn-cs"/>
      </a:defRPr>
    </a:lvl6pPr>
    <a:lvl7pPr marL="3413638" algn="l" defTabSz="568940" rtl="0" eaLnBrk="1" latinLnBrk="0" hangingPunct="1">
      <a:defRPr sz="2240" kern="1200">
        <a:solidFill>
          <a:schemeClr val="tx1"/>
        </a:solidFill>
        <a:latin typeface="+mn-lt"/>
        <a:ea typeface="+mn-ea"/>
        <a:cs typeface="+mn-cs"/>
      </a:defRPr>
    </a:lvl7pPr>
    <a:lvl8pPr marL="3982578" algn="l" defTabSz="568940" rtl="0" eaLnBrk="1" latinLnBrk="0" hangingPunct="1">
      <a:defRPr sz="2240" kern="1200">
        <a:solidFill>
          <a:schemeClr val="tx1"/>
        </a:solidFill>
        <a:latin typeface="+mn-lt"/>
        <a:ea typeface="+mn-ea"/>
        <a:cs typeface="+mn-cs"/>
      </a:defRPr>
    </a:lvl8pPr>
    <a:lvl9pPr marL="4551517" algn="l" defTabSz="568940" rtl="0" eaLnBrk="1" latinLnBrk="0" hangingPunct="1">
      <a:defRPr sz="224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45F014-CE45-C93F-3792-FB618C176AAB}" name="Erica Elk" initials="EE" userId="S::erica.elk@thecdi.org.za::b2618a39-1fa3-4321-9ea6-33d4a2f5e7e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54F72"/>
    <a:srgbClr val="194963"/>
    <a:srgbClr val="E44F45"/>
    <a:srgbClr val="EB763B"/>
    <a:srgbClr val="61BF91"/>
    <a:srgbClr val="F0B845"/>
    <a:srgbClr val="E37844"/>
    <a:srgbClr val="E14C63"/>
    <a:srgbClr val="764D94"/>
    <a:srgbClr val="E178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8C10AE-ABF1-7E4D-8A6F-72AA91F47248}" v="14" dt="2022-11-08T19:36:34.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35"/>
    <p:restoredTop sz="93987"/>
  </p:normalViewPr>
  <p:slideViewPr>
    <p:cSldViewPr snapToGrid="0">
      <p:cViewPr>
        <p:scale>
          <a:sx n="100" d="100"/>
          <a:sy n="100" d="100"/>
        </p:scale>
        <p:origin x="72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Office_1/Documents/2022%20Folder/CDI%202022/CDI%20SACO%202022/Capital%20Excels_Oct%202022/SMME%20financials%20expenses%20and%20GP%20Zam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Office_1/Documents/2022%20Folder/CDI%202022/CDI%20SACO%202022/Capital%20Excels_Oct%202022/SMME%20financials%20Zam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ar/folders/np/5t1ynzpn3wlc1sv7_btv8qb40000gn/T/com.microsoft.Outlook/Outlook%20Temp/Numbers%20of%20Professional%20Expertise%20Used%5b7%5d.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en-US" sz="1000" b="1" baseline="0" dirty="0"/>
              <a:t>CDI Growth Fund SMME Gross Profit </a:t>
            </a:r>
            <a:endParaRPr lang="en-US" sz="1000" b="1" dirty="0"/>
          </a:p>
        </c:rich>
      </c:tx>
      <c:layout>
        <c:manualLayout>
          <c:xMode val="edge"/>
          <c:yMode val="edge"/>
          <c:x val="0.20719248442848226"/>
          <c:y val="6.6890424793699665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28018821046077935"/>
          <c:w val="1"/>
          <c:h val="0.53719553761753791"/>
        </c:manualLayout>
      </c:layout>
      <c:barChart>
        <c:barDir val="col"/>
        <c:grouping val="clustered"/>
        <c:varyColors val="0"/>
        <c:ser>
          <c:idx val="0"/>
          <c:order val="0"/>
          <c:tx>
            <c:strRef>
              <c:f>GP!$AD$1</c:f>
              <c:strCache>
                <c:ptCount val="1"/>
                <c:pt idx="0">
                  <c:v>Gross Profit 2018 AFS</c:v>
                </c:pt>
              </c:strCache>
            </c:strRef>
          </c:tx>
          <c:spPr>
            <a:solidFill>
              <a:srgbClr val="494D7C"/>
            </a:solidFill>
            <a:ln>
              <a:noFill/>
            </a:ln>
            <a:effectLst/>
          </c:spPr>
          <c:invertIfNegative val="0"/>
          <c:dLbls>
            <c:dLbl>
              <c:idx val="0"/>
              <c:layout>
                <c:manualLayout>
                  <c:x val="0"/>
                  <c:y val="0.12541954648818679"/>
                </c:manualLayout>
              </c:layout>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FE-B542-B15A-F5B41DF1DA84}"/>
                </c:ext>
              </c:extLst>
            </c:dLbl>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GP!$AR$4</c:f>
              <c:numCache>
                <c:formatCode>_ * #,##0.00_ ;_ * \-#,##0.00_ ;_ * "-"??_ ;_ @_ </c:formatCode>
                <c:ptCount val="1"/>
                <c:pt idx="0">
                  <c:v>991523.1</c:v>
                </c:pt>
              </c:numCache>
            </c:numRef>
          </c:cat>
          <c:val>
            <c:numRef>
              <c:f>GP!$AD$30</c:f>
              <c:numCache>
                <c:formatCode>#,##0.00</c:formatCode>
                <c:ptCount val="1"/>
                <c:pt idx="0">
                  <c:v>75851449</c:v>
                </c:pt>
              </c:numCache>
            </c:numRef>
          </c:val>
          <c:extLst>
            <c:ext xmlns:c16="http://schemas.microsoft.com/office/drawing/2014/chart" uri="{C3380CC4-5D6E-409C-BE32-E72D297353CC}">
              <c16:uniqueId val="{00000000-DAFE-B542-B15A-F5B41DF1DA84}"/>
            </c:ext>
          </c:extLst>
        </c:ser>
        <c:ser>
          <c:idx val="1"/>
          <c:order val="1"/>
          <c:tx>
            <c:strRef>
              <c:f>GP!$AH$1</c:f>
              <c:strCache>
                <c:ptCount val="1"/>
                <c:pt idx="0">
                  <c:v>Gross Profit 2019 AFS</c:v>
                </c:pt>
              </c:strCache>
            </c:strRef>
          </c:tx>
          <c:spPr>
            <a:solidFill>
              <a:srgbClr val="E37844"/>
            </a:solidFill>
            <a:ln>
              <a:noFill/>
            </a:ln>
            <a:effectLst/>
          </c:spPr>
          <c:invertIfNegative val="0"/>
          <c:dLbls>
            <c:dLbl>
              <c:idx val="0"/>
              <c:layout>
                <c:manualLayout>
                  <c:x val="-2.9564759845098718E-17"/>
                  <c:y val="0.14214215268661179"/>
                </c:manualLayout>
              </c:layout>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FE-B542-B15A-F5B41DF1DA84}"/>
                </c:ext>
              </c:extLst>
            </c:dLbl>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GP!$AR$4</c:f>
              <c:numCache>
                <c:formatCode>_ * #,##0.00_ ;_ * \-#,##0.00_ ;_ * "-"??_ ;_ @_ </c:formatCode>
                <c:ptCount val="1"/>
                <c:pt idx="0">
                  <c:v>991523.1</c:v>
                </c:pt>
              </c:numCache>
            </c:numRef>
          </c:cat>
          <c:val>
            <c:numRef>
              <c:f>GP!$AH$30</c:f>
              <c:numCache>
                <c:formatCode>#,##0.00</c:formatCode>
                <c:ptCount val="1"/>
                <c:pt idx="0">
                  <c:v>93271169.579999998</c:v>
                </c:pt>
              </c:numCache>
            </c:numRef>
          </c:val>
          <c:extLst>
            <c:ext xmlns:c16="http://schemas.microsoft.com/office/drawing/2014/chart" uri="{C3380CC4-5D6E-409C-BE32-E72D297353CC}">
              <c16:uniqueId val="{00000001-DAFE-B542-B15A-F5B41DF1DA84}"/>
            </c:ext>
          </c:extLst>
        </c:ser>
        <c:ser>
          <c:idx val="2"/>
          <c:order val="2"/>
          <c:tx>
            <c:strRef>
              <c:f>GP!$AL$1</c:f>
              <c:strCache>
                <c:ptCount val="1"/>
                <c:pt idx="0">
                  <c:v>Gross Profit 2020 AFS</c:v>
                </c:pt>
              </c:strCache>
            </c:strRef>
          </c:tx>
          <c:spPr>
            <a:solidFill>
              <a:schemeClr val="accent3"/>
            </a:solidFill>
            <a:ln>
              <a:noFill/>
            </a:ln>
            <a:effectLst/>
          </c:spPr>
          <c:invertIfNegative val="0"/>
          <c:dLbls>
            <c:dLbl>
              <c:idx val="0"/>
              <c:layout>
                <c:manualLayout>
                  <c:x val="0"/>
                  <c:y val="0.12541954648818687"/>
                </c:manualLayout>
              </c:layout>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AFE-B542-B15A-F5B41DF1DA84}"/>
                </c:ext>
              </c:extLst>
            </c:dLbl>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GP!$AR$4</c:f>
              <c:numCache>
                <c:formatCode>_ * #,##0.00_ ;_ * \-#,##0.00_ ;_ * "-"??_ ;_ @_ </c:formatCode>
                <c:ptCount val="1"/>
                <c:pt idx="0">
                  <c:v>991523.1</c:v>
                </c:pt>
              </c:numCache>
            </c:numRef>
          </c:cat>
          <c:val>
            <c:numRef>
              <c:f>GP!$AL$30</c:f>
              <c:numCache>
                <c:formatCode>#,##0.00</c:formatCode>
                <c:ptCount val="1"/>
                <c:pt idx="0">
                  <c:v>111342335.42</c:v>
                </c:pt>
              </c:numCache>
            </c:numRef>
          </c:val>
          <c:extLst>
            <c:ext xmlns:c16="http://schemas.microsoft.com/office/drawing/2014/chart" uri="{C3380CC4-5D6E-409C-BE32-E72D297353CC}">
              <c16:uniqueId val="{00000002-DAFE-B542-B15A-F5B41DF1DA84}"/>
            </c:ext>
          </c:extLst>
        </c:ser>
        <c:ser>
          <c:idx val="3"/>
          <c:order val="3"/>
          <c:tx>
            <c:strRef>
              <c:f>GP!$AP$1</c:f>
              <c:strCache>
                <c:ptCount val="1"/>
                <c:pt idx="0">
                  <c:v>Gross Profit 2021 AFS</c:v>
                </c:pt>
              </c:strCache>
            </c:strRef>
          </c:tx>
          <c:spPr>
            <a:solidFill>
              <a:srgbClr val="FFC000"/>
            </a:solidFill>
            <a:ln>
              <a:noFill/>
            </a:ln>
            <a:effectLst/>
          </c:spPr>
          <c:invertIfNegative val="0"/>
          <c:dLbls>
            <c:dLbl>
              <c:idx val="0"/>
              <c:layout>
                <c:manualLayout>
                  <c:x val="0"/>
                  <c:y val="0.12541954648818687"/>
                </c:manualLayout>
              </c:layout>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AFE-B542-B15A-F5B41DF1DA84}"/>
                </c:ext>
              </c:extLst>
            </c:dLbl>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GP!$AR$4</c:f>
              <c:numCache>
                <c:formatCode>_ * #,##0.00_ ;_ * \-#,##0.00_ ;_ * "-"??_ ;_ @_ </c:formatCode>
                <c:ptCount val="1"/>
                <c:pt idx="0">
                  <c:v>991523.1</c:v>
                </c:pt>
              </c:numCache>
            </c:numRef>
          </c:cat>
          <c:val>
            <c:numRef>
              <c:f>GP!$AP$30</c:f>
              <c:numCache>
                <c:formatCode>#,##0.00</c:formatCode>
                <c:ptCount val="1"/>
                <c:pt idx="0">
                  <c:v>98944118.879999995</c:v>
                </c:pt>
              </c:numCache>
            </c:numRef>
          </c:val>
          <c:extLst>
            <c:ext xmlns:c16="http://schemas.microsoft.com/office/drawing/2014/chart" uri="{C3380CC4-5D6E-409C-BE32-E72D297353CC}">
              <c16:uniqueId val="{00000003-DAFE-B542-B15A-F5B41DF1DA84}"/>
            </c:ext>
          </c:extLst>
        </c:ser>
        <c:ser>
          <c:idx val="4"/>
          <c:order val="4"/>
          <c:tx>
            <c:strRef>
              <c:f>GP!$AR$1</c:f>
              <c:strCache>
                <c:ptCount val="1"/>
                <c:pt idx="0">
                  <c:v>Gross Profit 2022 GFIP</c:v>
                </c:pt>
              </c:strCache>
            </c:strRef>
          </c:tx>
          <c:spPr>
            <a:solidFill>
              <a:srgbClr val="004963"/>
            </a:solidFill>
            <a:ln>
              <a:noFill/>
            </a:ln>
            <a:effectLst/>
          </c:spPr>
          <c:invertIfNegative val="0"/>
          <c:dLbls>
            <c:dLbl>
              <c:idx val="0"/>
              <c:layout>
                <c:manualLayout>
                  <c:x val="0"/>
                  <c:y val="0.10869694028976194"/>
                </c:manualLayout>
              </c:layout>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AFE-B542-B15A-F5B41DF1DA84}"/>
                </c:ext>
              </c:extLst>
            </c:dLbl>
            <c:numFmt formatCode="&quot;R&quot;#,##0.00" sourceLinked="0"/>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5"/>
                </a:solidFill>
                <a:prstDash val="sysDot"/>
              </a:ln>
              <a:effectLst/>
            </c:spPr>
            <c:trendlineType val="exp"/>
            <c:dispRSqr val="0"/>
            <c:dispEq val="0"/>
          </c:trendline>
          <c:cat>
            <c:numRef>
              <c:f>GP!$AR$4</c:f>
              <c:numCache>
                <c:formatCode>_ * #,##0.00_ ;_ * \-#,##0.00_ ;_ * "-"??_ ;_ @_ </c:formatCode>
                <c:ptCount val="1"/>
                <c:pt idx="0">
                  <c:v>991523.1</c:v>
                </c:pt>
              </c:numCache>
            </c:numRef>
          </c:cat>
          <c:val>
            <c:numRef>
              <c:f>GP!$AR$30</c:f>
              <c:numCache>
                <c:formatCode>#,##0.00</c:formatCode>
                <c:ptCount val="1"/>
                <c:pt idx="0">
                  <c:v>132019017.27999999</c:v>
                </c:pt>
              </c:numCache>
            </c:numRef>
          </c:val>
          <c:extLst>
            <c:ext xmlns:c16="http://schemas.microsoft.com/office/drawing/2014/chart" uri="{C3380CC4-5D6E-409C-BE32-E72D297353CC}">
              <c16:uniqueId val="{00000005-DAFE-B542-B15A-F5B41DF1DA84}"/>
            </c:ext>
          </c:extLst>
        </c:ser>
        <c:dLbls>
          <c:dLblPos val="outEnd"/>
          <c:showLegendKey val="0"/>
          <c:showVal val="1"/>
          <c:showCatName val="0"/>
          <c:showSerName val="0"/>
          <c:showPercent val="0"/>
          <c:showBubbleSize val="0"/>
        </c:dLbls>
        <c:gapWidth val="34"/>
        <c:overlap val="-1"/>
        <c:axId val="393785608"/>
        <c:axId val="418057384"/>
      </c:barChart>
      <c:catAx>
        <c:axId val="393785608"/>
        <c:scaling>
          <c:orientation val="minMax"/>
        </c:scaling>
        <c:delete val="1"/>
        <c:axPos val="b"/>
        <c:numFmt formatCode="_ * #,##0.00_ ;_ * \-#,##0.00_ ;_ * &quot;-&quot;??_ ;_ @_ " sourceLinked="1"/>
        <c:majorTickMark val="none"/>
        <c:minorTickMark val="none"/>
        <c:tickLblPos val="nextTo"/>
        <c:crossAx val="418057384"/>
        <c:crosses val="autoZero"/>
        <c:auto val="1"/>
        <c:lblAlgn val="ctr"/>
        <c:lblOffset val="100"/>
        <c:noMultiLvlLbl val="0"/>
      </c:catAx>
      <c:valAx>
        <c:axId val="418057384"/>
        <c:scaling>
          <c:orientation val="minMax"/>
        </c:scaling>
        <c:delete val="1"/>
        <c:axPos val="l"/>
        <c:numFmt formatCode="&quot;R&quot;#,##0.00" sourceLinked="0"/>
        <c:majorTickMark val="none"/>
        <c:minorTickMark val="none"/>
        <c:tickLblPos val="nextTo"/>
        <c:crossAx val="393785608"/>
        <c:crosses val="autoZero"/>
        <c:crossBetween val="between"/>
      </c:valAx>
      <c:spPr>
        <a:noFill/>
        <a:ln>
          <a:noFill/>
        </a:ln>
        <a:effectLst/>
      </c:spPr>
    </c:plotArea>
    <c:legend>
      <c:legendPos val="b"/>
      <c:legendEntry>
        <c:idx val="5"/>
        <c:delete val="1"/>
      </c:legendEntry>
      <c:layout>
        <c:manualLayout>
          <c:xMode val="edge"/>
          <c:yMode val="edge"/>
          <c:x val="0"/>
          <c:y val="0.86940619564171806"/>
          <c:w val="1"/>
          <c:h val="0.11709474796358231"/>
        </c:manualLayout>
      </c:layout>
      <c:overlay val="0"/>
      <c:spPr>
        <a:noFill/>
        <a:ln>
          <a:noFill/>
        </a:ln>
        <a:effectLst/>
      </c:spPr>
      <c:txPr>
        <a:bodyPr rot="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000" b="1" i="0" u="none" strike="noStrike" kern="1200" spc="0" baseline="0">
                <a:solidFill>
                  <a:schemeClr val="tx1">
                    <a:lumMod val="65000"/>
                    <a:lumOff val="35000"/>
                  </a:schemeClr>
                </a:solidFill>
                <a:latin typeface="+mn-lt"/>
                <a:ea typeface="+mn-ea"/>
                <a:cs typeface="+mn-cs"/>
              </a:defRPr>
            </a:pPr>
            <a:r>
              <a:rPr lang="en-US" sz="1000" b="1" baseline="0" dirty="0"/>
              <a:t>CDI Growth Fund SMME Turnover</a:t>
            </a:r>
            <a:endParaRPr lang="en-US" sz="1000" b="1" dirty="0"/>
          </a:p>
        </c:rich>
      </c:tx>
      <c:layout>
        <c:manualLayout>
          <c:xMode val="edge"/>
          <c:yMode val="edge"/>
          <c:x val="0.27094057814295969"/>
          <c:y val="0.12062815290119679"/>
        </c:manualLayout>
      </c:layout>
      <c:overlay val="0"/>
      <c:spPr>
        <a:noFill/>
        <a:ln>
          <a:noFill/>
        </a:ln>
        <a:effectLst/>
      </c:spPr>
      <c:txPr>
        <a:bodyPr rot="0" spcFirstLastPara="1" vertOverflow="ellipsis" vert="horz" wrap="square" anchor="ctr" anchorCtr="1"/>
        <a:lstStyle/>
        <a:p>
          <a:pPr algn="just">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752138462562095E-4"/>
          <c:y val="0.30592112206344846"/>
          <c:w val="0.99905247861537438"/>
          <c:h val="0.54031750175899917"/>
        </c:manualLayout>
      </c:layout>
      <c:barChart>
        <c:barDir val="col"/>
        <c:grouping val="clustered"/>
        <c:varyColors val="0"/>
        <c:ser>
          <c:idx val="0"/>
          <c:order val="0"/>
          <c:tx>
            <c:strRef>
              <c:f>AFS!$G$1</c:f>
              <c:strCache>
                <c:ptCount val="1"/>
                <c:pt idx="0">
                  <c:v>Turnover 2018 AFS</c:v>
                </c:pt>
              </c:strCache>
            </c:strRef>
          </c:tx>
          <c:spPr>
            <a:solidFill>
              <a:srgbClr val="494D7C"/>
            </a:solidFill>
            <a:ln>
              <a:noFill/>
            </a:ln>
            <a:effectLst/>
          </c:spPr>
          <c:invertIfNegative val="0"/>
          <c:dLbls>
            <c:dLbl>
              <c:idx val="0"/>
              <c:layout>
                <c:manualLayout>
                  <c:x val="-2.7800902164290204E-3"/>
                  <c:y val="0.11918171962774719"/>
                </c:manualLayout>
              </c:layout>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D1-D14B-878D-EB6A3178B79E}"/>
                </c:ext>
              </c:extLst>
            </c:dLbl>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AFS!$G$30</c:f>
              <c:numCache>
                <c:formatCode>#,##0.00</c:formatCode>
                <c:ptCount val="1"/>
                <c:pt idx="0">
                  <c:v>182184177</c:v>
                </c:pt>
              </c:numCache>
            </c:numRef>
          </c:val>
          <c:extLst>
            <c:ext xmlns:c16="http://schemas.microsoft.com/office/drawing/2014/chart" uri="{C3380CC4-5D6E-409C-BE32-E72D297353CC}">
              <c16:uniqueId val="{00000001-5FD1-D14B-878D-EB6A3178B79E}"/>
            </c:ext>
          </c:extLst>
        </c:ser>
        <c:ser>
          <c:idx val="4"/>
          <c:order val="1"/>
          <c:tx>
            <c:strRef>
              <c:f>AFS!$J$1</c:f>
              <c:strCache>
                <c:ptCount val="1"/>
                <c:pt idx="0">
                  <c:v>Turnover 2019 AFS</c:v>
                </c:pt>
              </c:strCache>
            </c:strRef>
          </c:tx>
          <c:spPr>
            <a:solidFill>
              <a:srgbClr val="496E7D"/>
            </a:solidFill>
            <a:ln>
              <a:noFill/>
            </a:ln>
            <a:effectLst/>
          </c:spPr>
          <c:invertIfNegative val="0"/>
          <c:dPt>
            <c:idx val="0"/>
            <c:invertIfNegative val="0"/>
            <c:bubble3D val="0"/>
            <c:spPr>
              <a:solidFill>
                <a:srgbClr val="496E7D"/>
              </a:solidFill>
              <a:ln>
                <a:noFill/>
              </a:ln>
              <a:effectLst/>
            </c:spPr>
            <c:extLst>
              <c:ext xmlns:c16="http://schemas.microsoft.com/office/drawing/2014/chart" uri="{C3380CC4-5D6E-409C-BE32-E72D297353CC}">
                <c16:uniqueId val="{00000003-5FD1-D14B-878D-EB6A3178B79E}"/>
              </c:ext>
            </c:extLst>
          </c:dPt>
          <c:dLbls>
            <c:dLbl>
              <c:idx val="0"/>
              <c:layout>
                <c:manualLayout>
                  <c:x val="2.9564729812140059E-17"/>
                  <c:y val="0.1152784152505386"/>
                </c:manualLayout>
              </c:layout>
              <c:tx>
                <c:rich>
                  <a:bodyPr/>
                  <a:lstStyle/>
                  <a:p>
                    <a:r>
                      <a:rPr lang="en-US" dirty="0"/>
                      <a:t>R</a:t>
                    </a:r>
                    <a:fld id="{6A3C7138-E23F-8D44-9E5C-CEFA5702D5B8}" type="VALUE">
                      <a:rPr lang="en-US" smtClean="0"/>
                      <a:pPr/>
                      <a:t>[VALUE]</a:t>
                    </a:fld>
                    <a:endParaRPr lang="en-US" dirty="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FD1-D14B-878D-EB6A3178B79E}"/>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AFS!$J$30</c:f>
              <c:numCache>
                <c:formatCode>#,##0.00</c:formatCode>
                <c:ptCount val="1"/>
                <c:pt idx="0">
                  <c:v>209891299</c:v>
                </c:pt>
              </c:numCache>
            </c:numRef>
          </c:val>
          <c:extLst>
            <c:ext xmlns:c16="http://schemas.microsoft.com/office/drawing/2014/chart" uri="{C3380CC4-5D6E-409C-BE32-E72D297353CC}">
              <c16:uniqueId val="{00000004-5FD1-D14B-878D-EB6A3178B79E}"/>
            </c:ext>
          </c:extLst>
        </c:ser>
        <c:ser>
          <c:idx val="5"/>
          <c:order val="2"/>
          <c:tx>
            <c:strRef>
              <c:f>AFS!$N$1</c:f>
              <c:strCache>
                <c:ptCount val="1"/>
                <c:pt idx="0">
                  <c:v>Turnover 2020 AFS</c:v>
                </c:pt>
              </c:strCache>
            </c:strRef>
          </c:tx>
          <c:spPr>
            <a:solidFill>
              <a:srgbClr val="61BF91"/>
            </a:solidFill>
            <a:ln>
              <a:noFill/>
            </a:ln>
            <a:effectLst/>
          </c:spPr>
          <c:invertIfNegative val="0"/>
          <c:dPt>
            <c:idx val="0"/>
            <c:invertIfNegative val="0"/>
            <c:bubble3D val="0"/>
            <c:spPr>
              <a:solidFill>
                <a:srgbClr val="61BF91"/>
              </a:solidFill>
              <a:ln>
                <a:noFill/>
              </a:ln>
              <a:effectLst/>
            </c:spPr>
            <c:extLst>
              <c:ext xmlns:c16="http://schemas.microsoft.com/office/drawing/2014/chart" uri="{C3380CC4-5D6E-409C-BE32-E72D297353CC}">
                <c16:uniqueId val="{00000006-5FD1-D14B-878D-EB6A3178B79E}"/>
              </c:ext>
            </c:extLst>
          </c:dPt>
          <c:dLbls>
            <c:dLbl>
              <c:idx val="0"/>
              <c:layout>
                <c:manualLayout>
                  <c:x val="-1.9829126162307291E-3"/>
                  <c:y val="0.12390330437720867"/>
                </c:manualLayout>
              </c:layout>
              <c:tx>
                <c:rich>
                  <a:bodyPr/>
                  <a:lstStyle/>
                  <a:p>
                    <a:r>
                      <a:rPr lang="en-US" dirty="0"/>
                      <a:t>R</a:t>
                    </a:r>
                    <a:fld id="{803D9EC1-543F-E547-94ED-A10EA81299A2}" type="VALUE">
                      <a:rPr lang="en-US" smtClean="0"/>
                      <a:pPr/>
                      <a:t>[VALUE]</a:t>
                    </a:fld>
                    <a:endParaRPr lang="en-US" dirty="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FD1-D14B-878D-EB6A3178B79E}"/>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AFS!$N$30</c:f>
              <c:numCache>
                <c:formatCode>#,##0.00</c:formatCode>
                <c:ptCount val="1"/>
                <c:pt idx="0">
                  <c:v>236275059.66</c:v>
                </c:pt>
              </c:numCache>
            </c:numRef>
          </c:val>
          <c:extLst>
            <c:ext xmlns:c16="http://schemas.microsoft.com/office/drawing/2014/chart" uri="{C3380CC4-5D6E-409C-BE32-E72D297353CC}">
              <c16:uniqueId val="{00000007-5FD1-D14B-878D-EB6A3178B79E}"/>
            </c:ext>
          </c:extLst>
        </c:ser>
        <c:ser>
          <c:idx val="1"/>
          <c:order val="3"/>
          <c:spPr>
            <a:solidFill>
              <a:schemeClr val="accent2"/>
            </a:solidFill>
            <a:ln>
              <a:noFill/>
            </a:ln>
            <a:effectLst/>
          </c:spPr>
          <c:invertIfNegative val="0"/>
          <c:dLbls>
            <c:numFmt formatCode="&quot;R&quot;#,##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AFS!$H$30</c:f>
            </c:numRef>
          </c:val>
          <c:extLst>
            <c:ext xmlns:c16="http://schemas.microsoft.com/office/drawing/2014/chart" uri="{C3380CC4-5D6E-409C-BE32-E72D297353CC}">
              <c16:uniqueId val="{00000008-5FD1-D14B-878D-EB6A3178B79E}"/>
            </c:ext>
          </c:extLst>
        </c:ser>
        <c:ser>
          <c:idx val="2"/>
          <c:order val="4"/>
          <c:spPr>
            <a:solidFill>
              <a:schemeClr val="accent3"/>
            </a:solidFill>
            <a:ln>
              <a:noFill/>
            </a:ln>
            <a:effectLst/>
          </c:spPr>
          <c:invertIfNegative val="0"/>
          <c:dLbls>
            <c:numFmt formatCode="&quot;R&quot;#,##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AFS!$I$30</c:f>
            </c:numRef>
          </c:val>
          <c:extLst>
            <c:ext xmlns:c16="http://schemas.microsoft.com/office/drawing/2014/chart" uri="{C3380CC4-5D6E-409C-BE32-E72D297353CC}">
              <c16:uniqueId val="{00000009-5FD1-D14B-878D-EB6A3178B79E}"/>
            </c:ext>
          </c:extLst>
        </c:ser>
        <c:ser>
          <c:idx val="3"/>
          <c:order val="5"/>
          <c:tx>
            <c:strRef>
              <c:f>AFS!$R$1</c:f>
              <c:strCache>
                <c:ptCount val="1"/>
                <c:pt idx="0">
                  <c:v>Turnover 2021 AFS</c:v>
                </c:pt>
              </c:strCache>
            </c:strRef>
          </c:tx>
          <c:spPr>
            <a:solidFill>
              <a:srgbClr val="FFC000"/>
            </a:solidFill>
            <a:ln>
              <a:noFill/>
            </a:ln>
            <a:effectLst/>
          </c:spPr>
          <c:invertIfNegative val="0"/>
          <c:dLbls>
            <c:dLbl>
              <c:idx val="0"/>
              <c:layout>
                <c:manualLayout>
                  <c:x val="3.6468526087428323E-4"/>
                  <c:y val="0.1249344615427935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FD1-D14B-878D-EB6A3178B79E}"/>
                </c:ext>
              </c:extLst>
            </c:dLbl>
            <c:numFmt formatCode="&quot;R&quot;#,##0.00" sourceLinked="0"/>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AFS!$R$30</c:f>
              <c:numCache>
                <c:formatCode>#,##0.00</c:formatCode>
                <c:ptCount val="1"/>
                <c:pt idx="0">
                  <c:v>210098625.24000001</c:v>
                </c:pt>
              </c:numCache>
            </c:numRef>
          </c:val>
          <c:extLst>
            <c:ext xmlns:c16="http://schemas.microsoft.com/office/drawing/2014/chart" uri="{C3380CC4-5D6E-409C-BE32-E72D297353CC}">
              <c16:uniqueId val="{0000000B-5FD1-D14B-878D-EB6A3178B79E}"/>
            </c:ext>
          </c:extLst>
        </c:ser>
        <c:ser>
          <c:idx val="6"/>
          <c:order val="6"/>
          <c:tx>
            <c:strRef>
              <c:f>AFS!$T$1</c:f>
              <c:strCache>
                <c:ptCount val="1"/>
                <c:pt idx="0">
                  <c:v>Turnover 2022 MA</c:v>
                </c:pt>
              </c:strCache>
            </c:strRef>
          </c:tx>
          <c:spPr>
            <a:solidFill>
              <a:srgbClr val="004963"/>
            </a:solidFill>
            <a:ln>
              <a:noFill/>
            </a:ln>
            <a:effectLst/>
          </c:spPr>
          <c:invertIfNegative val="0"/>
          <c:dLbls>
            <c:dLbl>
              <c:idx val="0"/>
              <c:layout>
                <c:manualLayout>
                  <c:x val="0"/>
                  <c:y val="0.10812620552747547"/>
                </c:manualLayout>
              </c:layout>
              <c:tx>
                <c:rich>
                  <a:bodyPr/>
                  <a:lstStyle/>
                  <a:p>
                    <a:r>
                      <a:rPr lang="en-US" dirty="0"/>
                      <a:t>R</a:t>
                    </a:r>
                    <a:fld id="{2E170C83-B5C6-A448-B34B-2CBF66CEC271}" type="VALUE">
                      <a:rPr lang="en-US" smtClean="0"/>
                      <a:pPr/>
                      <a:t>[VALUE]</a:t>
                    </a:fld>
                    <a:endParaRPr lang="en-US" dirty="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5FD1-D14B-878D-EB6A3178B79E}"/>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AFS!$T$30</c:f>
              <c:numCache>
                <c:formatCode>#,##0.00</c:formatCode>
                <c:ptCount val="1"/>
                <c:pt idx="0">
                  <c:v>293302907.38</c:v>
                </c:pt>
              </c:numCache>
            </c:numRef>
          </c:val>
          <c:extLst>
            <c:ext xmlns:c16="http://schemas.microsoft.com/office/drawing/2014/chart" uri="{C3380CC4-5D6E-409C-BE32-E72D297353CC}">
              <c16:uniqueId val="{0000000C-5FD1-D14B-878D-EB6A3178B79E}"/>
            </c:ext>
          </c:extLst>
        </c:ser>
        <c:dLbls>
          <c:dLblPos val="outEnd"/>
          <c:showLegendKey val="0"/>
          <c:showVal val="1"/>
          <c:showCatName val="0"/>
          <c:showSerName val="0"/>
          <c:showPercent val="0"/>
          <c:showBubbleSize val="0"/>
        </c:dLbls>
        <c:gapWidth val="34"/>
        <c:overlap val="-1"/>
        <c:axId val="393785608"/>
        <c:axId val="418057384"/>
      </c:barChart>
      <c:catAx>
        <c:axId val="393785608"/>
        <c:scaling>
          <c:orientation val="minMax"/>
        </c:scaling>
        <c:delete val="1"/>
        <c:axPos val="b"/>
        <c:numFmt formatCode="_ * #,##0.00_ ;_ * \-#,##0.00_ ;_ * &quot;-&quot;??_ ;_ @_ " sourceLinked="1"/>
        <c:majorTickMark val="none"/>
        <c:minorTickMark val="none"/>
        <c:tickLblPos val="nextTo"/>
        <c:crossAx val="418057384"/>
        <c:crosses val="autoZero"/>
        <c:auto val="1"/>
        <c:lblAlgn val="ctr"/>
        <c:lblOffset val="100"/>
        <c:noMultiLvlLbl val="0"/>
      </c:catAx>
      <c:valAx>
        <c:axId val="418057384"/>
        <c:scaling>
          <c:orientation val="minMax"/>
        </c:scaling>
        <c:delete val="1"/>
        <c:axPos val="l"/>
        <c:numFmt formatCode="&quot;R&quot;#,##0.00" sourceLinked="0"/>
        <c:majorTickMark val="none"/>
        <c:minorTickMark val="none"/>
        <c:tickLblPos val="nextTo"/>
        <c:crossAx val="393785608"/>
        <c:crosses val="autoZero"/>
        <c:crossBetween val="between"/>
      </c:valAx>
      <c:spPr>
        <a:noFill/>
        <a:ln>
          <a:noFill/>
        </a:ln>
        <a:effectLst/>
      </c:spPr>
    </c:plotArea>
    <c:legend>
      <c:legendPos val="b"/>
      <c:layout>
        <c:manualLayout>
          <c:xMode val="edge"/>
          <c:yMode val="edge"/>
          <c:x val="0"/>
          <c:y val="0.88256010300356713"/>
          <c:w val="1"/>
          <c:h val="7.723051269603394E-2"/>
        </c:manualLayout>
      </c:layout>
      <c:overlay val="0"/>
      <c:spPr>
        <a:noFill/>
        <a:ln>
          <a:noFill/>
        </a:ln>
        <a:effectLst/>
      </c:spPr>
      <c:txPr>
        <a:bodyPr rot="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Helvetica Neue" panose="02000503000000020004" pitchFamily="2" charset="0"/>
                <a:ea typeface="Helvetica Neue" panose="02000503000000020004" pitchFamily="2" charset="0"/>
                <a:cs typeface="Helvetica Neue" panose="02000503000000020004" pitchFamily="2" charset="0"/>
              </a:rPr>
              <a:t>Range</a:t>
            </a:r>
            <a:r>
              <a:rPr lang="en-US" baseline="0" dirty="0">
                <a:latin typeface="Helvetica Neue" panose="02000503000000020004" pitchFamily="2" charset="0"/>
                <a:ea typeface="Helvetica Neue" panose="02000503000000020004" pitchFamily="2" charset="0"/>
                <a:cs typeface="Helvetica Neue" panose="02000503000000020004" pitchFamily="2" charset="0"/>
              </a:rPr>
              <a:t> / Proportion of </a:t>
            </a:r>
            <a:br>
              <a:rPr lang="en-US" baseline="0" dirty="0">
                <a:latin typeface="Helvetica Neue" panose="02000503000000020004" pitchFamily="2" charset="0"/>
                <a:ea typeface="Helvetica Neue" panose="02000503000000020004" pitchFamily="2" charset="0"/>
                <a:cs typeface="Helvetica Neue" panose="02000503000000020004" pitchFamily="2" charset="0"/>
              </a:rPr>
            </a:br>
            <a:r>
              <a:rPr lang="en-US" baseline="0" dirty="0">
                <a:latin typeface="Helvetica Neue" panose="02000503000000020004" pitchFamily="2" charset="0"/>
                <a:ea typeface="Helvetica Neue" panose="02000503000000020004" pitchFamily="2" charset="0"/>
                <a:cs typeface="Helvetica Neue" panose="02000503000000020004" pitchFamily="2" charset="0"/>
              </a:rPr>
              <a:t>Work Opportunities</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78B-A74C-8FF3-8AD1D6506B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78B-A74C-8FF3-8AD1D6506B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78B-A74C-8FF3-8AD1D6506B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78B-A74C-8FF3-8AD1D6506B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78B-A74C-8FF3-8AD1D6506B52}"/>
              </c:ext>
            </c:extLst>
          </c:dPt>
          <c:cat>
            <c:strRef>
              <c:f>Sheet1!$H$4:$H$8</c:f>
              <c:strCache>
                <c:ptCount val="5"/>
                <c:pt idx="0">
                  <c:v>Visual design, photography + web development</c:v>
                </c:pt>
                <c:pt idx="1">
                  <c:v>Marketing support including video + copy writing</c:v>
                </c:pt>
                <c:pt idx="2">
                  <c:v>Financial and business</c:v>
                </c:pt>
                <c:pt idx="3">
                  <c:v>Product design and production</c:v>
                </c:pt>
                <c:pt idx="4">
                  <c:v>Specific Support staff</c:v>
                </c:pt>
              </c:strCache>
            </c:strRef>
          </c:cat>
          <c:val>
            <c:numRef>
              <c:f>Sheet1!$I$4:$I$8</c:f>
              <c:numCache>
                <c:formatCode>General</c:formatCode>
                <c:ptCount val="5"/>
                <c:pt idx="0">
                  <c:v>30</c:v>
                </c:pt>
                <c:pt idx="1">
                  <c:v>33</c:v>
                </c:pt>
                <c:pt idx="2">
                  <c:v>9</c:v>
                </c:pt>
                <c:pt idx="3">
                  <c:v>11</c:v>
                </c:pt>
                <c:pt idx="4">
                  <c:v>10</c:v>
                </c:pt>
              </c:numCache>
            </c:numRef>
          </c:val>
          <c:extLst>
            <c:ext xmlns:c16="http://schemas.microsoft.com/office/drawing/2014/chart" uri="{C3380CC4-5D6E-409C-BE32-E72D297353CC}">
              <c16:uniqueId val="{0000000A-878B-A74C-8FF3-8AD1D6506B5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BEE33-D8BE-E74C-9BD0-F29FA20B89C7}" type="datetimeFigureOut">
              <a:rPr lang="en-US" smtClean="0"/>
              <a:t>11/8/22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BC637-FC94-0A40-9729-379EC4E2DF3A}" type="slidenum">
              <a:rPr lang="en-US" smtClean="0"/>
              <a:t>‹#›</a:t>
            </a:fld>
            <a:endParaRPr lang="en-US"/>
          </a:p>
        </p:txBody>
      </p:sp>
    </p:spTree>
    <p:extLst>
      <p:ext uri="{BB962C8B-B14F-4D97-AF65-F5344CB8AC3E}">
        <p14:creationId xmlns:p14="http://schemas.microsoft.com/office/powerpoint/2010/main" val="2392825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been working in this space for 20 years … that is the growing SMMEs space; the informal economy space; the township (under resourced) and </a:t>
            </a:r>
            <a:r>
              <a:rPr lang="en-US" dirty="0" err="1"/>
              <a:t>marginalised</a:t>
            </a:r>
            <a:r>
              <a:rPr lang="en-US" dirty="0"/>
              <a:t> from mainstream space…</a:t>
            </a:r>
          </a:p>
          <a:p>
            <a:endParaRPr lang="en-US" dirty="0"/>
          </a:p>
          <a:p>
            <a:r>
              <a:rPr lang="en-US" dirty="0"/>
              <a:t>I’m not going to talk about that… I’m going to talk about our experience with providing catalytic support to CDI member companies to drive business growth and jobs… and how that necessitates that we think differently about the jobs and enterprises and how we may help them…</a:t>
            </a:r>
          </a:p>
        </p:txBody>
      </p:sp>
      <p:sp>
        <p:nvSpPr>
          <p:cNvPr id="4" name="Slide Number Placeholder 3"/>
          <p:cNvSpPr>
            <a:spLocks noGrp="1"/>
          </p:cNvSpPr>
          <p:nvPr>
            <p:ph type="sldNum" sz="quarter" idx="5"/>
          </p:nvPr>
        </p:nvSpPr>
        <p:spPr/>
        <p:txBody>
          <a:bodyPr/>
          <a:lstStyle/>
          <a:p>
            <a:fld id="{FD0BC637-FC94-0A40-9729-379EC4E2DF3A}" type="slidenum">
              <a:rPr lang="en-US" smtClean="0"/>
              <a:t>2</a:t>
            </a:fld>
            <a:endParaRPr lang="en-US"/>
          </a:p>
        </p:txBody>
      </p:sp>
    </p:spTree>
    <p:extLst>
      <p:ext uri="{BB962C8B-B14F-4D97-AF65-F5344CB8AC3E}">
        <p14:creationId xmlns:p14="http://schemas.microsoft.com/office/powerpoint/2010/main" val="21768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been working in this space for 20 years … that is the growing SMMEs space; the informal economy space; the township (under resourced) and </a:t>
            </a:r>
            <a:r>
              <a:rPr lang="en-US" dirty="0" err="1"/>
              <a:t>marginalised</a:t>
            </a:r>
            <a:r>
              <a:rPr lang="en-US" dirty="0"/>
              <a:t> from mainstream space…</a:t>
            </a:r>
          </a:p>
          <a:p>
            <a:endParaRPr lang="en-US" dirty="0"/>
          </a:p>
          <a:p>
            <a:r>
              <a:rPr lang="en-US" dirty="0"/>
              <a:t>I’m not going to talk about that… I’m going to talk about our experience with providing catalytic support to CDI member companies to drive business growth and jobs… and how that necessitates that we think differently about the jobs and enterprises and how we may help them…</a:t>
            </a:r>
          </a:p>
        </p:txBody>
      </p:sp>
      <p:sp>
        <p:nvSpPr>
          <p:cNvPr id="4" name="Slide Number Placeholder 3"/>
          <p:cNvSpPr>
            <a:spLocks noGrp="1"/>
          </p:cNvSpPr>
          <p:nvPr>
            <p:ph type="sldNum" sz="quarter" idx="5"/>
          </p:nvPr>
        </p:nvSpPr>
        <p:spPr/>
        <p:txBody>
          <a:bodyPr/>
          <a:lstStyle/>
          <a:p>
            <a:fld id="{FD0BC637-FC94-0A40-9729-379EC4E2DF3A}" type="slidenum">
              <a:rPr lang="en-US" smtClean="0"/>
              <a:t>3</a:t>
            </a:fld>
            <a:endParaRPr lang="en-US"/>
          </a:p>
        </p:txBody>
      </p:sp>
    </p:spTree>
    <p:extLst>
      <p:ext uri="{BB962C8B-B14F-4D97-AF65-F5344CB8AC3E}">
        <p14:creationId xmlns:p14="http://schemas.microsoft.com/office/powerpoint/2010/main" val="214196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first decade all services non-financial … until I was cajoled into putting in an application to the JF… this has led us on a journey over the last 10 years where financial product offerings have become a big part of our support offering … to the point that we have raised R135m of funding directly for individuals/ideas and </a:t>
            </a:r>
            <a:r>
              <a:rPr lang="en-US" dirty="0" err="1"/>
              <a:t>SMMes</a:t>
            </a:r>
            <a:r>
              <a:rPr lang="en-US" dirty="0"/>
              <a:t> in our sector… and this is the story I’m going to tell today …</a:t>
            </a:r>
          </a:p>
        </p:txBody>
      </p:sp>
      <p:sp>
        <p:nvSpPr>
          <p:cNvPr id="4" name="Slide Number Placeholder 3"/>
          <p:cNvSpPr>
            <a:spLocks noGrp="1"/>
          </p:cNvSpPr>
          <p:nvPr>
            <p:ph type="sldNum" sz="quarter" idx="5"/>
          </p:nvPr>
        </p:nvSpPr>
        <p:spPr/>
        <p:txBody>
          <a:bodyPr/>
          <a:lstStyle/>
          <a:p>
            <a:fld id="{FD0BC637-FC94-0A40-9729-379EC4E2DF3A}" type="slidenum">
              <a:rPr lang="en-US" smtClean="0"/>
              <a:t>4</a:t>
            </a:fld>
            <a:endParaRPr lang="en-US"/>
          </a:p>
        </p:txBody>
      </p:sp>
    </p:spTree>
    <p:extLst>
      <p:ext uri="{BB962C8B-B14F-4D97-AF65-F5344CB8AC3E}">
        <p14:creationId xmlns:p14="http://schemas.microsoft.com/office/powerpoint/2010/main" val="353241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our support instruments and financial institutions focus on the creative…. Most NB… but not the biggest segment… this is where I am going to focus on…</a:t>
            </a:r>
          </a:p>
        </p:txBody>
      </p:sp>
      <p:sp>
        <p:nvSpPr>
          <p:cNvPr id="4" name="Slide Number Placeholder 3"/>
          <p:cNvSpPr>
            <a:spLocks noGrp="1"/>
          </p:cNvSpPr>
          <p:nvPr>
            <p:ph type="sldNum" sz="quarter" idx="5"/>
          </p:nvPr>
        </p:nvSpPr>
        <p:spPr/>
        <p:txBody>
          <a:bodyPr/>
          <a:lstStyle/>
          <a:p>
            <a:fld id="{FD0BC637-FC94-0A40-9729-379EC4E2DF3A}" type="slidenum">
              <a:rPr lang="en-US" smtClean="0"/>
              <a:t>5</a:t>
            </a:fld>
            <a:endParaRPr lang="en-US"/>
          </a:p>
        </p:txBody>
      </p:sp>
    </p:spTree>
    <p:extLst>
      <p:ext uri="{BB962C8B-B14F-4D97-AF65-F5344CB8AC3E}">
        <p14:creationId xmlns:p14="http://schemas.microsoft.com/office/powerpoint/2010/main" val="420995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10-12 years all our services and support were non-financial … view is that the need for finance hides a lot of problems which you are often – especially in emerging businesses – best to sort out first … so our First financial product was piloted in 2012</a:t>
            </a:r>
          </a:p>
          <a:p>
            <a:r>
              <a:rPr lang="en-US" dirty="0"/>
              <a:t>Was very instructive and we learnt a lot…</a:t>
            </a:r>
          </a:p>
        </p:txBody>
      </p:sp>
      <p:sp>
        <p:nvSpPr>
          <p:cNvPr id="4" name="Slide Number Placeholder 3"/>
          <p:cNvSpPr>
            <a:spLocks noGrp="1"/>
          </p:cNvSpPr>
          <p:nvPr>
            <p:ph type="sldNum" sz="quarter" idx="5"/>
          </p:nvPr>
        </p:nvSpPr>
        <p:spPr/>
        <p:txBody>
          <a:bodyPr/>
          <a:lstStyle/>
          <a:p>
            <a:fld id="{FD0BC637-FC94-0A40-9729-379EC4E2DF3A}" type="slidenum">
              <a:rPr lang="en-US" smtClean="0"/>
              <a:t>6</a:t>
            </a:fld>
            <a:endParaRPr lang="en-US"/>
          </a:p>
        </p:txBody>
      </p:sp>
    </p:spTree>
    <p:extLst>
      <p:ext uri="{BB962C8B-B14F-4D97-AF65-F5344CB8AC3E}">
        <p14:creationId xmlns:p14="http://schemas.microsoft.com/office/powerpoint/2010/main" val="2612335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going to say much except that these businesses actually grew – despite Covid and are profitable – they are able to sustain the new jobs they created.</a:t>
            </a:r>
          </a:p>
        </p:txBody>
      </p:sp>
      <p:sp>
        <p:nvSpPr>
          <p:cNvPr id="4" name="Slide Number Placeholder 3"/>
          <p:cNvSpPr>
            <a:spLocks noGrp="1"/>
          </p:cNvSpPr>
          <p:nvPr>
            <p:ph type="sldNum" sz="quarter" idx="5"/>
          </p:nvPr>
        </p:nvSpPr>
        <p:spPr/>
        <p:txBody>
          <a:bodyPr/>
          <a:lstStyle/>
          <a:p>
            <a:fld id="{FD0BC637-FC94-0A40-9729-379EC4E2DF3A}" type="slidenum">
              <a:rPr lang="en-US" smtClean="0"/>
              <a:t>9</a:t>
            </a:fld>
            <a:endParaRPr lang="en-US"/>
          </a:p>
        </p:txBody>
      </p:sp>
    </p:spTree>
    <p:extLst>
      <p:ext uri="{BB962C8B-B14F-4D97-AF65-F5344CB8AC3E}">
        <p14:creationId xmlns:p14="http://schemas.microsoft.com/office/powerpoint/2010/main" val="1323922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business expense – salaries – as one would expect … NB to note the grant is not for salaries and overheads…</a:t>
            </a:r>
          </a:p>
        </p:txBody>
      </p:sp>
      <p:sp>
        <p:nvSpPr>
          <p:cNvPr id="4" name="Slide Number Placeholder 3"/>
          <p:cNvSpPr>
            <a:spLocks noGrp="1"/>
          </p:cNvSpPr>
          <p:nvPr>
            <p:ph type="sldNum" sz="quarter" idx="5"/>
          </p:nvPr>
        </p:nvSpPr>
        <p:spPr/>
        <p:txBody>
          <a:bodyPr/>
          <a:lstStyle/>
          <a:p>
            <a:fld id="{FD0BC637-FC94-0A40-9729-379EC4E2DF3A}" type="slidenum">
              <a:rPr lang="en-US" smtClean="0"/>
              <a:t>10</a:t>
            </a:fld>
            <a:endParaRPr lang="en-US"/>
          </a:p>
        </p:txBody>
      </p:sp>
    </p:spTree>
    <p:extLst>
      <p:ext uri="{BB962C8B-B14F-4D97-AF65-F5344CB8AC3E}">
        <p14:creationId xmlns:p14="http://schemas.microsoft.com/office/powerpoint/2010/main" val="22347158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857AAB-E276-DC67-EF35-9456FB8AE431}"/>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C0D2F9FF-F2DE-C830-E8A9-301A77977211}"/>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9" name="TextBox 18">
            <a:extLst>
              <a:ext uri="{FF2B5EF4-FFF2-40B4-BE49-F238E27FC236}">
                <a16:creationId xmlns:a16="http://schemas.microsoft.com/office/drawing/2014/main" id="{007A529A-E873-D06E-2C2D-1E4AE5A565B7}"/>
              </a:ext>
            </a:extLst>
          </p:cNvPr>
          <p:cNvSpPr txBox="1"/>
          <p:nvPr userDrawn="1"/>
        </p:nvSpPr>
        <p:spPr>
          <a:xfrm>
            <a:off x="409903" y="5628225"/>
            <a:ext cx="8734097" cy="246221"/>
          </a:xfrm>
          <a:prstGeom prst="rect">
            <a:avLst/>
          </a:prstGeom>
          <a:noFill/>
        </p:spPr>
        <p:txBody>
          <a:bodyPr wrap="square">
            <a:spAutoFit/>
          </a:bodyPr>
          <a:lstStyle/>
          <a:p>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21" name="Picture 20">
            <a:extLst>
              <a:ext uri="{FF2B5EF4-FFF2-40B4-BE49-F238E27FC236}">
                <a16:creationId xmlns:a16="http://schemas.microsoft.com/office/drawing/2014/main" id="{55A922B2-D05E-BE91-2CE0-9B94947F4D9D}"/>
              </a:ext>
            </a:extLst>
          </p:cNvPr>
          <p:cNvPicPr>
            <a:picLocks noChangeAspect="1"/>
          </p:cNvPicPr>
          <p:nvPr userDrawn="1"/>
        </p:nvPicPr>
        <p:blipFill>
          <a:blip r:embed="rId3"/>
          <a:stretch>
            <a:fillRect/>
          </a:stretch>
        </p:blipFill>
        <p:spPr>
          <a:xfrm>
            <a:off x="590480" y="524907"/>
            <a:ext cx="4533618" cy="176107"/>
          </a:xfrm>
          <a:prstGeom prst="rect">
            <a:avLst/>
          </a:prstGeom>
        </p:spPr>
      </p:pic>
      <p:pic>
        <p:nvPicPr>
          <p:cNvPr id="23" name="Picture 22" descr="A picture containing schematic&#10;&#10;Description automatically generated">
            <a:extLst>
              <a:ext uri="{FF2B5EF4-FFF2-40B4-BE49-F238E27FC236}">
                <a16:creationId xmlns:a16="http://schemas.microsoft.com/office/drawing/2014/main" id="{A4D64A95-6856-08D3-42BE-E2900E481F8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5714577" y="1"/>
            <a:ext cx="2986118" cy="1187135"/>
          </a:xfrm>
          <a:prstGeom prst="rect">
            <a:avLst/>
          </a:prstGeom>
        </p:spPr>
      </p:pic>
      <p:pic>
        <p:nvPicPr>
          <p:cNvPr id="25" name="Picture 24" descr="A red circle with a black background&#10;&#10;Description automatically generated">
            <a:extLst>
              <a:ext uri="{FF2B5EF4-FFF2-40B4-BE49-F238E27FC236}">
                <a16:creationId xmlns:a16="http://schemas.microsoft.com/office/drawing/2014/main" id="{64399F0E-0E98-C0AE-4CE2-D4853F0746D3}"/>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702561" y="2552125"/>
            <a:ext cx="4995530" cy="3746647"/>
          </a:xfrm>
          <a:prstGeom prst="rect">
            <a:avLst/>
          </a:prstGeom>
        </p:spPr>
      </p:pic>
      <p:pic>
        <p:nvPicPr>
          <p:cNvPr id="29" name="Picture 28" descr="A picture containing device&#10;&#10;Description automatically generated">
            <a:extLst>
              <a:ext uri="{FF2B5EF4-FFF2-40B4-BE49-F238E27FC236}">
                <a16:creationId xmlns:a16="http://schemas.microsoft.com/office/drawing/2014/main" id="{B34D44B4-3F43-7F2D-4A4C-CF9550CA211D}"/>
              </a:ext>
            </a:extLst>
          </p:cNvPr>
          <p:cNvPicPr>
            <a:picLocks noChangeAspect="1"/>
          </p:cNvPicPr>
          <p:nvPr userDrawn="1"/>
        </p:nvPicPr>
        <p:blipFill>
          <a:blip r:embed="rId6"/>
          <a:stretch>
            <a:fillRect/>
          </a:stretch>
        </p:blipFill>
        <p:spPr>
          <a:xfrm>
            <a:off x="7287172" y="2319236"/>
            <a:ext cx="2727465" cy="2045599"/>
          </a:xfrm>
          <a:prstGeom prst="rect">
            <a:avLst/>
          </a:prstGeom>
        </p:spPr>
      </p:pic>
      <p:sp>
        <p:nvSpPr>
          <p:cNvPr id="46" name="Picture Placeholder 45">
            <a:extLst>
              <a:ext uri="{FF2B5EF4-FFF2-40B4-BE49-F238E27FC236}">
                <a16:creationId xmlns:a16="http://schemas.microsoft.com/office/drawing/2014/main" id="{8E39443D-F5E1-4292-F726-F3F1A2F939CD}"/>
              </a:ext>
            </a:extLst>
          </p:cNvPr>
          <p:cNvSpPr>
            <a:spLocks noGrp="1"/>
          </p:cNvSpPr>
          <p:nvPr>
            <p:ph type="pic" sz="quarter" idx="14"/>
          </p:nvPr>
        </p:nvSpPr>
        <p:spPr>
          <a:xfrm>
            <a:off x="6439585" y="3128291"/>
            <a:ext cx="3474196" cy="2605648"/>
          </a:xfrm>
          <a:prstGeom prst="ellipse">
            <a:avLst/>
          </a:prstGeom>
        </p:spPr>
        <p:txBody>
          <a:bodyPr/>
          <a:lstStyle/>
          <a:p>
            <a:endParaRPr lang="en-US" dirty="0"/>
          </a:p>
        </p:txBody>
      </p:sp>
      <p:pic>
        <p:nvPicPr>
          <p:cNvPr id="27" name="Picture 26">
            <a:extLst>
              <a:ext uri="{FF2B5EF4-FFF2-40B4-BE49-F238E27FC236}">
                <a16:creationId xmlns:a16="http://schemas.microsoft.com/office/drawing/2014/main" id="{4CC8D8E9-D44D-785D-9096-8EA726EE9191}"/>
              </a:ext>
            </a:extLst>
          </p:cNvPr>
          <p:cNvPicPr>
            <a:picLocks noChangeAspect="1"/>
          </p:cNvPicPr>
          <p:nvPr userDrawn="1"/>
        </p:nvPicPr>
        <p:blipFill>
          <a:blip r:embed="rId7"/>
          <a:stretch>
            <a:fillRect/>
          </a:stretch>
        </p:blipFill>
        <p:spPr>
          <a:xfrm>
            <a:off x="6089391" y="5156603"/>
            <a:ext cx="1967945" cy="1475958"/>
          </a:xfrm>
          <a:prstGeom prst="rect">
            <a:avLst/>
          </a:prstGeom>
        </p:spPr>
      </p:pic>
      <p:pic>
        <p:nvPicPr>
          <p:cNvPr id="12" name="Picture 11">
            <a:extLst>
              <a:ext uri="{FF2B5EF4-FFF2-40B4-BE49-F238E27FC236}">
                <a16:creationId xmlns:a16="http://schemas.microsoft.com/office/drawing/2014/main" id="{0276BB56-BD5E-3D20-9256-FA2DD8650DDE}"/>
              </a:ext>
            </a:extLst>
          </p:cNvPr>
          <p:cNvPicPr>
            <a:picLocks noChangeAspect="1"/>
          </p:cNvPicPr>
          <p:nvPr userDrawn="1"/>
        </p:nvPicPr>
        <p:blipFill>
          <a:blip r:embed="rId8"/>
          <a:stretch>
            <a:fillRect/>
          </a:stretch>
        </p:blipFill>
        <p:spPr>
          <a:xfrm>
            <a:off x="1" y="6090217"/>
            <a:ext cx="9144000" cy="767783"/>
          </a:xfrm>
          <a:prstGeom prst="rect">
            <a:avLst/>
          </a:prstGeom>
        </p:spPr>
      </p:pic>
      <p:sp>
        <p:nvSpPr>
          <p:cNvPr id="34" name="Title 1">
            <a:extLst>
              <a:ext uri="{FF2B5EF4-FFF2-40B4-BE49-F238E27FC236}">
                <a16:creationId xmlns:a16="http://schemas.microsoft.com/office/drawing/2014/main" id="{38A32063-13F0-A2C5-292A-5D2A5579F28C}"/>
              </a:ext>
            </a:extLst>
          </p:cNvPr>
          <p:cNvSpPr>
            <a:spLocks noGrp="1"/>
          </p:cNvSpPr>
          <p:nvPr>
            <p:ph type="title" hasCustomPrompt="1"/>
          </p:nvPr>
        </p:nvSpPr>
        <p:spPr>
          <a:xfrm>
            <a:off x="477728" y="4504249"/>
            <a:ext cx="5611664" cy="678781"/>
          </a:xfrm>
          <a:prstGeom prst="rect">
            <a:avLst/>
          </a:prstGeom>
          <a:noFill/>
        </p:spPr>
        <p:txBody>
          <a:bodyPr>
            <a:noAutofit/>
          </a:bodyPr>
          <a:lstStyle>
            <a:lvl1pPr algn="l">
              <a:defRPr sz="2800" b="1" i="0">
                <a:solidFill>
                  <a:srgbClr val="C58A10"/>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Name</a:t>
            </a:r>
          </a:p>
        </p:txBody>
      </p:sp>
      <p:sp>
        <p:nvSpPr>
          <p:cNvPr id="33" name="Text Placeholder 18">
            <a:extLst>
              <a:ext uri="{FF2B5EF4-FFF2-40B4-BE49-F238E27FC236}">
                <a16:creationId xmlns:a16="http://schemas.microsoft.com/office/drawing/2014/main" id="{AC706BCB-D4F4-2D0F-D2E6-38FA0F74356B}"/>
              </a:ext>
            </a:extLst>
          </p:cNvPr>
          <p:cNvSpPr>
            <a:spLocks noGrp="1"/>
          </p:cNvSpPr>
          <p:nvPr>
            <p:ph type="body" sz="quarter" idx="10" hasCustomPrompt="1"/>
          </p:nvPr>
        </p:nvSpPr>
        <p:spPr>
          <a:xfrm>
            <a:off x="477728" y="5017833"/>
            <a:ext cx="5611664" cy="411037"/>
          </a:xfrm>
        </p:spPr>
        <p:txBody>
          <a:bodyPr>
            <a:normAutofit/>
          </a:bodyPr>
          <a:lstStyle>
            <a:lvl1pPr marL="0" indent="0" algn="l">
              <a:buNone/>
              <a:defRPr sz="1400">
                <a:solidFill>
                  <a:schemeClr val="bg1"/>
                </a:solidFill>
              </a:defRPr>
            </a:lvl1pPr>
          </a:lstStyle>
          <a:p>
            <a:r>
              <a:rPr lang="fr-CH" dirty="0" err="1"/>
              <a:t>Title</a:t>
            </a:r>
            <a:endParaRPr lang="en-US" dirty="0"/>
          </a:p>
        </p:txBody>
      </p:sp>
      <p:sp>
        <p:nvSpPr>
          <p:cNvPr id="40" name="Text Placeholder 38">
            <a:extLst>
              <a:ext uri="{FF2B5EF4-FFF2-40B4-BE49-F238E27FC236}">
                <a16:creationId xmlns:a16="http://schemas.microsoft.com/office/drawing/2014/main" id="{EF930BB9-B82D-95E3-C88E-92DDD93C799F}"/>
              </a:ext>
            </a:extLst>
          </p:cNvPr>
          <p:cNvSpPr>
            <a:spLocks noGrp="1"/>
          </p:cNvSpPr>
          <p:nvPr>
            <p:ph type="body" sz="quarter" idx="13"/>
          </p:nvPr>
        </p:nvSpPr>
        <p:spPr>
          <a:xfrm>
            <a:off x="444619" y="1153161"/>
            <a:ext cx="6326293" cy="3212253"/>
          </a:xfrm>
        </p:spPr>
        <p:txBody>
          <a:bodyPr>
            <a:normAutofit/>
          </a:bodyPr>
          <a:lstStyle>
            <a:lvl1pPr marL="0" indent="0">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1081283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695516" y="5628225"/>
            <a:ext cx="6049756" cy="246221"/>
          </a:xfrm>
          <a:prstGeom prst="rect">
            <a:avLst/>
          </a:prstGeom>
          <a:noFill/>
        </p:spPr>
        <p:txBody>
          <a:bodyPr wrap="square">
            <a:spAutoFit/>
          </a:bodyPr>
          <a:lstStyle/>
          <a:p>
            <a:pPr algn="l"/>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2" name="Picture 1">
            <a:extLst>
              <a:ext uri="{FF2B5EF4-FFF2-40B4-BE49-F238E27FC236}">
                <a16:creationId xmlns:a16="http://schemas.microsoft.com/office/drawing/2014/main" id="{3BEC4C10-B184-A9E2-148E-F6EAAC54FE3F}"/>
              </a:ext>
            </a:extLst>
          </p:cNvPr>
          <p:cNvPicPr>
            <a:picLocks noChangeAspect="1"/>
          </p:cNvPicPr>
          <p:nvPr userDrawn="1"/>
        </p:nvPicPr>
        <p:blipFill>
          <a:blip r:embed="rId3"/>
          <a:stretch>
            <a:fillRect/>
          </a:stretch>
        </p:blipFill>
        <p:spPr>
          <a:xfrm>
            <a:off x="737399" y="524907"/>
            <a:ext cx="4533618" cy="176107"/>
          </a:xfrm>
          <a:prstGeom prst="rect">
            <a:avLst/>
          </a:prstGeom>
        </p:spPr>
      </p:pic>
      <p:pic>
        <p:nvPicPr>
          <p:cNvPr id="3" name="Picture 2" descr="A red circle with a black background&#10;&#10;Description automatically generated">
            <a:extLst>
              <a:ext uri="{FF2B5EF4-FFF2-40B4-BE49-F238E27FC236}">
                <a16:creationId xmlns:a16="http://schemas.microsoft.com/office/drawing/2014/main" id="{C6C63512-8BA0-D0C6-4446-7A62D71730F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68095" y="4481612"/>
            <a:ext cx="5365035" cy="4023776"/>
          </a:xfrm>
          <a:prstGeom prst="rect">
            <a:avLst/>
          </a:prstGeom>
        </p:spPr>
      </p:pic>
      <p:pic>
        <p:nvPicPr>
          <p:cNvPr id="14" name="Picture 13" descr="A picture containing strainer&#10;&#10;Description automatically generated">
            <a:extLst>
              <a:ext uri="{FF2B5EF4-FFF2-40B4-BE49-F238E27FC236}">
                <a16:creationId xmlns:a16="http://schemas.microsoft.com/office/drawing/2014/main" id="{4A090A61-D055-2A06-2C0A-60EC29440BD0}"/>
              </a:ext>
            </a:extLst>
          </p:cNvPr>
          <p:cNvPicPr>
            <a:picLocks noChangeAspect="1"/>
          </p:cNvPicPr>
          <p:nvPr userDrawn="1"/>
        </p:nvPicPr>
        <p:blipFill>
          <a:blip r:embed="rId5"/>
          <a:stretch>
            <a:fillRect/>
          </a:stretch>
        </p:blipFill>
        <p:spPr>
          <a:xfrm>
            <a:off x="5953062" y="2702669"/>
            <a:ext cx="4612683" cy="3459513"/>
          </a:xfrm>
          <a:prstGeom prst="rect">
            <a:avLst/>
          </a:prstGeom>
        </p:spPr>
      </p:pic>
      <p:pic>
        <p:nvPicPr>
          <p:cNvPr id="17" name="Picture 16" descr="A picture containing text, person, dark&#10;&#10;Description automatically generated">
            <a:extLst>
              <a:ext uri="{FF2B5EF4-FFF2-40B4-BE49-F238E27FC236}">
                <a16:creationId xmlns:a16="http://schemas.microsoft.com/office/drawing/2014/main" id="{CDFE9198-EB31-1505-DFFE-09B6E9369257}"/>
              </a:ext>
            </a:extLst>
          </p:cNvPr>
          <p:cNvPicPr>
            <a:picLocks noChangeAspect="1"/>
          </p:cNvPicPr>
          <p:nvPr userDrawn="1"/>
        </p:nvPicPr>
        <p:blipFill>
          <a:blip r:embed="rId6"/>
          <a:stretch>
            <a:fillRect/>
          </a:stretch>
        </p:blipFill>
        <p:spPr>
          <a:xfrm>
            <a:off x="6334012" y="2376388"/>
            <a:ext cx="4230633" cy="3750561"/>
          </a:xfrm>
          <a:prstGeom prst="rect">
            <a:avLst/>
          </a:prstGeom>
        </p:spPr>
      </p:pic>
      <p:pic>
        <p:nvPicPr>
          <p:cNvPr id="6" name="Picture 5" descr="A picture containing strainer&#10;&#10;Description automatically generated">
            <a:extLst>
              <a:ext uri="{FF2B5EF4-FFF2-40B4-BE49-F238E27FC236}">
                <a16:creationId xmlns:a16="http://schemas.microsoft.com/office/drawing/2014/main" id="{B768D8B3-9C2F-0AC6-2F1A-974763A6D0BC}"/>
              </a:ext>
            </a:extLst>
          </p:cNvPr>
          <p:cNvPicPr>
            <a:picLocks noChangeAspect="1"/>
          </p:cNvPicPr>
          <p:nvPr userDrawn="1"/>
        </p:nvPicPr>
        <p:blipFill>
          <a:blip r:embed="rId7"/>
          <a:stretch>
            <a:fillRect/>
          </a:stretch>
        </p:blipFill>
        <p:spPr>
          <a:xfrm>
            <a:off x="5837629" y="5247195"/>
            <a:ext cx="2525810" cy="1894357"/>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8"/>
          <a:stretch>
            <a:fillRect/>
          </a:stretch>
        </p:blipFill>
        <p:spPr>
          <a:xfrm>
            <a:off x="1" y="6090217"/>
            <a:ext cx="9144000" cy="767783"/>
          </a:xfrm>
          <a:prstGeom prst="rect">
            <a:avLst/>
          </a:prstGeom>
        </p:spPr>
      </p:pic>
      <p:sp>
        <p:nvSpPr>
          <p:cNvPr id="18" name="Text Placeholder 23">
            <a:extLst>
              <a:ext uri="{FF2B5EF4-FFF2-40B4-BE49-F238E27FC236}">
                <a16:creationId xmlns:a16="http://schemas.microsoft.com/office/drawing/2014/main" id="{008FBF6D-D618-2289-3C3A-36CAAAF1361D}"/>
              </a:ext>
            </a:extLst>
          </p:cNvPr>
          <p:cNvSpPr>
            <a:spLocks noGrp="1"/>
          </p:cNvSpPr>
          <p:nvPr>
            <p:ph type="body" sz="quarter" idx="13"/>
          </p:nvPr>
        </p:nvSpPr>
        <p:spPr>
          <a:xfrm>
            <a:off x="598312" y="1105747"/>
            <a:ext cx="7443893" cy="1190413"/>
          </a:xfrm>
        </p:spPr>
        <p:txBody>
          <a:bodyPr>
            <a:noAutofit/>
          </a:bodyPr>
          <a:lstStyle>
            <a:lvl1pPr marL="0" indent="0">
              <a:buNone/>
              <a:defRPr sz="3200" b="0" i="0">
                <a:solidFill>
                  <a:schemeClr val="bg1"/>
                </a:solidFill>
                <a:latin typeface="Helvetica Neue Light" panose="02000403000000020004" pitchFamily="2" charset="0"/>
                <a:ea typeface="Helvetica Neue Light" panose="02000403000000020004" pitchFamily="2" charset="0"/>
              </a:defRPr>
            </a:lvl1pPr>
            <a:lvl2pPr marL="321457" indent="0">
              <a:buNone/>
              <a:defRPr sz="3200" b="0" i="0">
                <a:solidFill>
                  <a:schemeClr val="bg1"/>
                </a:solidFill>
                <a:latin typeface="Helvetica Neue Light" panose="02000403000000020004" pitchFamily="2" charset="0"/>
                <a:ea typeface="Helvetica Neue Light" panose="02000403000000020004" pitchFamily="2" charset="0"/>
              </a:defRPr>
            </a:lvl2pPr>
            <a:lvl3pPr marL="642914" indent="0">
              <a:buNone/>
              <a:defRPr sz="3200" b="0" i="0">
                <a:solidFill>
                  <a:schemeClr val="bg1"/>
                </a:solidFill>
                <a:latin typeface="Helvetica Neue Light" panose="02000403000000020004" pitchFamily="2" charset="0"/>
                <a:ea typeface="Helvetica Neue Light" panose="02000403000000020004" pitchFamily="2" charset="0"/>
              </a:defRPr>
            </a:lvl3pPr>
            <a:lvl4pPr marL="964372" indent="0">
              <a:buNone/>
              <a:defRPr sz="3200" b="0" i="0">
                <a:solidFill>
                  <a:schemeClr val="bg1"/>
                </a:solidFill>
                <a:latin typeface="Helvetica Neue Light" panose="02000403000000020004" pitchFamily="2" charset="0"/>
                <a:ea typeface="Helvetica Neue Light" panose="02000403000000020004" pitchFamily="2" charset="0"/>
              </a:defRPr>
            </a:lvl4pPr>
            <a:lvl5pPr marL="1285829" indent="0">
              <a:buNone/>
              <a:defRPr sz="3200" b="0" i="0">
                <a:solidFill>
                  <a:schemeClr val="bg1"/>
                </a:solidFill>
                <a:latin typeface="Helvetica Neue Light" panose="02000403000000020004" pitchFamily="2" charset="0"/>
                <a:ea typeface="Helvetica Neue Light" panose="02000403000000020004" pitchFamily="2" charset="0"/>
              </a:defRPr>
            </a:lvl5pPr>
          </a:lstStyle>
          <a:p>
            <a:pPr lvl="0"/>
            <a:r>
              <a:rPr lang="en-GB" dirty="0"/>
              <a:t>Click to edit Master text styles</a:t>
            </a:r>
            <a:endParaRPr lang="en-US" dirty="0"/>
          </a:p>
        </p:txBody>
      </p:sp>
      <p:sp>
        <p:nvSpPr>
          <p:cNvPr id="20" name="Text Placeholder 38">
            <a:extLst>
              <a:ext uri="{FF2B5EF4-FFF2-40B4-BE49-F238E27FC236}">
                <a16:creationId xmlns:a16="http://schemas.microsoft.com/office/drawing/2014/main" id="{BE6C08E3-F4D0-FC81-5268-5675A54E506F}"/>
              </a:ext>
            </a:extLst>
          </p:cNvPr>
          <p:cNvSpPr>
            <a:spLocks noGrp="1"/>
          </p:cNvSpPr>
          <p:nvPr>
            <p:ph type="body" sz="quarter" idx="14"/>
          </p:nvPr>
        </p:nvSpPr>
        <p:spPr>
          <a:xfrm>
            <a:off x="598312" y="2383394"/>
            <a:ext cx="5642974" cy="2118758"/>
          </a:xfrm>
        </p:spPr>
        <p:txBody>
          <a:bodyPr>
            <a:normAutofit/>
          </a:bodyPr>
          <a:lstStyle>
            <a:lvl1pPr marL="0" indent="0">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475722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695516" y="5628225"/>
            <a:ext cx="6049756" cy="246221"/>
          </a:xfrm>
          <a:prstGeom prst="rect">
            <a:avLst/>
          </a:prstGeom>
          <a:noFill/>
        </p:spPr>
        <p:txBody>
          <a:bodyPr wrap="square">
            <a:spAutoFit/>
          </a:bodyPr>
          <a:lstStyle/>
          <a:p>
            <a:pPr algn="l"/>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2" name="Picture 1">
            <a:extLst>
              <a:ext uri="{FF2B5EF4-FFF2-40B4-BE49-F238E27FC236}">
                <a16:creationId xmlns:a16="http://schemas.microsoft.com/office/drawing/2014/main" id="{3BEC4C10-B184-A9E2-148E-F6EAAC54FE3F}"/>
              </a:ext>
            </a:extLst>
          </p:cNvPr>
          <p:cNvPicPr>
            <a:picLocks noChangeAspect="1"/>
          </p:cNvPicPr>
          <p:nvPr userDrawn="1"/>
        </p:nvPicPr>
        <p:blipFill>
          <a:blip r:embed="rId3"/>
          <a:stretch>
            <a:fillRect/>
          </a:stretch>
        </p:blipFill>
        <p:spPr>
          <a:xfrm>
            <a:off x="737399" y="524907"/>
            <a:ext cx="4533618" cy="176107"/>
          </a:xfrm>
          <a:prstGeom prst="rect">
            <a:avLst/>
          </a:prstGeom>
        </p:spPr>
      </p:pic>
      <p:pic>
        <p:nvPicPr>
          <p:cNvPr id="3" name="Picture 2" descr="A red circle with a black background&#10;&#10;Description automatically generated">
            <a:extLst>
              <a:ext uri="{FF2B5EF4-FFF2-40B4-BE49-F238E27FC236}">
                <a16:creationId xmlns:a16="http://schemas.microsoft.com/office/drawing/2014/main" id="{C6C63512-8BA0-D0C6-4446-7A62D71730F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68095" y="4481612"/>
            <a:ext cx="5365035" cy="4023776"/>
          </a:xfrm>
          <a:prstGeom prst="rect">
            <a:avLst/>
          </a:prstGeom>
        </p:spPr>
      </p:pic>
      <p:pic>
        <p:nvPicPr>
          <p:cNvPr id="16" name="Picture 15" descr="A picture containing device&#10;&#10;Description automatically generated">
            <a:extLst>
              <a:ext uri="{FF2B5EF4-FFF2-40B4-BE49-F238E27FC236}">
                <a16:creationId xmlns:a16="http://schemas.microsoft.com/office/drawing/2014/main" id="{F19684B0-C2A2-2BCA-E1A9-701F06882AD4}"/>
              </a:ext>
            </a:extLst>
          </p:cNvPr>
          <p:cNvPicPr>
            <a:picLocks noChangeAspect="1"/>
          </p:cNvPicPr>
          <p:nvPr userDrawn="1"/>
        </p:nvPicPr>
        <p:blipFill>
          <a:blip r:embed="rId5"/>
          <a:stretch>
            <a:fillRect/>
          </a:stretch>
        </p:blipFill>
        <p:spPr>
          <a:xfrm>
            <a:off x="7687601" y="-715646"/>
            <a:ext cx="3002489" cy="2251867"/>
          </a:xfrm>
          <a:prstGeom prst="rect">
            <a:avLst/>
          </a:prstGeom>
        </p:spPr>
      </p:pic>
      <p:pic>
        <p:nvPicPr>
          <p:cNvPr id="18" name="Picture 17" descr="A picture containing dark&#10;&#10;Description automatically generated">
            <a:extLst>
              <a:ext uri="{FF2B5EF4-FFF2-40B4-BE49-F238E27FC236}">
                <a16:creationId xmlns:a16="http://schemas.microsoft.com/office/drawing/2014/main" id="{0C9B4AFE-C85B-D078-A5DF-B2BC82032246}"/>
              </a:ext>
            </a:extLst>
          </p:cNvPr>
          <p:cNvPicPr>
            <a:picLocks noChangeAspect="1"/>
          </p:cNvPicPr>
          <p:nvPr userDrawn="1"/>
        </p:nvPicPr>
        <p:blipFill>
          <a:blip r:embed="rId6"/>
          <a:stretch>
            <a:fillRect/>
          </a:stretch>
        </p:blipFill>
        <p:spPr>
          <a:xfrm>
            <a:off x="6405698" y="2514076"/>
            <a:ext cx="3979568" cy="2975110"/>
          </a:xfrm>
          <a:prstGeom prst="rect">
            <a:avLst/>
          </a:prstGeom>
        </p:spPr>
      </p:pic>
      <p:pic>
        <p:nvPicPr>
          <p:cNvPr id="19" name="Picture 18">
            <a:extLst>
              <a:ext uri="{FF2B5EF4-FFF2-40B4-BE49-F238E27FC236}">
                <a16:creationId xmlns:a16="http://schemas.microsoft.com/office/drawing/2014/main" id="{CF6F6E19-1328-89E0-7F07-D1266F7E63BD}"/>
              </a:ext>
            </a:extLst>
          </p:cNvPr>
          <p:cNvPicPr>
            <a:picLocks noChangeAspect="1"/>
          </p:cNvPicPr>
          <p:nvPr userDrawn="1"/>
        </p:nvPicPr>
        <p:blipFill>
          <a:blip r:embed="rId7"/>
          <a:stretch>
            <a:fillRect/>
          </a:stretch>
        </p:blipFill>
        <p:spPr>
          <a:xfrm>
            <a:off x="5332959" y="3203554"/>
            <a:ext cx="4164511" cy="2886663"/>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07CE6116-40E3-F863-6BD3-23ACF6AC4DFA}"/>
              </a:ext>
            </a:extLst>
          </p:cNvPr>
          <p:cNvPicPr>
            <a:picLocks noChangeAspect="1"/>
          </p:cNvPicPr>
          <p:nvPr userDrawn="1"/>
        </p:nvPicPr>
        <p:blipFill>
          <a:blip r:embed="rId8"/>
          <a:stretch>
            <a:fillRect/>
          </a:stretch>
        </p:blipFill>
        <p:spPr>
          <a:xfrm>
            <a:off x="7744523" y="5523925"/>
            <a:ext cx="2042115" cy="1531586"/>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9"/>
          <a:stretch>
            <a:fillRect/>
          </a:stretch>
        </p:blipFill>
        <p:spPr>
          <a:xfrm>
            <a:off x="1" y="6090217"/>
            <a:ext cx="9144000" cy="767783"/>
          </a:xfrm>
          <a:prstGeom prst="rect">
            <a:avLst/>
          </a:prstGeom>
        </p:spPr>
      </p:pic>
      <p:sp>
        <p:nvSpPr>
          <p:cNvPr id="21" name="Text Placeholder 23">
            <a:extLst>
              <a:ext uri="{FF2B5EF4-FFF2-40B4-BE49-F238E27FC236}">
                <a16:creationId xmlns:a16="http://schemas.microsoft.com/office/drawing/2014/main" id="{ACF49837-CA11-BE57-EAE9-996087EE9C21}"/>
              </a:ext>
            </a:extLst>
          </p:cNvPr>
          <p:cNvSpPr>
            <a:spLocks noGrp="1"/>
          </p:cNvSpPr>
          <p:nvPr>
            <p:ph type="body" sz="quarter" idx="13"/>
          </p:nvPr>
        </p:nvSpPr>
        <p:spPr>
          <a:xfrm>
            <a:off x="598312" y="1105747"/>
            <a:ext cx="7443893" cy="1190413"/>
          </a:xfrm>
        </p:spPr>
        <p:txBody>
          <a:bodyPr>
            <a:noAutofit/>
          </a:bodyPr>
          <a:lstStyle>
            <a:lvl1pPr marL="0" indent="0">
              <a:buNone/>
              <a:defRPr sz="3200" b="0" i="0">
                <a:solidFill>
                  <a:schemeClr val="bg1"/>
                </a:solidFill>
                <a:latin typeface="Helvetica Neue Light" panose="02000403000000020004" pitchFamily="2" charset="0"/>
                <a:ea typeface="Helvetica Neue Light" panose="02000403000000020004" pitchFamily="2" charset="0"/>
              </a:defRPr>
            </a:lvl1pPr>
            <a:lvl2pPr marL="321457" indent="0">
              <a:buNone/>
              <a:defRPr sz="3200" b="0" i="0">
                <a:solidFill>
                  <a:schemeClr val="bg1"/>
                </a:solidFill>
                <a:latin typeface="Helvetica Neue Light" panose="02000403000000020004" pitchFamily="2" charset="0"/>
                <a:ea typeface="Helvetica Neue Light" panose="02000403000000020004" pitchFamily="2" charset="0"/>
              </a:defRPr>
            </a:lvl2pPr>
            <a:lvl3pPr marL="642914" indent="0">
              <a:buNone/>
              <a:defRPr sz="3200" b="0" i="0">
                <a:solidFill>
                  <a:schemeClr val="bg1"/>
                </a:solidFill>
                <a:latin typeface="Helvetica Neue Light" panose="02000403000000020004" pitchFamily="2" charset="0"/>
                <a:ea typeface="Helvetica Neue Light" panose="02000403000000020004" pitchFamily="2" charset="0"/>
              </a:defRPr>
            </a:lvl3pPr>
            <a:lvl4pPr marL="964372" indent="0">
              <a:buNone/>
              <a:defRPr sz="3200" b="0" i="0">
                <a:solidFill>
                  <a:schemeClr val="bg1"/>
                </a:solidFill>
                <a:latin typeface="Helvetica Neue Light" panose="02000403000000020004" pitchFamily="2" charset="0"/>
                <a:ea typeface="Helvetica Neue Light" panose="02000403000000020004" pitchFamily="2" charset="0"/>
              </a:defRPr>
            </a:lvl4pPr>
            <a:lvl5pPr marL="1285829" indent="0">
              <a:buNone/>
              <a:defRPr sz="3200" b="0" i="0">
                <a:solidFill>
                  <a:schemeClr val="bg1"/>
                </a:solidFill>
                <a:latin typeface="Helvetica Neue Light" panose="02000403000000020004" pitchFamily="2" charset="0"/>
                <a:ea typeface="Helvetica Neue Light" panose="02000403000000020004" pitchFamily="2" charset="0"/>
              </a:defRPr>
            </a:lvl5pPr>
          </a:lstStyle>
          <a:p>
            <a:pPr lvl="0"/>
            <a:r>
              <a:rPr lang="en-GB" dirty="0"/>
              <a:t>Click to edit Master text styles</a:t>
            </a:r>
            <a:endParaRPr lang="en-US" dirty="0"/>
          </a:p>
        </p:txBody>
      </p:sp>
      <p:sp>
        <p:nvSpPr>
          <p:cNvPr id="22" name="Text Placeholder 38">
            <a:extLst>
              <a:ext uri="{FF2B5EF4-FFF2-40B4-BE49-F238E27FC236}">
                <a16:creationId xmlns:a16="http://schemas.microsoft.com/office/drawing/2014/main" id="{C2FB70AE-78D2-1D77-8C67-7F641711DBD9}"/>
              </a:ext>
            </a:extLst>
          </p:cNvPr>
          <p:cNvSpPr>
            <a:spLocks noGrp="1"/>
          </p:cNvSpPr>
          <p:nvPr>
            <p:ph type="body" sz="quarter" idx="14"/>
          </p:nvPr>
        </p:nvSpPr>
        <p:spPr>
          <a:xfrm>
            <a:off x="598312" y="2383394"/>
            <a:ext cx="5642974" cy="2118758"/>
          </a:xfrm>
        </p:spPr>
        <p:txBody>
          <a:bodyPr>
            <a:normAutofit/>
          </a:bodyPr>
          <a:lstStyle>
            <a:lvl1pPr marL="0" indent="0">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413424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695516" y="5628225"/>
            <a:ext cx="6049756" cy="246221"/>
          </a:xfrm>
          <a:prstGeom prst="rect">
            <a:avLst/>
          </a:prstGeom>
          <a:noFill/>
        </p:spPr>
        <p:txBody>
          <a:bodyPr wrap="square">
            <a:spAutoFit/>
          </a:bodyPr>
          <a:lstStyle/>
          <a:p>
            <a:pPr algn="l"/>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2" name="Picture 1">
            <a:extLst>
              <a:ext uri="{FF2B5EF4-FFF2-40B4-BE49-F238E27FC236}">
                <a16:creationId xmlns:a16="http://schemas.microsoft.com/office/drawing/2014/main" id="{3BEC4C10-B184-A9E2-148E-F6EAAC54FE3F}"/>
              </a:ext>
            </a:extLst>
          </p:cNvPr>
          <p:cNvPicPr>
            <a:picLocks noChangeAspect="1"/>
          </p:cNvPicPr>
          <p:nvPr userDrawn="1"/>
        </p:nvPicPr>
        <p:blipFill>
          <a:blip r:embed="rId3"/>
          <a:stretch>
            <a:fillRect/>
          </a:stretch>
        </p:blipFill>
        <p:spPr>
          <a:xfrm>
            <a:off x="737399" y="524907"/>
            <a:ext cx="4533618" cy="176107"/>
          </a:xfrm>
          <a:prstGeom prst="rect">
            <a:avLst/>
          </a:prstGeom>
        </p:spPr>
      </p:pic>
      <p:pic>
        <p:nvPicPr>
          <p:cNvPr id="3" name="Picture 2" descr="A red circle with a black background&#10;&#10;Description automatically generated">
            <a:extLst>
              <a:ext uri="{FF2B5EF4-FFF2-40B4-BE49-F238E27FC236}">
                <a16:creationId xmlns:a16="http://schemas.microsoft.com/office/drawing/2014/main" id="{C6C63512-8BA0-D0C6-4446-7A62D71730F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68095" y="4481612"/>
            <a:ext cx="5365035" cy="4023776"/>
          </a:xfrm>
          <a:prstGeom prst="rect">
            <a:avLst/>
          </a:prstGeom>
        </p:spPr>
      </p:pic>
      <p:pic>
        <p:nvPicPr>
          <p:cNvPr id="4" name="Picture 3" descr="Background pattern&#10;&#10;Description automatically generated">
            <a:extLst>
              <a:ext uri="{FF2B5EF4-FFF2-40B4-BE49-F238E27FC236}">
                <a16:creationId xmlns:a16="http://schemas.microsoft.com/office/drawing/2014/main" id="{838AF4BD-3D69-5798-1F65-78907BD24C8B}"/>
              </a:ext>
            </a:extLst>
          </p:cNvPr>
          <p:cNvPicPr>
            <a:picLocks noChangeAspect="1"/>
          </p:cNvPicPr>
          <p:nvPr userDrawn="1"/>
        </p:nvPicPr>
        <p:blipFill>
          <a:blip r:embed="rId5"/>
          <a:stretch>
            <a:fillRect/>
          </a:stretch>
        </p:blipFill>
        <p:spPr>
          <a:xfrm>
            <a:off x="5820440" y="2367092"/>
            <a:ext cx="4443089" cy="3332317"/>
          </a:xfrm>
          <a:prstGeom prst="rect">
            <a:avLst/>
          </a:prstGeom>
        </p:spPr>
      </p:pic>
      <p:pic>
        <p:nvPicPr>
          <p:cNvPr id="5" name="Picture 4" descr="A picture containing strainer, kitchenware, grater&#10;&#10;Description automatically generated">
            <a:extLst>
              <a:ext uri="{FF2B5EF4-FFF2-40B4-BE49-F238E27FC236}">
                <a16:creationId xmlns:a16="http://schemas.microsoft.com/office/drawing/2014/main" id="{BF84B892-3111-BF7F-A3AF-094DA7419729}"/>
              </a:ext>
            </a:extLst>
          </p:cNvPr>
          <p:cNvPicPr>
            <a:picLocks noChangeAspect="1"/>
          </p:cNvPicPr>
          <p:nvPr userDrawn="1"/>
        </p:nvPicPr>
        <p:blipFill>
          <a:blip r:embed="rId6"/>
          <a:stretch>
            <a:fillRect/>
          </a:stretch>
        </p:blipFill>
        <p:spPr>
          <a:xfrm>
            <a:off x="7634716" y="-919040"/>
            <a:ext cx="2141308" cy="1594828"/>
          </a:xfrm>
          <a:prstGeom prst="rect">
            <a:avLst/>
          </a:prstGeom>
        </p:spPr>
      </p:pic>
      <p:pic>
        <p:nvPicPr>
          <p:cNvPr id="10" name="Picture 9">
            <a:extLst>
              <a:ext uri="{FF2B5EF4-FFF2-40B4-BE49-F238E27FC236}">
                <a16:creationId xmlns:a16="http://schemas.microsoft.com/office/drawing/2014/main" id="{82280F16-3D6C-0DFB-C478-A3480BA7EF35}"/>
              </a:ext>
            </a:extLst>
          </p:cNvPr>
          <p:cNvPicPr>
            <a:picLocks noChangeAspect="1"/>
          </p:cNvPicPr>
          <p:nvPr userDrawn="1"/>
        </p:nvPicPr>
        <p:blipFill>
          <a:blip r:embed="rId7"/>
          <a:stretch>
            <a:fillRect/>
          </a:stretch>
        </p:blipFill>
        <p:spPr>
          <a:xfrm>
            <a:off x="2372198" y="3369861"/>
            <a:ext cx="9407508" cy="8824218"/>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8"/>
          <a:stretch>
            <a:fillRect/>
          </a:stretch>
        </p:blipFill>
        <p:spPr>
          <a:xfrm>
            <a:off x="1" y="6090217"/>
            <a:ext cx="9144000" cy="767783"/>
          </a:xfrm>
          <a:prstGeom prst="rect">
            <a:avLst/>
          </a:prstGeom>
        </p:spPr>
      </p:pic>
      <p:sp>
        <p:nvSpPr>
          <p:cNvPr id="27" name="Text Placeholder 23">
            <a:extLst>
              <a:ext uri="{FF2B5EF4-FFF2-40B4-BE49-F238E27FC236}">
                <a16:creationId xmlns:a16="http://schemas.microsoft.com/office/drawing/2014/main" id="{2F430FC3-7025-2739-65D2-1E03A1CDD8CD}"/>
              </a:ext>
            </a:extLst>
          </p:cNvPr>
          <p:cNvSpPr>
            <a:spLocks noGrp="1"/>
          </p:cNvSpPr>
          <p:nvPr>
            <p:ph type="body" sz="quarter" idx="13"/>
          </p:nvPr>
        </p:nvSpPr>
        <p:spPr>
          <a:xfrm>
            <a:off x="598312" y="1105747"/>
            <a:ext cx="7443893" cy="1190413"/>
          </a:xfrm>
        </p:spPr>
        <p:txBody>
          <a:bodyPr>
            <a:noAutofit/>
          </a:bodyPr>
          <a:lstStyle>
            <a:lvl1pPr marL="0" indent="0">
              <a:buNone/>
              <a:defRPr sz="3200" b="0" i="0">
                <a:solidFill>
                  <a:schemeClr val="bg1"/>
                </a:solidFill>
                <a:latin typeface="Helvetica Neue Light" panose="02000403000000020004" pitchFamily="2" charset="0"/>
                <a:ea typeface="Helvetica Neue Light" panose="02000403000000020004" pitchFamily="2" charset="0"/>
              </a:defRPr>
            </a:lvl1pPr>
            <a:lvl2pPr marL="321457" indent="0">
              <a:buNone/>
              <a:defRPr sz="3200" b="0" i="0">
                <a:solidFill>
                  <a:schemeClr val="bg1"/>
                </a:solidFill>
                <a:latin typeface="Helvetica Neue Light" panose="02000403000000020004" pitchFamily="2" charset="0"/>
                <a:ea typeface="Helvetica Neue Light" panose="02000403000000020004" pitchFamily="2" charset="0"/>
              </a:defRPr>
            </a:lvl2pPr>
            <a:lvl3pPr marL="642914" indent="0">
              <a:buNone/>
              <a:defRPr sz="3200" b="0" i="0">
                <a:solidFill>
                  <a:schemeClr val="bg1"/>
                </a:solidFill>
                <a:latin typeface="Helvetica Neue Light" panose="02000403000000020004" pitchFamily="2" charset="0"/>
                <a:ea typeface="Helvetica Neue Light" panose="02000403000000020004" pitchFamily="2" charset="0"/>
              </a:defRPr>
            </a:lvl3pPr>
            <a:lvl4pPr marL="964372" indent="0">
              <a:buNone/>
              <a:defRPr sz="3200" b="0" i="0">
                <a:solidFill>
                  <a:schemeClr val="bg1"/>
                </a:solidFill>
                <a:latin typeface="Helvetica Neue Light" panose="02000403000000020004" pitchFamily="2" charset="0"/>
                <a:ea typeface="Helvetica Neue Light" panose="02000403000000020004" pitchFamily="2" charset="0"/>
              </a:defRPr>
            </a:lvl4pPr>
            <a:lvl5pPr marL="1285829" indent="0">
              <a:buNone/>
              <a:defRPr sz="3200" b="0" i="0">
                <a:solidFill>
                  <a:schemeClr val="bg1"/>
                </a:solidFill>
                <a:latin typeface="Helvetica Neue Light" panose="02000403000000020004" pitchFamily="2" charset="0"/>
                <a:ea typeface="Helvetica Neue Light" panose="02000403000000020004" pitchFamily="2" charset="0"/>
              </a:defRPr>
            </a:lvl5pPr>
          </a:lstStyle>
          <a:p>
            <a:pPr lvl="0"/>
            <a:r>
              <a:rPr lang="en-GB" dirty="0"/>
              <a:t>Click to edit Master text styles</a:t>
            </a:r>
            <a:endParaRPr lang="en-US" dirty="0"/>
          </a:p>
        </p:txBody>
      </p:sp>
      <p:sp>
        <p:nvSpPr>
          <p:cNvPr id="28" name="Text Placeholder 38">
            <a:extLst>
              <a:ext uri="{FF2B5EF4-FFF2-40B4-BE49-F238E27FC236}">
                <a16:creationId xmlns:a16="http://schemas.microsoft.com/office/drawing/2014/main" id="{CFD5AB9F-2935-C49F-4AB7-1E5ECEBA9F73}"/>
              </a:ext>
            </a:extLst>
          </p:cNvPr>
          <p:cNvSpPr>
            <a:spLocks noGrp="1"/>
          </p:cNvSpPr>
          <p:nvPr>
            <p:ph type="body" sz="quarter" idx="14"/>
          </p:nvPr>
        </p:nvSpPr>
        <p:spPr>
          <a:xfrm>
            <a:off x="598312" y="2383394"/>
            <a:ext cx="5642974" cy="2118758"/>
          </a:xfrm>
        </p:spPr>
        <p:txBody>
          <a:bodyPr>
            <a:normAutofit/>
          </a:bodyPr>
          <a:lstStyle>
            <a:lvl1pPr marL="0" indent="0">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291238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2590D-4DD4-4438-8921-E69CC367D4A1}" type="datetimeFigureOut">
              <a:rPr lang="en-ZA" smtClean="0"/>
              <a:t>2022/11/07</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5B3B4A3F-1EC9-4A2F-A3CF-9F5A86514D8B}" type="slidenum">
              <a:rPr lang="en-ZA" smtClean="0"/>
              <a:t>‹#›</a:t>
            </a:fld>
            <a:endParaRPr lang="en-ZA"/>
          </a:p>
        </p:txBody>
      </p:sp>
    </p:spTree>
    <p:extLst>
      <p:ext uri="{BB962C8B-B14F-4D97-AF65-F5344CB8AC3E}">
        <p14:creationId xmlns:p14="http://schemas.microsoft.com/office/powerpoint/2010/main" val="21772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3"/>
          <a:stretch>
            <a:fillRect/>
          </a:stretch>
        </p:blipFill>
        <p:spPr>
          <a:xfrm>
            <a:off x="1" y="6090217"/>
            <a:ext cx="9144000" cy="767783"/>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1" y="5628225"/>
            <a:ext cx="9144000" cy="246221"/>
          </a:xfrm>
          <a:prstGeom prst="rect">
            <a:avLst/>
          </a:prstGeom>
          <a:noFill/>
        </p:spPr>
        <p:txBody>
          <a:bodyPr wrap="square">
            <a:spAutoFit/>
          </a:bodyPr>
          <a:lstStyle/>
          <a:p>
            <a:pPr algn="ctr"/>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16" name="Picture 15" descr="A red circle with a black background&#10;&#10;Description automatically generated">
            <a:extLst>
              <a:ext uri="{FF2B5EF4-FFF2-40B4-BE49-F238E27FC236}">
                <a16:creationId xmlns:a16="http://schemas.microsoft.com/office/drawing/2014/main" id="{C8773955-8871-B6FC-094C-022D82C2F95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693614" y="-1857857"/>
            <a:ext cx="5734347" cy="4300761"/>
          </a:xfrm>
          <a:prstGeom prst="rect">
            <a:avLst/>
          </a:prstGeom>
        </p:spPr>
      </p:pic>
      <p:sp>
        <p:nvSpPr>
          <p:cNvPr id="23" name="Picture Placeholder 45">
            <a:extLst>
              <a:ext uri="{FF2B5EF4-FFF2-40B4-BE49-F238E27FC236}">
                <a16:creationId xmlns:a16="http://schemas.microsoft.com/office/drawing/2014/main" id="{F4381D5D-9D63-FE9C-F26B-54C050C04A54}"/>
              </a:ext>
            </a:extLst>
          </p:cNvPr>
          <p:cNvSpPr>
            <a:spLocks noGrp="1"/>
          </p:cNvSpPr>
          <p:nvPr>
            <p:ph type="pic" sz="quarter" idx="14"/>
          </p:nvPr>
        </p:nvSpPr>
        <p:spPr>
          <a:xfrm>
            <a:off x="2660191" y="-1094306"/>
            <a:ext cx="3763093" cy="2822321"/>
          </a:xfrm>
          <a:prstGeom prst="ellipse">
            <a:avLst/>
          </a:prstGeom>
        </p:spPr>
        <p:txBody>
          <a:bodyPr/>
          <a:lstStyle/>
          <a:p>
            <a:endParaRPr lang="en-US" dirty="0"/>
          </a:p>
        </p:txBody>
      </p:sp>
      <p:pic>
        <p:nvPicPr>
          <p:cNvPr id="17" name="Picture 16" descr="A picture containing device&#10;&#10;Description automatically generated">
            <a:extLst>
              <a:ext uri="{FF2B5EF4-FFF2-40B4-BE49-F238E27FC236}">
                <a16:creationId xmlns:a16="http://schemas.microsoft.com/office/drawing/2014/main" id="{D45E03EB-322C-929D-A9DF-9ABC552FAAE2}"/>
              </a:ext>
            </a:extLst>
          </p:cNvPr>
          <p:cNvPicPr>
            <a:picLocks noChangeAspect="1"/>
          </p:cNvPicPr>
          <p:nvPr userDrawn="1"/>
        </p:nvPicPr>
        <p:blipFill>
          <a:blip r:embed="rId5"/>
          <a:stretch>
            <a:fillRect/>
          </a:stretch>
        </p:blipFill>
        <p:spPr>
          <a:xfrm>
            <a:off x="4784471" y="-680704"/>
            <a:ext cx="3164046" cy="2373035"/>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36513CF7-489B-B1DD-0823-F9514F8BEB86}"/>
              </a:ext>
            </a:extLst>
          </p:cNvPr>
          <p:cNvPicPr>
            <a:picLocks noChangeAspect="1"/>
          </p:cNvPicPr>
          <p:nvPr userDrawn="1"/>
        </p:nvPicPr>
        <p:blipFill>
          <a:blip r:embed="rId6"/>
          <a:stretch>
            <a:fillRect/>
          </a:stretch>
        </p:blipFill>
        <p:spPr>
          <a:xfrm>
            <a:off x="583075" y="470862"/>
            <a:ext cx="1997820" cy="584727"/>
          </a:xfrm>
          <a:prstGeom prst="rect">
            <a:avLst/>
          </a:prstGeom>
        </p:spPr>
      </p:pic>
      <p:pic>
        <p:nvPicPr>
          <p:cNvPr id="18" name="Picture 17">
            <a:extLst>
              <a:ext uri="{FF2B5EF4-FFF2-40B4-BE49-F238E27FC236}">
                <a16:creationId xmlns:a16="http://schemas.microsoft.com/office/drawing/2014/main" id="{E5F9C280-6C95-CFE7-293D-3B0BFFFB3AD4}"/>
              </a:ext>
            </a:extLst>
          </p:cNvPr>
          <p:cNvPicPr>
            <a:picLocks noChangeAspect="1"/>
          </p:cNvPicPr>
          <p:nvPr userDrawn="1"/>
        </p:nvPicPr>
        <p:blipFill>
          <a:blip r:embed="rId7"/>
          <a:stretch>
            <a:fillRect/>
          </a:stretch>
        </p:blipFill>
        <p:spPr>
          <a:xfrm>
            <a:off x="2218818" y="862778"/>
            <a:ext cx="1562170" cy="1171628"/>
          </a:xfrm>
          <a:prstGeom prst="rect">
            <a:avLst/>
          </a:prstGeom>
        </p:spPr>
      </p:pic>
      <p:sp>
        <p:nvSpPr>
          <p:cNvPr id="19" name="Title 1">
            <a:extLst>
              <a:ext uri="{FF2B5EF4-FFF2-40B4-BE49-F238E27FC236}">
                <a16:creationId xmlns:a16="http://schemas.microsoft.com/office/drawing/2014/main" id="{BE09FDF5-8697-CDA1-0D2B-AF6CA3ABD99F}"/>
              </a:ext>
            </a:extLst>
          </p:cNvPr>
          <p:cNvSpPr>
            <a:spLocks noGrp="1"/>
          </p:cNvSpPr>
          <p:nvPr>
            <p:ph type="title" hasCustomPrompt="1"/>
          </p:nvPr>
        </p:nvSpPr>
        <p:spPr>
          <a:xfrm>
            <a:off x="-1" y="4610495"/>
            <a:ext cx="9144000" cy="678781"/>
          </a:xfrm>
          <a:prstGeom prst="rect">
            <a:avLst/>
          </a:prstGeom>
          <a:noFill/>
        </p:spPr>
        <p:txBody>
          <a:bodyPr>
            <a:noAutofit/>
          </a:bodyPr>
          <a:lstStyle>
            <a:lvl1pPr algn="ctr">
              <a:defRPr sz="2800" b="1" i="0">
                <a:solidFill>
                  <a:srgbClr val="C58A10"/>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Name</a:t>
            </a:r>
          </a:p>
        </p:txBody>
      </p:sp>
      <p:sp>
        <p:nvSpPr>
          <p:cNvPr id="20" name="Text Placeholder 18">
            <a:extLst>
              <a:ext uri="{FF2B5EF4-FFF2-40B4-BE49-F238E27FC236}">
                <a16:creationId xmlns:a16="http://schemas.microsoft.com/office/drawing/2014/main" id="{6A2AF0E9-1EB8-389E-0E7D-86D5326245B3}"/>
              </a:ext>
            </a:extLst>
          </p:cNvPr>
          <p:cNvSpPr>
            <a:spLocks noGrp="1"/>
          </p:cNvSpPr>
          <p:nvPr>
            <p:ph type="body" sz="quarter" idx="10" hasCustomPrompt="1"/>
          </p:nvPr>
        </p:nvSpPr>
        <p:spPr>
          <a:xfrm>
            <a:off x="-1" y="5124079"/>
            <a:ext cx="9144000" cy="411037"/>
          </a:xfrm>
        </p:spPr>
        <p:txBody>
          <a:bodyPr>
            <a:normAutofit/>
          </a:bodyPr>
          <a:lstStyle>
            <a:lvl1pPr marL="0" indent="0" algn="ctr">
              <a:buNone/>
              <a:defRPr sz="1400">
                <a:solidFill>
                  <a:schemeClr val="bg1"/>
                </a:solidFill>
              </a:defRPr>
            </a:lvl1pPr>
          </a:lstStyle>
          <a:p>
            <a:r>
              <a:rPr lang="fr-CH" dirty="0" err="1"/>
              <a:t>Title</a:t>
            </a:r>
            <a:endParaRPr lang="en-US" dirty="0"/>
          </a:p>
        </p:txBody>
      </p:sp>
      <p:sp>
        <p:nvSpPr>
          <p:cNvPr id="22" name="Text Placeholder 38">
            <a:extLst>
              <a:ext uri="{FF2B5EF4-FFF2-40B4-BE49-F238E27FC236}">
                <a16:creationId xmlns:a16="http://schemas.microsoft.com/office/drawing/2014/main" id="{FD527CF9-D545-1D63-C407-A6D7584BB2AD}"/>
              </a:ext>
            </a:extLst>
          </p:cNvPr>
          <p:cNvSpPr>
            <a:spLocks noGrp="1"/>
          </p:cNvSpPr>
          <p:nvPr>
            <p:ph type="body" sz="quarter" idx="13"/>
          </p:nvPr>
        </p:nvSpPr>
        <p:spPr>
          <a:xfrm>
            <a:off x="444618" y="2084247"/>
            <a:ext cx="8246394" cy="2484731"/>
          </a:xfrm>
        </p:spPr>
        <p:txBody>
          <a:bodyPr>
            <a:normAutofit/>
          </a:bodyPr>
          <a:lstStyle>
            <a:lvl1pPr marL="0" indent="0" algn="ctr">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169261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3"/>
          <a:stretch>
            <a:fillRect/>
          </a:stretch>
        </p:blipFill>
        <p:spPr>
          <a:xfrm>
            <a:off x="1" y="6090217"/>
            <a:ext cx="9144000" cy="767783"/>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3094244" y="5628225"/>
            <a:ext cx="6049756" cy="246221"/>
          </a:xfrm>
          <a:prstGeom prst="rect">
            <a:avLst/>
          </a:prstGeom>
          <a:noFill/>
        </p:spPr>
        <p:txBody>
          <a:bodyPr wrap="square">
            <a:spAutoFit/>
          </a:bodyPr>
          <a:lstStyle/>
          <a:p>
            <a:pPr algn="l"/>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sp>
        <p:nvSpPr>
          <p:cNvPr id="8" name="Picture Placeholder 45">
            <a:extLst>
              <a:ext uri="{FF2B5EF4-FFF2-40B4-BE49-F238E27FC236}">
                <a16:creationId xmlns:a16="http://schemas.microsoft.com/office/drawing/2014/main" id="{0DDE113A-F3B4-409E-A47C-A5F52BAC9CDC}"/>
              </a:ext>
            </a:extLst>
          </p:cNvPr>
          <p:cNvSpPr>
            <a:spLocks noGrp="1"/>
          </p:cNvSpPr>
          <p:nvPr>
            <p:ph type="pic" sz="quarter" idx="14"/>
          </p:nvPr>
        </p:nvSpPr>
        <p:spPr>
          <a:xfrm>
            <a:off x="-1773630" y="1355740"/>
            <a:ext cx="4330941" cy="3248207"/>
          </a:xfrm>
          <a:prstGeom prst="ellipse">
            <a:avLst/>
          </a:prstGeom>
        </p:spPr>
        <p:txBody>
          <a:bodyPr/>
          <a:lstStyle/>
          <a:p>
            <a:endParaRPr lang="en-US" dirty="0"/>
          </a:p>
        </p:txBody>
      </p:sp>
      <p:pic>
        <p:nvPicPr>
          <p:cNvPr id="2" name="Picture 1">
            <a:extLst>
              <a:ext uri="{FF2B5EF4-FFF2-40B4-BE49-F238E27FC236}">
                <a16:creationId xmlns:a16="http://schemas.microsoft.com/office/drawing/2014/main" id="{3BEC4C10-B184-A9E2-148E-F6EAAC54FE3F}"/>
              </a:ext>
            </a:extLst>
          </p:cNvPr>
          <p:cNvPicPr>
            <a:picLocks noChangeAspect="1"/>
          </p:cNvPicPr>
          <p:nvPr userDrawn="1"/>
        </p:nvPicPr>
        <p:blipFill>
          <a:blip r:embed="rId4"/>
          <a:stretch>
            <a:fillRect/>
          </a:stretch>
        </p:blipFill>
        <p:spPr>
          <a:xfrm>
            <a:off x="3206356" y="524907"/>
            <a:ext cx="4533618" cy="176107"/>
          </a:xfrm>
          <a:prstGeom prst="rect">
            <a:avLst/>
          </a:prstGeom>
        </p:spPr>
      </p:pic>
      <p:sp>
        <p:nvSpPr>
          <p:cNvPr id="3" name="Title 1">
            <a:extLst>
              <a:ext uri="{FF2B5EF4-FFF2-40B4-BE49-F238E27FC236}">
                <a16:creationId xmlns:a16="http://schemas.microsoft.com/office/drawing/2014/main" id="{798F783E-5F85-DB5C-3CD3-899854F42D25}"/>
              </a:ext>
            </a:extLst>
          </p:cNvPr>
          <p:cNvSpPr>
            <a:spLocks noGrp="1"/>
          </p:cNvSpPr>
          <p:nvPr>
            <p:ph type="title" hasCustomPrompt="1"/>
          </p:nvPr>
        </p:nvSpPr>
        <p:spPr>
          <a:xfrm>
            <a:off x="3079146" y="4504249"/>
            <a:ext cx="5611664" cy="678781"/>
          </a:xfrm>
          <a:prstGeom prst="rect">
            <a:avLst/>
          </a:prstGeom>
          <a:noFill/>
        </p:spPr>
        <p:txBody>
          <a:bodyPr>
            <a:noAutofit/>
          </a:bodyPr>
          <a:lstStyle>
            <a:lvl1pPr algn="l">
              <a:defRPr sz="2800" b="1" i="0">
                <a:solidFill>
                  <a:srgbClr val="C58A10"/>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Name</a:t>
            </a:r>
          </a:p>
        </p:txBody>
      </p:sp>
      <p:sp>
        <p:nvSpPr>
          <p:cNvPr id="4" name="Text Placeholder 18">
            <a:extLst>
              <a:ext uri="{FF2B5EF4-FFF2-40B4-BE49-F238E27FC236}">
                <a16:creationId xmlns:a16="http://schemas.microsoft.com/office/drawing/2014/main" id="{63F33DA4-2948-4DB2-6FDB-4517867B2520}"/>
              </a:ext>
            </a:extLst>
          </p:cNvPr>
          <p:cNvSpPr>
            <a:spLocks noGrp="1"/>
          </p:cNvSpPr>
          <p:nvPr>
            <p:ph type="body" sz="quarter" idx="10" hasCustomPrompt="1"/>
          </p:nvPr>
        </p:nvSpPr>
        <p:spPr>
          <a:xfrm>
            <a:off x="3079146" y="5017833"/>
            <a:ext cx="5611664" cy="411037"/>
          </a:xfrm>
        </p:spPr>
        <p:txBody>
          <a:bodyPr>
            <a:normAutofit/>
          </a:bodyPr>
          <a:lstStyle>
            <a:lvl1pPr marL="0" indent="0" algn="l">
              <a:buNone/>
              <a:defRPr sz="1400">
                <a:solidFill>
                  <a:schemeClr val="bg1"/>
                </a:solidFill>
              </a:defRPr>
            </a:lvl1pPr>
          </a:lstStyle>
          <a:p>
            <a:r>
              <a:rPr lang="fr-CH" dirty="0" err="1"/>
              <a:t>Title</a:t>
            </a:r>
            <a:endParaRPr lang="en-US" dirty="0"/>
          </a:p>
        </p:txBody>
      </p:sp>
      <p:sp>
        <p:nvSpPr>
          <p:cNvPr id="6" name="Text Placeholder 38">
            <a:extLst>
              <a:ext uri="{FF2B5EF4-FFF2-40B4-BE49-F238E27FC236}">
                <a16:creationId xmlns:a16="http://schemas.microsoft.com/office/drawing/2014/main" id="{2DA6FB58-41C4-0A55-AE25-0701893C46E6}"/>
              </a:ext>
            </a:extLst>
          </p:cNvPr>
          <p:cNvSpPr>
            <a:spLocks noGrp="1"/>
          </p:cNvSpPr>
          <p:nvPr>
            <p:ph type="body" sz="quarter" idx="13"/>
          </p:nvPr>
        </p:nvSpPr>
        <p:spPr>
          <a:xfrm>
            <a:off x="2994643" y="967140"/>
            <a:ext cx="5696166" cy="3398275"/>
          </a:xfrm>
        </p:spPr>
        <p:txBody>
          <a:bodyPr>
            <a:normAutofit/>
          </a:bodyPr>
          <a:lstStyle>
            <a:lvl1pPr marL="0" indent="0">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2725462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2556114" y="5628225"/>
            <a:ext cx="6049756" cy="246221"/>
          </a:xfrm>
          <a:prstGeom prst="rect">
            <a:avLst/>
          </a:prstGeom>
          <a:noFill/>
        </p:spPr>
        <p:txBody>
          <a:bodyPr wrap="square">
            <a:spAutoFit/>
          </a:bodyPr>
          <a:lstStyle/>
          <a:p>
            <a:pPr algn="r"/>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17" name="Picture 16" descr="A picture containing device&#10;&#10;Description automatically generated">
            <a:extLst>
              <a:ext uri="{FF2B5EF4-FFF2-40B4-BE49-F238E27FC236}">
                <a16:creationId xmlns:a16="http://schemas.microsoft.com/office/drawing/2014/main" id="{D45E03EB-322C-929D-A9DF-9ABC552FAAE2}"/>
              </a:ext>
            </a:extLst>
          </p:cNvPr>
          <p:cNvPicPr>
            <a:picLocks noChangeAspect="1"/>
          </p:cNvPicPr>
          <p:nvPr userDrawn="1"/>
        </p:nvPicPr>
        <p:blipFill>
          <a:blip r:embed="rId3"/>
          <a:stretch>
            <a:fillRect/>
          </a:stretch>
        </p:blipFill>
        <p:spPr>
          <a:xfrm>
            <a:off x="-1034582" y="-715646"/>
            <a:ext cx="3002489" cy="2251867"/>
          </a:xfrm>
          <a:prstGeom prst="rect">
            <a:avLst/>
          </a:prstGeom>
        </p:spPr>
      </p:pic>
      <p:pic>
        <p:nvPicPr>
          <p:cNvPr id="2" name="Picture 1">
            <a:extLst>
              <a:ext uri="{FF2B5EF4-FFF2-40B4-BE49-F238E27FC236}">
                <a16:creationId xmlns:a16="http://schemas.microsoft.com/office/drawing/2014/main" id="{3BEC4C10-B184-A9E2-148E-F6EAAC54FE3F}"/>
              </a:ext>
            </a:extLst>
          </p:cNvPr>
          <p:cNvPicPr>
            <a:picLocks noChangeAspect="1"/>
          </p:cNvPicPr>
          <p:nvPr userDrawn="1"/>
        </p:nvPicPr>
        <p:blipFill>
          <a:blip r:embed="rId4"/>
          <a:stretch>
            <a:fillRect/>
          </a:stretch>
        </p:blipFill>
        <p:spPr>
          <a:xfrm>
            <a:off x="3845392" y="524907"/>
            <a:ext cx="4533618" cy="176107"/>
          </a:xfrm>
          <a:prstGeom prst="rect">
            <a:avLst/>
          </a:prstGeom>
        </p:spPr>
      </p:pic>
      <p:pic>
        <p:nvPicPr>
          <p:cNvPr id="3" name="Picture 2" descr="A red circle with a black background&#10;&#10;Description automatically generated">
            <a:extLst>
              <a:ext uri="{FF2B5EF4-FFF2-40B4-BE49-F238E27FC236}">
                <a16:creationId xmlns:a16="http://schemas.microsoft.com/office/drawing/2014/main" id="{C6C63512-8BA0-D0C6-4446-7A62D71730F0}"/>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663480" y="4481612"/>
            <a:ext cx="5365035" cy="4023776"/>
          </a:xfrm>
          <a:prstGeom prst="rect">
            <a:avLst/>
          </a:prstGeom>
        </p:spPr>
      </p:pic>
      <p:pic>
        <p:nvPicPr>
          <p:cNvPr id="19" name="Picture 18" descr="A picture containing dark&#10;&#10;Description automatically generated">
            <a:extLst>
              <a:ext uri="{FF2B5EF4-FFF2-40B4-BE49-F238E27FC236}">
                <a16:creationId xmlns:a16="http://schemas.microsoft.com/office/drawing/2014/main" id="{B7050DE5-33B4-13C0-26D4-A260193D4A50}"/>
              </a:ext>
            </a:extLst>
          </p:cNvPr>
          <p:cNvPicPr>
            <a:picLocks noChangeAspect="1"/>
          </p:cNvPicPr>
          <p:nvPr userDrawn="1"/>
        </p:nvPicPr>
        <p:blipFill>
          <a:blip r:embed="rId6"/>
          <a:stretch>
            <a:fillRect/>
          </a:stretch>
        </p:blipFill>
        <p:spPr>
          <a:xfrm>
            <a:off x="-952937" y="2514076"/>
            <a:ext cx="3979568" cy="2975110"/>
          </a:xfrm>
          <a:prstGeom prst="rect">
            <a:avLst/>
          </a:prstGeom>
        </p:spPr>
      </p:pic>
      <p:pic>
        <p:nvPicPr>
          <p:cNvPr id="14" name="Picture 13">
            <a:extLst>
              <a:ext uri="{FF2B5EF4-FFF2-40B4-BE49-F238E27FC236}">
                <a16:creationId xmlns:a16="http://schemas.microsoft.com/office/drawing/2014/main" id="{B1172955-4470-78CF-FA79-B6C1E0630FFE}"/>
              </a:ext>
            </a:extLst>
          </p:cNvPr>
          <p:cNvPicPr>
            <a:picLocks noChangeAspect="1"/>
          </p:cNvPicPr>
          <p:nvPr userDrawn="1"/>
        </p:nvPicPr>
        <p:blipFill>
          <a:blip r:embed="rId7"/>
          <a:stretch>
            <a:fillRect/>
          </a:stretch>
        </p:blipFill>
        <p:spPr>
          <a:xfrm>
            <a:off x="-836966" y="3203554"/>
            <a:ext cx="4164511" cy="2886663"/>
          </a:xfrm>
          <a:prstGeom prst="rect">
            <a:avLst/>
          </a:prstGeom>
        </p:spPr>
      </p:pic>
      <p:pic>
        <p:nvPicPr>
          <p:cNvPr id="6" name="Picture 5" descr="A picture containing circle&#10;&#10;Description automatically generated">
            <a:extLst>
              <a:ext uri="{FF2B5EF4-FFF2-40B4-BE49-F238E27FC236}">
                <a16:creationId xmlns:a16="http://schemas.microsoft.com/office/drawing/2014/main" id="{43F83621-4D5E-F138-B355-43A6703F09A1}"/>
              </a:ext>
            </a:extLst>
          </p:cNvPr>
          <p:cNvPicPr>
            <a:picLocks noChangeAspect="1"/>
          </p:cNvPicPr>
          <p:nvPr userDrawn="1"/>
        </p:nvPicPr>
        <p:blipFill>
          <a:blip r:embed="rId8"/>
          <a:stretch>
            <a:fillRect/>
          </a:stretch>
        </p:blipFill>
        <p:spPr>
          <a:xfrm>
            <a:off x="952937" y="5523925"/>
            <a:ext cx="2042115" cy="1531586"/>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9"/>
          <a:stretch>
            <a:fillRect/>
          </a:stretch>
        </p:blipFill>
        <p:spPr>
          <a:xfrm>
            <a:off x="1" y="6090217"/>
            <a:ext cx="9144000" cy="767783"/>
          </a:xfrm>
          <a:prstGeom prst="rect">
            <a:avLst/>
          </a:prstGeom>
        </p:spPr>
      </p:pic>
      <p:sp>
        <p:nvSpPr>
          <p:cNvPr id="21" name="Text Placeholder 38">
            <a:extLst>
              <a:ext uri="{FF2B5EF4-FFF2-40B4-BE49-F238E27FC236}">
                <a16:creationId xmlns:a16="http://schemas.microsoft.com/office/drawing/2014/main" id="{AAD5C77E-1674-41F6-EFC8-B4AFA81E4AEB}"/>
              </a:ext>
            </a:extLst>
          </p:cNvPr>
          <p:cNvSpPr>
            <a:spLocks noGrp="1"/>
          </p:cNvSpPr>
          <p:nvPr>
            <p:ph type="body" sz="quarter" idx="13"/>
          </p:nvPr>
        </p:nvSpPr>
        <p:spPr>
          <a:xfrm>
            <a:off x="2773154" y="1153161"/>
            <a:ext cx="5800997" cy="4171409"/>
          </a:xfrm>
        </p:spPr>
        <p:txBody>
          <a:bodyPr>
            <a:normAutofit/>
          </a:bodyPr>
          <a:lstStyle>
            <a:lvl1pPr marL="0" indent="0" algn="r">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2752479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673092" y="5628225"/>
            <a:ext cx="6049756" cy="246221"/>
          </a:xfrm>
          <a:prstGeom prst="rect">
            <a:avLst/>
          </a:prstGeom>
          <a:noFill/>
        </p:spPr>
        <p:txBody>
          <a:bodyPr wrap="square">
            <a:spAutoFit/>
          </a:bodyPr>
          <a:lstStyle/>
          <a:p>
            <a:pPr algn="l"/>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17" name="Picture 16" descr="A picture containing device&#10;&#10;Description automatically generated">
            <a:extLst>
              <a:ext uri="{FF2B5EF4-FFF2-40B4-BE49-F238E27FC236}">
                <a16:creationId xmlns:a16="http://schemas.microsoft.com/office/drawing/2014/main" id="{D45E03EB-322C-929D-A9DF-9ABC552FAAE2}"/>
              </a:ext>
            </a:extLst>
          </p:cNvPr>
          <p:cNvPicPr>
            <a:picLocks noChangeAspect="1"/>
          </p:cNvPicPr>
          <p:nvPr userDrawn="1"/>
        </p:nvPicPr>
        <p:blipFill>
          <a:blip r:embed="rId3"/>
          <a:stretch>
            <a:fillRect/>
          </a:stretch>
        </p:blipFill>
        <p:spPr>
          <a:xfrm>
            <a:off x="7687601" y="-715646"/>
            <a:ext cx="3002489" cy="2251867"/>
          </a:xfrm>
          <a:prstGeom prst="rect">
            <a:avLst/>
          </a:prstGeom>
        </p:spPr>
      </p:pic>
      <p:pic>
        <p:nvPicPr>
          <p:cNvPr id="2" name="Picture 1">
            <a:extLst>
              <a:ext uri="{FF2B5EF4-FFF2-40B4-BE49-F238E27FC236}">
                <a16:creationId xmlns:a16="http://schemas.microsoft.com/office/drawing/2014/main" id="{3BEC4C10-B184-A9E2-148E-F6EAAC54FE3F}"/>
              </a:ext>
            </a:extLst>
          </p:cNvPr>
          <p:cNvPicPr>
            <a:picLocks noChangeAspect="1"/>
          </p:cNvPicPr>
          <p:nvPr userDrawn="1"/>
        </p:nvPicPr>
        <p:blipFill>
          <a:blip r:embed="rId4"/>
          <a:stretch>
            <a:fillRect/>
          </a:stretch>
        </p:blipFill>
        <p:spPr>
          <a:xfrm>
            <a:off x="737399" y="524907"/>
            <a:ext cx="4533618" cy="176107"/>
          </a:xfrm>
          <a:prstGeom prst="rect">
            <a:avLst/>
          </a:prstGeom>
        </p:spPr>
      </p:pic>
      <p:pic>
        <p:nvPicPr>
          <p:cNvPr id="3" name="Picture 2" descr="A red circle with a black background&#10;&#10;Description automatically generated">
            <a:extLst>
              <a:ext uri="{FF2B5EF4-FFF2-40B4-BE49-F238E27FC236}">
                <a16:creationId xmlns:a16="http://schemas.microsoft.com/office/drawing/2014/main" id="{C6C63512-8BA0-D0C6-4446-7A62D71730F0}"/>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168095" y="4481612"/>
            <a:ext cx="5365035" cy="4023776"/>
          </a:xfrm>
          <a:prstGeom prst="rect">
            <a:avLst/>
          </a:prstGeom>
        </p:spPr>
      </p:pic>
      <p:pic>
        <p:nvPicPr>
          <p:cNvPr id="19" name="Picture 18" descr="A picture containing dark&#10;&#10;Description automatically generated">
            <a:extLst>
              <a:ext uri="{FF2B5EF4-FFF2-40B4-BE49-F238E27FC236}">
                <a16:creationId xmlns:a16="http://schemas.microsoft.com/office/drawing/2014/main" id="{B7050DE5-33B4-13C0-26D4-A260193D4A50}"/>
              </a:ext>
            </a:extLst>
          </p:cNvPr>
          <p:cNvPicPr>
            <a:picLocks noChangeAspect="1"/>
          </p:cNvPicPr>
          <p:nvPr userDrawn="1"/>
        </p:nvPicPr>
        <p:blipFill>
          <a:blip r:embed="rId6"/>
          <a:stretch>
            <a:fillRect/>
          </a:stretch>
        </p:blipFill>
        <p:spPr>
          <a:xfrm>
            <a:off x="6405698" y="2514076"/>
            <a:ext cx="3979568" cy="2975110"/>
          </a:xfrm>
          <a:prstGeom prst="rect">
            <a:avLst/>
          </a:prstGeom>
        </p:spPr>
      </p:pic>
      <p:pic>
        <p:nvPicPr>
          <p:cNvPr id="14" name="Picture 13">
            <a:extLst>
              <a:ext uri="{FF2B5EF4-FFF2-40B4-BE49-F238E27FC236}">
                <a16:creationId xmlns:a16="http://schemas.microsoft.com/office/drawing/2014/main" id="{B1172955-4470-78CF-FA79-B6C1E0630FFE}"/>
              </a:ext>
            </a:extLst>
          </p:cNvPr>
          <p:cNvPicPr>
            <a:picLocks noChangeAspect="1"/>
          </p:cNvPicPr>
          <p:nvPr userDrawn="1"/>
        </p:nvPicPr>
        <p:blipFill>
          <a:blip r:embed="rId7"/>
          <a:stretch>
            <a:fillRect/>
          </a:stretch>
        </p:blipFill>
        <p:spPr>
          <a:xfrm>
            <a:off x="5332959" y="3203554"/>
            <a:ext cx="4164511" cy="2886663"/>
          </a:xfrm>
          <a:prstGeom prst="rect">
            <a:avLst/>
          </a:prstGeom>
        </p:spPr>
      </p:pic>
      <p:pic>
        <p:nvPicPr>
          <p:cNvPr id="6" name="Picture 5" descr="A picture containing circle&#10;&#10;Description automatically generated">
            <a:extLst>
              <a:ext uri="{FF2B5EF4-FFF2-40B4-BE49-F238E27FC236}">
                <a16:creationId xmlns:a16="http://schemas.microsoft.com/office/drawing/2014/main" id="{43F83621-4D5E-F138-B355-43A6703F09A1}"/>
              </a:ext>
            </a:extLst>
          </p:cNvPr>
          <p:cNvPicPr>
            <a:picLocks noChangeAspect="1"/>
          </p:cNvPicPr>
          <p:nvPr userDrawn="1"/>
        </p:nvPicPr>
        <p:blipFill>
          <a:blip r:embed="rId8"/>
          <a:stretch>
            <a:fillRect/>
          </a:stretch>
        </p:blipFill>
        <p:spPr>
          <a:xfrm>
            <a:off x="7744523" y="5523925"/>
            <a:ext cx="2042115" cy="1531586"/>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9"/>
          <a:stretch>
            <a:fillRect/>
          </a:stretch>
        </p:blipFill>
        <p:spPr>
          <a:xfrm>
            <a:off x="1" y="6090217"/>
            <a:ext cx="9144000" cy="767783"/>
          </a:xfrm>
          <a:prstGeom prst="rect">
            <a:avLst/>
          </a:prstGeom>
        </p:spPr>
      </p:pic>
      <p:sp>
        <p:nvSpPr>
          <p:cNvPr id="5" name="Text Placeholder 38">
            <a:extLst>
              <a:ext uri="{FF2B5EF4-FFF2-40B4-BE49-F238E27FC236}">
                <a16:creationId xmlns:a16="http://schemas.microsoft.com/office/drawing/2014/main" id="{5D947A97-A293-4B8A-2048-9DDA746207F1}"/>
              </a:ext>
            </a:extLst>
          </p:cNvPr>
          <p:cNvSpPr>
            <a:spLocks noGrp="1"/>
          </p:cNvSpPr>
          <p:nvPr>
            <p:ph type="body" sz="quarter" idx="13"/>
          </p:nvPr>
        </p:nvSpPr>
        <p:spPr>
          <a:xfrm>
            <a:off x="539775" y="1153160"/>
            <a:ext cx="5961079" cy="4370765"/>
          </a:xfrm>
        </p:spPr>
        <p:txBody>
          <a:bodyPr>
            <a:normAutofit/>
          </a:bodyPr>
          <a:lstStyle>
            <a:lvl1pPr marL="0" indent="0">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695358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1547123" y="801564"/>
            <a:ext cx="6049756" cy="246221"/>
          </a:xfrm>
          <a:prstGeom prst="rect">
            <a:avLst/>
          </a:prstGeom>
          <a:noFill/>
        </p:spPr>
        <p:txBody>
          <a:bodyPr wrap="square">
            <a:spAutoFit/>
          </a:bodyPr>
          <a:lstStyle/>
          <a:p>
            <a:pPr algn="ctr"/>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2" name="Picture 1">
            <a:extLst>
              <a:ext uri="{FF2B5EF4-FFF2-40B4-BE49-F238E27FC236}">
                <a16:creationId xmlns:a16="http://schemas.microsoft.com/office/drawing/2014/main" id="{3BEC4C10-B184-A9E2-148E-F6EAAC54FE3F}"/>
              </a:ext>
            </a:extLst>
          </p:cNvPr>
          <p:cNvPicPr>
            <a:picLocks noChangeAspect="1"/>
          </p:cNvPicPr>
          <p:nvPr userDrawn="1"/>
        </p:nvPicPr>
        <p:blipFill>
          <a:blip r:embed="rId3"/>
          <a:stretch>
            <a:fillRect/>
          </a:stretch>
        </p:blipFill>
        <p:spPr>
          <a:xfrm>
            <a:off x="2338069" y="524907"/>
            <a:ext cx="4533618" cy="176107"/>
          </a:xfrm>
          <a:prstGeom prst="rect">
            <a:avLst/>
          </a:prstGeom>
        </p:spPr>
      </p:pic>
      <p:pic>
        <p:nvPicPr>
          <p:cNvPr id="3" name="Picture 2" descr="A red circle with a black background&#10;&#10;Description automatically generated">
            <a:extLst>
              <a:ext uri="{FF2B5EF4-FFF2-40B4-BE49-F238E27FC236}">
                <a16:creationId xmlns:a16="http://schemas.microsoft.com/office/drawing/2014/main" id="{C6C63512-8BA0-D0C6-4446-7A62D71730F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239892" y="4691468"/>
            <a:ext cx="4808283" cy="3606212"/>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0EBBF42B-7ECB-4E33-6A52-4CE656079A77}"/>
              </a:ext>
            </a:extLst>
          </p:cNvPr>
          <p:cNvPicPr>
            <a:picLocks noChangeAspect="1"/>
          </p:cNvPicPr>
          <p:nvPr userDrawn="1"/>
        </p:nvPicPr>
        <p:blipFill>
          <a:blip r:embed="rId5"/>
          <a:stretch>
            <a:fillRect/>
          </a:stretch>
        </p:blipFill>
        <p:spPr>
          <a:xfrm>
            <a:off x="2307882" y="4748077"/>
            <a:ext cx="4672302" cy="3492995"/>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6"/>
          <a:stretch>
            <a:fillRect/>
          </a:stretch>
        </p:blipFill>
        <p:spPr>
          <a:xfrm>
            <a:off x="1" y="6090217"/>
            <a:ext cx="9144000" cy="767783"/>
          </a:xfrm>
          <a:prstGeom prst="rect">
            <a:avLst/>
          </a:prstGeom>
        </p:spPr>
      </p:pic>
      <p:sp>
        <p:nvSpPr>
          <p:cNvPr id="8" name="Text Placeholder 38">
            <a:extLst>
              <a:ext uri="{FF2B5EF4-FFF2-40B4-BE49-F238E27FC236}">
                <a16:creationId xmlns:a16="http://schemas.microsoft.com/office/drawing/2014/main" id="{FEC54CB2-1F43-9EAB-973D-506BCC13EAEA}"/>
              </a:ext>
            </a:extLst>
          </p:cNvPr>
          <p:cNvSpPr>
            <a:spLocks noGrp="1"/>
          </p:cNvSpPr>
          <p:nvPr>
            <p:ph type="body" sz="quarter" idx="13"/>
          </p:nvPr>
        </p:nvSpPr>
        <p:spPr>
          <a:xfrm>
            <a:off x="472591" y="1535825"/>
            <a:ext cx="8198817" cy="3376660"/>
          </a:xfrm>
        </p:spPr>
        <p:txBody>
          <a:bodyPr>
            <a:normAutofit/>
          </a:bodyPr>
          <a:lstStyle>
            <a:lvl1pPr marL="0" indent="0" algn="ctr">
              <a:lnSpc>
                <a:spcPct val="100000"/>
              </a:lnSpc>
              <a:buNone/>
              <a:defRPr sz="22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53617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695516" y="5628225"/>
            <a:ext cx="6049756" cy="246221"/>
          </a:xfrm>
          <a:prstGeom prst="rect">
            <a:avLst/>
          </a:prstGeom>
          <a:noFill/>
        </p:spPr>
        <p:txBody>
          <a:bodyPr wrap="square">
            <a:spAutoFit/>
          </a:bodyPr>
          <a:lstStyle/>
          <a:p>
            <a:pPr algn="l"/>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2" name="Picture 1">
            <a:extLst>
              <a:ext uri="{FF2B5EF4-FFF2-40B4-BE49-F238E27FC236}">
                <a16:creationId xmlns:a16="http://schemas.microsoft.com/office/drawing/2014/main" id="{3BEC4C10-B184-A9E2-148E-F6EAAC54FE3F}"/>
              </a:ext>
            </a:extLst>
          </p:cNvPr>
          <p:cNvPicPr>
            <a:picLocks noChangeAspect="1"/>
          </p:cNvPicPr>
          <p:nvPr userDrawn="1"/>
        </p:nvPicPr>
        <p:blipFill>
          <a:blip r:embed="rId3"/>
          <a:stretch>
            <a:fillRect/>
          </a:stretch>
        </p:blipFill>
        <p:spPr>
          <a:xfrm>
            <a:off x="737399" y="524907"/>
            <a:ext cx="4533618" cy="176107"/>
          </a:xfrm>
          <a:prstGeom prst="rect">
            <a:avLst/>
          </a:prstGeom>
        </p:spPr>
      </p:pic>
      <p:pic>
        <p:nvPicPr>
          <p:cNvPr id="3" name="Picture 2" descr="A red circle with a black background&#10;&#10;Description automatically generated">
            <a:extLst>
              <a:ext uri="{FF2B5EF4-FFF2-40B4-BE49-F238E27FC236}">
                <a16:creationId xmlns:a16="http://schemas.microsoft.com/office/drawing/2014/main" id="{C6C63512-8BA0-D0C6-4446-7A62D71730F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68095" y="4481612"/>
            <a:ext cx="5365035" cy="4023776"/>
          </a:xfrm>
          <a:prstGeom prst="rect">
            <a:avLst/>
          </a:prstGeom>
        </p:spPr>
      </p:pic>
      <p:pic>
        <p:nvPicPr>
          <p:cNvPr id="18" name="Picture 17" descr="A picture containing strainer, kitchenware, grater&#10;&#10;Description automatically generated">
            <a:extLst>
              <a:ext uri="{FF2B5EF4-FFF2-40B4-BE49-F238E27FC236}">
                <a16:creationId xmlns:a16="http://schemas.microsoft.com/office/drawing/2014/main" id="{1F7E4572-6860-D6FC-5149-D2E3ED10C562}"/>
              </a:ext>
            </a:extLst>
          </p:cNvPr>
          <p:cNvPicPr>
            <a:picLocks noChangeAspect="1"/>
          </p:cNvPicPr>
          <p:nvPr userDrawn="1"/>
        </p:nvPicPr>
        <p:blipFill>
          <a:blip r:embed="rId5"/>
          <a:stretch>
            <a:fillRect/>
          </a:stretch>
        </p:blipFill>
        <p:spPr>
          <a:xfrm>
            <a:off x="5549337" y="2752837"/>
            <a:ext cx="1734839" cy="1292094"/>
          </a:xfrm>
          <a:prstGeom prst="rect">
            <a:avLst/>
          </a:prstGeom>
        </p:spPr>
      </p:pic>
      <p:pic>
        <p:nvPicPr>
          <p:cNvPr id="21" name="Picture 20" descr="Background pattern&#10;&#10;Description automatically generated">
            <a:extLst>
              <a:ext uri="{FF2B5EF4-FFF2-40B4-BE49-F238E27FC236}">
                <a16:creationId xmlns:a16="http://schemas.microsoft.com/office/drawing/2014/main" id="{85F7B2F8-4DB5-46E7-B373-BBEC30556C43}"/>
              </a:ext>
            </a:extLst>
          </p:cNvPr>
          <p:cNvPicPr>
            <a:picLocks noChangeAspect="1"/>
          </p:cNvPicPr>
          <p:nvPr userDrawn="1"/>
        </p:nvPicPr>
        <p:blipFill>
          <a:blip r:embed="rId6"/>
          <a:stretch>
            <a:fillRect/>
          </a:stretch>
        </p:blipFill>
        <p:spPr>
          <a:xfrm>
            <a:off x="5926425" y="3812097"/>
            <a:ext cx="4289799" cy="3217349"/>
          </a:xfrm>
          <a:prstGeom prst="rect">
            <a:avLst/>
          </a:prstGeom>
        </p:spPr>
      </p:pic>
      <p:pic>
        <p:nvPicPr>
          <p:cNvPr id="15" name="Picture 14" descr="A picture containing text, dark&#10;&#10;Description automatically generated">
            <a:extLst>
              <a:ext uri="{FF2B5EF4-FFF2-40B4-BE49-F238E27FC236}">
                <a16:creationId xmlns:a16="http://schemas.microsoft.com/office/drawing/2014/main" id="{77724E8A-9020-1859-91B7-048387EB1775}"/>
              </a:ext>
            </a:extLst>
          </p:cNvPr>
          <p:cNvPicPr>
            <a:picLocks noChangeAspect="1"/>
          </p:cNvPicPr>
          <p:nvPr userDrawn="1"/>
        </p:nvPicPr>
        <p:blipFill>
          <a:blip r:embed="rId7"/>
          <a:stretch>
            <a:fillRect/>
          </a:stretch>
        </p:blipFill>
        <p:spPr>
          <a:xfrm>
            <a:off x="6087592" y="3123065"/>
            <a:ext cx="3907282" cy="3443760"/>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8"/>
          <a:stretch>
            <a:fillRect/>
          </a:stretch>
        </p:blipFill>
        <p:spPr>
          <a:xfrm>
            <a:off x="1" y="6090217"/>
            <a:ext cx="9144000" cy="767783"/>
          </a:xfrm>
          <a:prstGeom prst="rect">
            <a:avLst/>
          </a:prstGeom>
        </p:spPr>
      </p:pic>
      <p:sp>
        <p:nvSpPr>
          <p:cNvPr id="24" name="Text Placeholder 23">
            <a:extLst>
              <a:ext uri="{FF2B5EF4-FFF2-40B4-BE49-F238E27FC236}">
                <a16:creationId xmlns:a16="http://schemas.microsoft.com/office/drawing/2014/main" id="{F5E38357-3836-2B24-81E0-689E874B56F0}"/>
              </a:ext>
            </a:extLst>
          </p:cNvPr>
          <p:cNvSpPr>
            <a:spLocks noGrp="1"/>
          </p:cNvSpPr>
          <p:nvPr>
            <p:ph type="body" sz="quarter" idx="13"/>
          </p:nvPr>
        </p:nvSpPr>
        <p:spPr>
          <a:xfrm>
            <a:off x="598312" y="1105747"/>
            <a:ext cx="7443893" cy="1190413"/>
          </a:xfrm>
        </p:spPr>
        <p:txBody>
          <a:bodyPr>
            <a:noAutofit/>
          </a:bodyPr>
          <a:lstStyle>
            <a:lvl1pPr marL="0" indent="0">
              <a:buNone/>
              <a:defRPr sz="3200" b="0" i="0">
                <a:solidFill>
                  <a:schemeClr val="bg1"/>
                </a:solidFill>
                <a:latin typeface="Helvetica Neue Light" panose="02000403000000020004" pitchFamily="2" charset="0"/>
                <a:ea typeface="Helvetica Neue Light" panose="02000403000000020004" pitchFamily="2" charset="0"/>
              </a:defRPr>
            </a:lvl1pPr>
            <a:lvl2pPr marL="321457" indent="0">
              <a:buNone/>
              <a:defRPr sz="3200" b="0" i="0">
                <a:solidFill>
                  <a:schemeClr val="bg1"/>
                </a:solidFill>
                <a:latin typeface="Helvetica Neue Light" panose="02000403000000020004" pitchFamily="2" charset="0"/>
                <a:ea typeface="Helvetica Neue Light" panose="02000403000000020004" pitchFamily="2" charset="0"/>
              </a:defRPr>
            </a:lvl2pPr>
            <a:lvl3pPr marL="642914" indent="0">
              <a:buNone/>
              <a:defRPr sz="3200" b="0" i="0">
                <a:solidFill>
                  <a:schemeClr val="bg1"/>
                </a:solidFill>
                <a:latin typeface="Helvetica Neue Light" panose="02000403000000020004" pitchFamily="2" charset="0"/>
                <a:ea typeface="Helvetica Neue Light" panose="02000403000000020004" pitchFamily="2" charset="0"/>
              </a:defRPr>
            </a:lvl3pPr>
            <a:lvl4pPr marL="964372" indent="0">
              <a:buNone/>
              <a:defRPr sz="3200" b="0" i="0">
                <a:solidFill>
                  <a:schemeClr val="bg1"/>
                </a:solidFill>
                <a:latin typeface="Helvetica Neue Light" panose="02000403000000020004" pitchFamily="2" charset="0"/>
                <a:ea typeface="Helvetica Neue Light" panose="02000403000000020004" pitchFamily="2" charset="0"/>
              </a:defRPr>
            </a:lvl4pPr>
            <a:lvl5pPr marL="1285829" indent="0">
              <a:buNone/>
              <a:defRPr sz="3200" b="0" i="0">
                <a:solidFill>
                  <a:schemeClr val="bg1"/>
                </a:solidFill>
                <a:latin typeface="Helvetica Neue Light" panose="02000403000000020004" pitchFamily="2" charset="0"/>
                <a:ea typeface="Helvetica Neue Light" panose="02000403000000020004" pitchFamily="2" charset="0"/>
              </a:defRPr>
            </a:lvl5pPr>
          </a:lstStyle>
          <a:p>
            <a:pPr lvl="0"/>
            <a:r>
              <a:rPr lang="en-GB" dirty="0"/>
              <a:t>Click to edit Master text styles</a:t>
            </a:r>
            <a:endParaRPr lang="en-US" dirty="0"/>
          </a:p>
        </p:txBody>
      </p:sp>
      <p:sp>
        <p:nvSpPr>
          <p:cNvPr id="25" name="Text Placeholder 38">
            <a:extLst>
              <a:ext uri="{FF2B5EF4-FFF2-40B4-BE49-F238E27FC236}">
                <a16:creationId xmlns:a16="http://schemas.microsoft.com/office/drawing/2014/main" id="{8E29EC32-E548-C596-74FB-523E214B3260}"/>
              </a:ext>
            </a:extLst>
          </p:cNvPr>
          <p:cNvSpPr>
            <a:spLocks noGrp="1"/>
          </p:cNvSpPr>
          <p:nvPr>
            <p:ph type="body" sz="quarter" idx="14"/>
          </p:nvPr>
        </p:nvSpPr>
        <p:spPr>
          <a:xfrm>
            <a:off x="598312" y="2383394"/>
            <a:ext cx="5642974" cy="2118758"/>
          </a:xfrm>
        </p:spPr>
        <p:txBody>
          <a:bodyPr>
            <a:normAutofit/>
          </a:bodyPr>
          <a:lstStyle>
            <a:lvl1pPr marL="0" indent="0">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76020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695516" y="5628225"/>
            <a:ext cx="6049756" cy="246221"/>
          </a:xfrm>
          <a:prstGeom prst="rect">
            <a:avLst/>
          </a:prstGeom>
          <a:noFill/>
        </p:spPr>
        <p:txBody>
          <a:bodyPr wrap="square">
            <a:spAutoFit/>
          </a:bodyPr>
          <a:lstStyle/>
          <a:p>
            <a:pPr algn="l"/>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2" name="Picture 1">
            <a:extLst>
              <a:ext uri="{FF2B5EF4-FFF2-40B4-BE49-F238E27FC236}">
                <a16:creationId xmlns:a16="http://schemas.microsoft.com/office/drawing/2014/main" id="{3BEC4C10-B184-A9E2-148E-F6EAAC54FE3F}"/>
              </a:ext>
            </a:extLst>
          </p:cNvPr>
          <p:cNvPicPr>
            <a:picLocks noChangeAspect="1"/>
          </p:cNvPicPr>
          <p:nvPr userDrawn="1"/>
        </p:nvPicPr>
        <p:blipFill>
          <a:blip r:embed="rId3"/>
          <a:stretch>
            <a:fillRect/>
          </a:stretch>
        </p:blipFill>
        <p:spPr>
          <a:xfrm>
            <a:off x="737399" y="524907"/>
            <a:ext cx="4533618" cy="176107"/>
          </a:xfrm>
          <a:prstGeom prst="rect">
            <a:avLst/>
          </a:prstGeom>
        </p:spPr>
      </p:pic>
      <p:pic>
        <p:nvPicPr>
          <p:cNvPr id="3" name="Picture 2" descr="A red circle with a black background&#10;&#10;Description automatically generated">
            <a:extLst>
              <a:ext uri="{FF2B5EF4-FFF2-40B4-BE49-F238E27FC236}">
                <a16:creationId xmlns:a16="http://schemas.microsoft.com/office/drawing/2014/main" id="{C6C63512-8BA0-D0C6-4446-7A62D71730F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68095" y="4481612"/>
            <a:ext cx="5365035" cy="4023776"/>
          </a:xfrm>
          <a:prstGeom prst="rect">
            <a:avLst/>
          </a:prstGeom>
        </p:spPr>
      </p:pic>
      <p:pic>
        <p:nvPicPr>
          <p:cNvPr id="17" name="Picture 16" descr="A picture containing dark&#10;&#10;Description automatically generated">
            <a:extLst>
              <a:ext uri="{FF2B5EF4-FFF2-40B4-BE49-F238E27FC236}">
                <a16:creationId xmlns:a16="http://schemas.microsoft.com/office/drawing/2014/main" id="{CBC7461A-CD5E-DBB2-414D-435A1A5E2896}"/>
              </a:ext>
            </a:extLst>
          </p:cNvPr>
          <p:cNvPicPr>
            <a:picLocks noChangeAspect="1"/>
          </p:cNvPicPr>
          <p:nvPr userDrawn="1"/>
        </p:nvPicPr>
        <p:blipFill>
          <a:blip r:embed="rId5"/>
          <a:stretch>
            <a:fillRect/>
          </a:stretch>
        </p:blipFill>
        <p:spPr>
          <a:xfrm>
            <a:off x="6517735" y="2796704"/>
            <a:ext cx="3955136" cy="2949402"/>
          </a:xfrm>
          <a:prstGeom prst="rect">
            <a:avLst/>
          </a:prstGeom>
        </p:spPr>
      </p:pic>
      <p:pic>
        <p:nvPicPr>
          <p:cNvPr id="8" name="Picture 7" descr="A picture containing person, nature, dark&#10;&#10;Description automatically generated">
            <a:extLst>
              <a:ext uri="{FF2B5EF4-FFF2-40B4-BE49-F238E27FC236}">
                <a16:creationId xmlns:a16="http://schemas.microsoft.com/office/drawing/2014/main" id="{82C0A958-CD16-79F8-59CF-BD09117FB51E}"/>
              </a:ext>
            </a:extLst>
          </p:cNvPr>
          <p:cNvPicPr>
            <a:picLocks noChangeAspect="1"/>
          </p:cNvPicPr>
          <p:nvPr userDrawn="1"/>
        </p:nvPicPr>
        <p:blipFill>
          <a:blip r:embed="rId6"/>
          <a:stretch>
            <a:fillRect/>
          </a:stretch>
        </p:blipFill>
        <p:spPr>
          <a:xfrm>
            <a:off x="5881269" y="3100188"/>
            <a:ext cx="3538068" cy="3065549"/>
          </a:xfrm>
          <a:prstGeom prst="rect">
            <a:avLst/>
          </a:prstGeom>
        </p:spPr>
      </p:pic>
      <p:pic>
        <p:nvPicPr>
          <p:cNvPr id="14" name="Picture 13" descr="A picture containing strainer&#10;&#10;Description automatically generated">
            <a:extLst>
              <a:ext uri="{FF2B5EF4-FFF2-40B4-BE49-F238E27FC236}">
                <a16:creationId xmlns:a16="http://schemas.microsoft.com/office/drawing/2014/main" id="{4F0ABB32-EF53-6232-0E38-EF434E4B557B}"/>
              </a:ext>
            </a:extLst>
          </p:cNvPr>
          <p:cNvPicPr>
            <a:picLocks noChangeAspect="1"/>
          </p:cNvPicPr>
          <p:nvPr userDrawn="1"/>
        </p:nvPicPr>
        <p:blipFill>
          <a:blip r:embed="rId7"/>
          <a:stretch>
            <a:fillRect/>
          </a:stretch>
        </p:blipFill>
        <p:spPr>
          <a:xfrm>
            <a:off x="5299493" y="5247195"/>
            <a:ext cx="2125318" cy="1593988"/>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8"/>
          <a:stretch>
            <a:fillRect/>
          </a:stretch>
        </p:blipFill>
        <p:spPr>
          <a:xfrm>
            <a:off x="1" y="6090217"/>
            <a:ext cx="9144000" cy="767783"/>
          </a:xfrm>
          <a:prstGeom prst="rect">
            <a:avLst/>
          </a:prstGeom>
        </p:spPr>
      </p:pic>
      <p:sp>
        <p:nvSpPr>
          <p:cNvPr id="22" name="Text Placeholder 23">
            <a:extLst>
              <a:ext uri="{FF2B5EF4-FFF2-40B4-BE49-F238E27FC236}">
                <a16:creationId xmlns:a16="http://schemas.microsoft.com/office/drawing/2014/main" id="{17D5F7E3-ED1E-ECFE-AC06-5006FAE0D50E}"/>
              </a:ext>
            </a:extLst>
          </p:cNvPr>
          <p:cNvSpPr>
            <a:spLocks noGrp="1"/>
          </p:cNvSpPr>
          <p:nvPr>
            <p:ph type="body" sz="quarter" idx="13"/>
          </p:nvPr>
        </p:nvSpPr>
        <p:spPr>
          <a:xfrm>
            <a:off x="598312" y="1105747"/>
            <a:ext cx="7443893" cy="1190413"/>
          </a:xfrm>
        </p:spPr>
        <p:txBody>
          <a:bodyPr>
            <a:noAutofit/>
          </a:bodyPr>
          <a:lstStyle>
            <a:lvl1pPr marL="0" indent="0">
              <a:buNone/>
              <a:defRPr sz="3200" b="0" i="0">
                <a:solidFill>
                  <a:schemeClr val="bg1"/>
                </a:solidFill>
                <a:latin typeface="Helvetica Neue Light" panose="02000403000000020004" pitchFamily="2" charset="0"/>
                <a:ea typeface="Helvetica Neue Light" panose="02000403000000020004" pitchFamily="2" charset="0"/>
              </a:defRPr>
            </a:lvl1pPr>
            <a:lvl2pPr marL="321457" indent="0">
              <a:buNone/>
              <a:defRPr sz="3200" b="0" i="0">
                <a:solidFill>
                  <a:schemeClr val="bg1"/>
                </a:solidFill>
                <a:latin typeface="Helvetica Neue Light" panose="02000403000000020004" pitchFamily="2" charset="0"/>
                <a:ea typeface="Helvetica Neue Light" panose="02000403000000020004" pitchFamily="2" charset="0"/>
              </a:defRPr>
            </a:lvl2pPr>
            <a:lvl3pPr marL="642914" indent="0">
              <a:buNone/>
              <a:defRPr sz="3200" b="0" i="0">
                <a:solidFill>
                  <a:schemeClr val="bg1"/>
                </a:solidFill>
                <a:latin typeface="Helvetica Neue Light" panose="02000403000000020004" pitchFamily="2" charset="0"/>
                <a:ea typeface="Helvetica Neue Light" panose="02000403000000020004" pitchFamily="2" charset="0"/>
              </a:defRPr>
            </a:lvl3pPr>
            <a:lvl4pPr marL="964372" indent="0">
              <a:buNone/>
              <a:defRPr sz="3200" b="0" i="0">
                <a:solidFill>
                  <a:schemeClr val="bg1"/>
                </a:solidFill>
                <a:latin typeface="Helvetica Neue Light" panose="02000403000000020004" pitchFamily="2" charset="0"/>
                <a:ea typeface="Helvetica Neue Light" panose="02000403000000020004" pitchFamily="2" charset="0"/>
              </a:defRPr>
            </a:lvl4pPr>
            <a:lvl5pPr marL="1285829" indent="0">
              <a:buNone/>
              <a:defRPr sz="3200" b="0" i="0">
                <a:solidFill>
                  <a:schemeClr val="bg1"/>
                </a:solidFill>
                <a:latin typeface="Helvetica Neue Light" panose="02000403000000020004" pitchFamily="2" charset="0"/>
                <a:ea typeface="Helvetica Neue Light" panose="02000403000000020004" pitchFamily="2" charset="0"/>
              </a:defRPr>
            </a:lvl5pPr>
          </a:lstStyle>
          <a:p>
            <a:pPr lvl="0"/>
            <a:r>
              <a:rPr lang="en-GB" dirty="0"/>
              <a:t>Click to edit Master text styles</a:t>
            </a:r>
            <a:endParaRPr lang="en-US" dirty="0"/>
          </a:p>
        </p:txBody>
      </p:sp>
      <p:sp>
        <p:nvSpPr>
          <p:cNvPr id="23" name="Text Placeholder 38">
            <a:extLst>
              <a:ext uri="{FF2B5EF4-FFF2-40B4-BE49-F238E27FC236}">
                <a16:creationId xmlns:a16="http://schemas.microsoft.com/office/drawing/2014/main" id="{EE142F40-1828-DE74-53A0-C25474163025}"/>
              </a:ext>
            </a:extLst>
          </p:cNvPr>
          <p:cNvSpPr>
            <a:spLocks noGrp="1"/>
          </p:cNvSpPr>
          <p:nvPr>
            <p:ph type="body" sz="quarter" idx="14"/>
          </p:nvPr>
        </p:nvSpPr>
        <p:spPr>
          <a:xfrm>
            <a:off x="598312" y="2383394"/>
            <a:ext cx="5642974" cy="2118758"/>
          </a:xfrm>
        </p:spPr>
        <p:txBody>
          <a:bodyPr>
            <a:normAutofit/>
          </a:bodyPr>
          <a:lstStyle>
            <a:lvl1pPr marL="0" indent="0">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1196587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A037CD-F83E-83FE-1B66-7761857FD2B4}"/>
              </a:ext>
            </a:extLst>
          </p:cNvPr>
          <p:cNvSpPr/>
          <p:nvPr userDrawn="1"/>
        </p:nvSpPr>
        <p:spPr>
          <a:xfrm>
            <a:off x="1" y="1"/>
            <a:ext cx="9144000" cy="6858000"/>
          </a:xfrm>
          <a:prstGeom prst="rect">
            <a:avLst/>
          </a:prstGeom>
          <a:solidFill>
            <a:srgbClr val="144B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40"/>
          </a:p>
        </p:txBody>
      </p:sp>
      <p:pic>
        <p:nvPicPr>
          <p:cNvPr id="9" name="Picture 8">
            <a:extLst>
              <a:ext uri="{FF2B5EF4-FFF2-40B4-BE49-F238E27FC236}">
                <a16:creationId xmlns:a16="http://schemas.microsoft.com/office/drawing/2014/main" id="{034F364E-EB58-D482-2C2C-972DAF886AE0}"/>
              </a:ext>
            </a:extLst>
          </p:cNvPr>
          <p:cNvPicPr>
            <a:picLocks noChangeAspect="1"/>
          </p:cNvPicPr>
          <p:nvPr userDrawn="1"/>
        </p:nvPicPr>
        <p:blipFill rotWithShape="1">
          <a:blip r:embed="rId2" cstate="hqprint">
            <a:alphaModFix amt="10000"/>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13" name="TextBox 12">
            <a:extLst>
              <a:ext uri="{FF2B5EF4-FFF2-40B4-BE49-F238E27FC236}">
                <a16:creationId xmlns:a16="http://schemas.microsoft.com/office/drawing/2014/main" id="{89D8409E-12F2-AF6E-F72F-028CB6CECA0C}"/>
              </a:ext>
            </a:extLst>
          </p:cNvPr>
          <p:cNvSpPr txBox="1"/>
          <p:nvPr userDrawn="1"/>
        </p:nvSpPr>
        <p:spPr>
          <a:xfrm>
            <a:off x="695516" y="5628225"/>
            <a:ext cx="6049756" cy="246221"/>
          </a:xfrm>
          <a:prstGeom prst="rect">
            <a:avLst/>
          </a:prstGeom>
          <a:noFill/>
        </p:spPr>
        <p:txBody>
          <a:bodyPr wrap="square">
            <a:spAutoFit/>
          </a:bodyPr>
          <a:lstStyle/>
          <a:p>
            <a:pPr algn="l"/>
            <a:r>
              <a:rPr lang="en-ZA" sz="1000" dirty="0">
                <a:solidFill>
                  <a:schemeClr val="bg1"/>
                </a:solidFill>
                <a:effectLst/>
                <a:latin typeface="Helvetica Neue" panose="02000503000000020004" pitchFamily="2" charset="0"/>
              </a:rPr>
              <a:t>#SACOConf2022     #</a:t>
            </a:r>
            <a:r>
              <a:rPr lang="en-ZA" sz="1000" dirty="0" err="1">
                <a:solidFill>
                  <a:schemeClr val="bg1"/>
                </a:solidFill>
                <a:effectLst/>
                <a:latin typeface="Helvetica Neue" panose="02000503000000020004" pitchFamily="2" charset="0"/>
              </a:rPr>
              <a:t>CreativeEconomyReset</a:t>
            </a:r>
            <a:r>
              <a:rPr lang="en-ZA" sz="1000" dirty="0">
                <a:solidFill>
                  <a:schemeClr val="bg1"/>
                </a:solidFill>
                <a:effectLst/>
                <a:latin typeface="Helvetica Neue" panose="02000503000000020004" pitchFamily="2" charset="0"/>
              </a:rPr>
              <a:t>     #SACO2022</a:t>
            </a:r>
          </a:p>
        </p:txBody>
      </p:sp>
      <p:pic>
        <p:nvPicPr>
          <p:cNvPr id="2" name="Picture 1">
            <a:extLst>
              <a:ext uri="{FF2B5EF4-FFF2-40B4-BE49-F238E27FC236}">
                <a16:creationId xmlns:a16="http://schemas.microsoft.com/office/drawing/2014/main" id="{3BEC4C10-B184-A9E2-148E-F6EAAC54FE3F}"/>
              </a:ext>
            </a:extLst>
          </p:cNvPr>
          <p:cNvPicPr>
            <a:picLocks noChangeAspect="1"/>
          </p:cNvPicPr>
          <p:nvPr userDrawn="1"/>
        </p:nvPicPr>
        <p:blipFill>
          <a:blip r:embed="rId3"/>
          <a:stretch>
            <a:fillRect/>
          </a:stretch>
        </p:blipFill>
        <p:spPr>
          <a:xfrm>
            <a:off x="737399" y="524907"/>
            <a:ext cx="4533618" cy="176107"/>
          </a:xfrm>
          <a:prstGeom prst="rect">
            <a:avLst/>
          </a:prstGeom>
        </p:spPr>
      </p:pic>
      <p:pic>
        <p:nvPicPr>
          <p:cNvPr id="3" name="Picture 2" descr="A red circle with a black background&#10;&#10;Description automatically generated">
            <a:extLst>
              <a:ext uri="{FF2B5EF4-FFF2-40B4-BE49-F238E27FC236}">
                <a16:creationId xmlns:a16="http://schemas.microsoft.com/office/drawing/2014/main" id="{C6C63512-8BA0-D0C6-4446-7A62D71730F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168095" y="4481612"/>
            <a:ext cx="5365035" cy="4023776"/>
          </a:xfrm>
          <a:prstGeom prst="rect">
            <a:avLst/>
          </a:prstGeom>
        </p:spPr>
      </p:pic>
      <p:pic>
        <p:nvPicPr>
          <p:cNvPr id="16" name="Picture 15" descr="A picture containing device, fan&#10;&#10;Description automatically generated">
            <a:extLst>
              <a:ext uri="{FF2B5EF4-FFF2-40B4-BE49-F238E27FC236}">
                <a16:creationId xmlns:a16="http://schemas.microsoft.com/office/drawing/2014/main" id="{9022A8E2-DA3A-2CBC-B65A-BAA14355B57B}"/>
              </a:ext>
            </a:extLst>
          </p:cNvPr>
          <p:cNvPicPr>
            <a:picLocks noChangeAspect="1"/>
          </p:cNvPicPr>
          <p:nvPr userDrawn="1"/>
        </p:nvPicPr>
        <p:blipFill>
          <a:blip r:embed="rId5"/>
          <a:stretch>
            <a:fillRect/>
          </a:stretch>
        </p:blipFill>
        <p:spPr>
          <a:xfrm>
            <a:off x="6272270" y="2227705"/>
            <a:ext cx="4153993" cy="3115494"/>
          </a:xfrm>
          <a:prstGeom prst="rect">
            <a:avLst/>
          </a:prstGeom>
        </p:spPr>
      </p:pic>
      <p:pic>
        <p:nvPicPr>
          <p:cNvPr id="12" name="Picture 11" descr="A person playing a guitar&#10;&#10;Description automatically generated with medium confidence">
            <a:extLst>
              <a:ext uri="{FF2B5EF4-FFF2-40B4-BE49-F238E27FC236}">
                <a16:creationId xmlns:a16="http://schemas.microsoft.com/office/drawing/2014/main" id="{5C5B08B6-8ABC-4A6E-01C7-9DD488309150}"/>
              </a:ext>
            </a:extLst>
          </p:cNvPr>
          <p:cNvPicPr>
            <a:picLocks noChangeAspect="1"/>
          </p:cNvPicPr>
          <p:nvPr userDrawn="1"/>
        </p:nvPicPr>
        <p:blipFill>
          <a:blip r:embed="rId6"/>
          <a:stretch>
            <a:fillRect/>
          </a:stretch>
        </p:blipFill>
        <p:spPr>
          <a:xfrm>
            <a:off x="5637321" y="2376387"/>
            <a:ext cx="4907021" cy="3746938"/>
          </a:xfrm>
          <a:prstGeom prst="rect">
            <a:avLst/>
          </a:prstGeom>
        </p:spPr>
      </p:pic>
      <p:pic>
        <p:nvPicPr>
          <p:cNvPr id="19" name="Picture 18" descr="A picture containing background pattern&#10;&#10;Description automatically generated">
            <a:extLst>
              <a:ext uri="{FF2B5EF4-FFF2-40B4-BE49-F238E27FC236}">
                <a16:creationId xmlns:a16="http://schemas.microsoft.com/office/drawing/2014/main" id="{EA0021EF-7269-F1F1-5B6F-7ACDD8F333DF}"/>
              </a:ext>
            </a:extLst>
          </p:cNvPr>
          <p:cNvPicPr>
            <a:picLocks noChangeAspect="1"/>
          </p:cNvPicPr>
          <p:nvPr userDrawn="1"/>
        </p:nvPicPr>
        <p:blipFill>
          <a:blip r:embed="rId7"/>
          <a:stretch>
            <a:fillRect/>
          </a:stretch>
        </p:blipFill>
        <p:spPr>
          <a:xfrm>
            <a:off x="5474811" y="5429346"/>
            <a:ext cx="2159905" cy="1593372"/>
          </a:xfrm>
          <a:prstGeom prst="rect">
            <a:avLst/>
          </a:prstGeom>
        </p:spPr>
      </p:pic>
      <p:pic>
        <p:nvPicPr>
          <p:cNvPr id="11" name="Picture 10">
            <a:extLst>
              <a:ext uri="{FF2B5EF4-FFF2-40B4-BE49-F238E27FC236}">
                <a16:creationId xmlns:a16="http://schemas.microsoft.com/office/drawing/2014/main" id="{4F731C4B-7945-FCA8-6C7E-31D8D3BEDF24}"/>
              </a:ext>
            </a:extLst>
          </p:cNvPr>
          <p:cNvPicPr>
            <a:picLocks noChangeAspect="1"/>
          </p:cNvPicPr>
          <p:nvPr userDrawn="1"/>
        </p:nvPicPr>
        <p:blipFill>
          <a:blip r:embed="rId8"/>
          <a:stretch>
            <a:fillRect/>
          </a:stretch>
        </p:blipFill>
        <p:spPr>
          <a:xfrm>
            <a:off x="1" y="6090217"/>
            <a:ext cx="9144000" cy="767783"/>
          </a:xfrm>
          <a:prstGeom prst="rect">
            <a:avLst/>
          </a:prstGeom>
        </p:spPr>
      </p:pic>
      <p:sp>
        <p:nvSpPr>
          <p:cNvPr id="20" name="Text Placeholder 23">
            <a:extLst>
              <a:ext uri="{FF2B5EF4-FFF2-40B4-BE49-F238E27FC236}">
                <a16:creationId xmlns:a16="http://schemas.microsoft.com/office/drawing/2014/main" id="{495A552C-EC15-CDBF-A18A-77BF85A98732}"/>
              </a:ext>
            </a:extLst>
          </p:cNvPr>
          <p:cNvSpPr>
            <a:spLocks noGrp="1"/>
          </p:cNvSpPr>
          <p:nvPr>
            <p:ph type="body" sz="quarter" idx="13"/>
          </p:nvPr>
        </p:nvSpPr>
        <p:spPr>
          <a:xfrm>
            <a:off x="598312" y="1105747"/>
            <a:ext cx="7443893" cy="1190413"/>
          </a:xfrm>
        </p:spPr>
        <p:txBody>
          <a:bodyPr>
            <a:noAutofit/>
          </a:bodyPr>
          <a:lstStyle>
            <a:lvl1pPr marL="0" indent="0">
              <a:buNone/>
              <a:defRPr sz="3200" b="0" i="0">
                <a:solidFill>
                  <a:schemeClr val="bg1"/>
                </a:solidFill>
                <a:latin typeface="Helvetica Neue Light" panose="02000403000000020004" pitchFamily="2" charset="0"/>
                <a:ea typeface="Helvetica Neue Light" panose="02000403000000020004" pitchFamily="2" charset="0"/>
              </a:defRPr>
            </a:lvl1pPr>
            <a:lvl2pPr marL="321457" indent="0">
              <a:buNone/>
              <a:defRPr sz="3200" b="0" i="0">
                <a:solidFill>
                  <a:schemeClr val="bg1"/>
                </a:solidFill>
                <a:latin typeface="Helvetica Neue Light" panose="02000403000000020004" pitchFamily="2" charset="0"/>
                <a:ea typeface="Helvetica Neue Light" panose="02000403000000020004" pitchFamily="2" charset="0"/>
              </a:defRPr>
            </a:lvl2pPr>
            <a:lvl3pPr marL="642914" indent="0">
              <a:buNone/>
              <a:defRPr sz="3200" b="0" i="0">
                <a:solidFill>
                  <a:schemeClr val="bg1"/>
                </a:solidFill>
                <a:latin typeface="Helvetica Neue Light" panose="02000403000000020004" pitchFamily="2" charset="0"/>
                <a:ea typeface="Helvetica Neue Light" panose="02000403000000020004" pitchFamily="2" charset="0"/>
              </a:defRPr>
            </a:lvl3pPr>
            <a:lvl4pPr marL="964372" indent="0">
              <a:buNone/>
              <a:defRPr sz="3200" b="0" i="0">
                <a:solidFill>
                  <a:schemeClr val="bg1"/>
                </a:solidFill>
                <a:latin typeface="Helvetica Neue Light" panose="02000403000000020004" pitchFamily="2" charset="0"/>
                <a:ea typeface="Helvetica Neue Light" panose="02000403000000020004" pitchFamily="2" charset="0"/>
              </a:defRPr>
            </a:lvl4pPr>
            <a:lvl5pPr marL="1285829" indent="0">
              <a:buNone/>
              <a:defRPr sz="3200" b="0" i="0">
                <a:solidFill>
                  <a:schemeClr val="bg1"/>
                </a:solidFill>
                <a:latin typeface="Helvetica Neue Light" panose="02000403000000020004" pitchFamily="2" charset="0"/>
                <a:ea typeface="Helvetica Neue Light" panose="02000403000000020004" pitchFamily="2" charset="0"/>
              </a:defRPr>
            </a:lvl5pPr>
          </a:lstStyle>
          <a:p>
            <a:pPr lvl="0"/>
            <a:r>
              <a:rPr lang="en-GB" dirty="0"/>
              <a:t>Click to edit Master text styles</a:t>
            </a:r>
            <a:endParaRPr lang="en-US" dirty="0"/>
          </a:p>
        </p:txBody>
      </p:sp>
      <p:sp>
        <p:nvSpPr>
          <p:cNvPr id="21" name="Text Placeholder 38">
            <a:extLst>
              <a:ext uri="{FF2B5EF4-FFF2-40B4-BE49-F238E27FC236}">
                <a16:creationId xmlns:a16="http://schemas.microsoft.com/office/drawing/2014/main" id="{F66F2BD1-9BAE-1AFB-9D85-9FF2779F6D59}"/>
              </a:ext>
            </a:extLst>
          </p:cNvPr>
          <p:cNvSpPr>
            <a:spLocks noGrp="1"/>
          </p:cNvSpPr>
          <p:nvPr>
            <p:ph type="body" sz="quarter" idx="14"/>
          </p:nvPr>
        </p:nvSpPr>
        <p:spPr>
          <a:xfrm>
            <a:off x="598312" y="2383394"/>
            <a:ext cx="5642974" cy="2118758"/>
          </a:xfrm>
        </p:spPr>
        <p:txBody>
          <a:bodyPr>
            <a:normAutofit/>
          </a:bodyPr>
          <a:lstStyle>
            <a:lvl1pPr marL="0" indent="0">
              <a:lnSpc>
                <a:spcPct val="100000"/>
              </a:lnSpc>
              <a:buNone/>
              <a:defRPr sz="2200" b="0" i="0">
                <a:solidFill>
                  <a:schemeClr val="bg1"/>
                </a:solidFill>
                <a:latin typeface="Helvetica Neue Light" panose="02000403000000020004" pitchFamily="2" charset="0"/>
                <a:ea typeface="Helvetica Neue Light" panose="02000403000000020004" pitchFamily="2" charset="0"/>
              </a:defRPr>
            </a:lvl1pPr>
          </a:lstStyle>
          <a:p>
            <a:pPr lvl="0"/>
            <a:r>
              <a:rPr lang="en-GB" dirty="0"/>
              <a:t>Click to edit Master text styles</a:t>
            </a:r>
          </a:p>
        </p:txBody>
      </p:sp>
    </p:spTree>
    <p:extLst>
      <p:ext uri="{BB962C8B-B14F-4D97-AF65-F5344CB8AC3E}">
        <p14:creationId xmlns:p14="http://schemas.microsoft.com/office/powerpoint/2010/main" val="222058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814934CD-B18F-2D43-F803-1D1E11519E41}"/>
              </a:ext>
            </a:extLst>
          </p:cNvPr>
          <p:cNvSpPr>
            <a:spLocks noGrp="1"/>
          </p:cNvSpPr>
          <p:nvPr>
            <p:ph type="title"/>
          </p:nvPr>
        </p:nvSpPr>
        <p:spPr>
          <a:xfrm>
            <a:off x="627663" y="365760"/>
            <a:ext cx="7888676" cy="132418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Text Placeholder 9">
            <a:extLst>
              <a:ext uri="{FF2B5EF4-FFF2-40B4-BE49-F238E27FC236}">
                <a16:creationId xmlns:a16="http://schemas.microsoft.com/office/drawing/2014/main" id="{7691CADA-1561-E455-C3DA-21E8A3E406C2}"/>
              </a:ext>
            </a:extLst>
          </p:cNvPr>
          <p:cNvSpPr>
            <a:spLocks noGrp="1"/>
          </p:cNvSpPr>
          <p:nvPr>
            <p:ph type="body" idx="1"/>
          </p:nvPr>
        </p:nvSpPr>
        <p:spPr>
          <a:xfrm>
            <a:off x="627663" y="1825414"/>
            <a:ext cx="7888676" cy="435186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01991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160729" indent="-160729" algn="l" defTabSz="642915" rtl="0" eaLnBrk="1" latinLnBrk="0" hangingPunct="1">
        <a:lnSpc>
          <a:spcPct val="90000"/>
        </a:lnSpc>
        <a:spcBef>
          <a:spcPts val="703"/>
        </a:spcBef>
        <a:buFont typeface="Arial" panose="020B0604020202020204" pitchFamily="34" charset="0"/>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image" Target="../media/image29.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49.png"/><Relationship Id="rId7"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29.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1.jp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emf"/><Relationship Id="rId7" Type="http://schemas.openxmlformats.org/officeDocument/2006/relationships/image" Target="../media/image56.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26.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9.png"/><Relationship Id="rId7"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54.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3.emf"/><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26.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35.png"/><Relationship Id="rId4" Type="http://schemas.openxmlformats.org/officeDocument/2006/relationships/image" Target="../media/image62.emf"/></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35.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2.emf"/><Relationship Id="rId5" Type="http://schemas.openxmlformats.org/officeDocument/2006/relationships/image" Target="../media/image6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62.emf"/><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29.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9.pn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7.png"/><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3.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9.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88.jpeg"/><Relationship Id="rId18" Type="http://schemas.openxmlformats.org/officeDocument/2006/relationships/image" Target="../media/image55.png"/><Relationship Id="rId3" Type="http://schemas.openxmlformats.org/officeDocument/2006/relationships/image" Target="../media/image83.png"/><Relationship Id="rId7" Type="http://schemas.openxmlformats.org/officeDocument/2006/relationships/image" Target="../media/image63.png"/><Relationship Id="rId12" Type="http://schemas.openxmlformats.org/officeDocument/2006/relationships/image" Target="../media/image26.png"/><Relationship Id="rId17" Type="http://schemas.openxmlformats.org/officeDocument/2006/relationships/image" Target="../media/image43.png"/><Relationship Id="rId2" Type="http://schemas.openxmlformats.org/officeDocument/2006/relationships/image" Target="../media/image84.png"/><Relationship Id="rId16"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62.emf"/><Relationship Id="rId11" Type="http://schemas.openxmlformats.org/officeDocument/2006/relationships/image" Target="../media/image29.png"/><Relationship Id="rId5" Type="http://schemas.openxmlformats.org/officeDocument/2006/relationships/image" Target="../media/image79.png"/><Relationship Id="rId15" Type="http://schemas.openxmlformats.org/officeDocument/2006/relationships/image" Target="../media/image41.jpg"/><Relationship Id="rId10" Type="http://schemas.openxmlformats.org/officeDocument/2006/relationships/image" Target="../media/image87.png"/><Relationship Id="rId4" Type="http://schemas.openxmlformats.org/officeDocument/2006/relationships/image" Target="../media/image78.png"/><Relationship Id="rId9" Type="http://schemas.openxmlformats.org/officeDocument/2006/relationships/image" Target="../media/image54.png"/><Relationship Id="rId1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chart" Target="../charts/chart1.xml"/><Relationship Id="rId5" Type="http://schemas.openxmlformats.org/officeDocument/2006/relationships/image" Target="../media/image35.pn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309F71-5F15-A74F-A2AF-CEAB4844FA0A}"/>
              </a:ext>
            </a:extLst>
          </p:cNvPr>
          <p:cNvSpPr/>
          <p:nvPr/>
        </p:nvSpPr>
        <p:spPr>
          <a:xfrm>
            <a:off x="0" y="3500926"/>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6" name="Rectangle 5">
            <a:extLst>
              <a:ext uri="{FF2B5EF4-FFF2-40B4-BE49-F238E27FC236}">
                <a16:creationId xmlns:a16="http://schemas.microsoft.com/office/drawing/2014/main" id="{715C7379-5C71-3840-9174-194B281B24EB}"/>
              </a:ext>
            </a:extLst>
          </p:cNvPr>
          <p:cNvSpPr/>
          <p:nvPr/>
        </p:nvSpPr>
        <p:spPr>
          <a:xfrm>
            <a:off x="0" y="4374484"/>
            <a:ext cx="752708" cy="752708"/>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 name="Rectangle 6">
            <a:extLst>
              <a:ext uri="{FF2B5EF4-FFF2-40B4-BE49-F238E27FC236}">
                <a16:creationId xmlns:a16="http://schemas.microsoft.com/office/drawing/2014/main" id="{ABBA4506-CF78-9F4A-8687-8379EC766768}"/>
              </a:ext>
            </a:extLst>
          </p:cNvPr>
          <p:cNvSpPr/>
          <p:nvPr/>
        </p:nvSpPr>
        <p:spPr>
          <a:xfrm>
            <a:off x="0" y="5248043"/>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8" name="Rectangle 7">
            <a:extLst>
              <a:ext uri="{FF2B5EF4-FFF2-40B4-BE49-F238E27FC236}">
                <a16:creationId xmlns:a16="http://schemas.microsoft.com/office/drawing/2014/main" id="{2C95FB4B-F583-F94D-B18D-2F43A0C6BD39}"/>
              </a:ext>
            </a:extLst>
          </p:cNvPr>
          <p:cNvSpPr/>
          <p:nvPr/>
        </p:nvSpPr>
        <p:spPr>
          <a:xfrm>
            <a:off x="881833" y="3500926"/>
            <a:ext cx="752708" cy="752708"/>
          </a:xfrm>
          <a:prstGeom prst="rect">
            <a:avLst/>
          </a:prstGeom>
          <a:solidFill>
            <a:srgbClr val="E14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9" name="Rectangle 8">
            <a:extLst>
              <a:ext uri="{FF2B5EF4-FFF2-40B4-BE49-F238E27FC236}">
                <a16:creationId xmlns:a16="http://schemas.microsoft.com/office/drawing/2014/main" id="{D0DECDAD-76A9-014B-A60A-154022CDC7CE}"/>
              </a:ext>
            </a:extLst>
          </p:cNvPr>
          <p:cNvSpPr/>
          <p:nvPr/>
        </p:nvSpPr>
        <p:spPr>
          <a:xfrm>
            <a:off x="881833" y="4374484"/>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11" name="Rectangle 10">
            <a:extLst>
              <a:ext uri="{FF2B5EF4-FFF2-40B4-BE49-F238E27FC236}">
                <a16:creationId xmlns:a16="http://schemas.microsoft.com/office/drawing/2014/main" id="{D8215FEC-9960-1747-84D4-4965197308B2}"/>
              </a:ext>
            </a:extLst>
          </p:cNvPr>
          <p:cNvSpPr/>
          <p:nvPr/>
        </p:nvSpPr>
        <p:spPr>
          <a:xfrm>
            <a:off x="881833" y="5248043"/>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12" name="Rectangle 11">
            <a:extLst>
              <a:ext uri="{FF2B5EF4-FFF2-40B4-BE49-F238E27FC236}">
                <a16:creationId xmlns:a16="http://schemas.microsoft.com/office/drawing/2014/main" id="{750883D8-6A75-C54C-B6CB-F5743739E935}"/>
              </a:ext>
            </a:extLst>
          </p:cNvPr>
          <p:cNvSpPr/>
          <p:nvPr/>
        </p:nvSpPr>
        <p:spPr>
          <a:xfrm>
            <a:off x="1737439" y="3500926"/>
            <a:ext cx="752708" cy="752708"/>
          </a:xfrm>
          <a:prstGeom prst="rect">
            <a:avLst/>
          </a:prstGeom>
          <a:solidFill>
            <a:srgbClr val="494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31" name="Rectangle 30">
            <a:extLst>
              <a:ext uri="{FF2B5EF4-FFF2-40B4-BE49-F238E27FC236}">
                <a16:creationId xmlns:a16="http://schemas.microsoft.com/office/drawing/2014/main" id="{25B3CCAA-C27F-DF45-87C2-AEFBCCA3426F}"/>
              </a:ext>
            </a:extLst>
          </p:cNvPr>
          <p:cNvSpPr/>
          <p:nvPr/>
        </p:nvSpPr>
        <p:spPr>
          <a:xfrm>
            <a:off x="2625038" y="3500926"/>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32" name="Rectangle 31">
            <a:extLst>
              <a:ext uri="{FF2B5EF4-FFF2-40B4-BE49-F238E27FC236}">
                <a16:creationId xmlns:a16="http://schemas.microsoft.com/office/drawing/2014/main" id="{21347DDC-6B23-2148-95D1-7B61CE2B892F}"/>
              </a:ext>
            </a:extLst>
          </p:cNvPr>
          <p:cNvSpPr/>
          <p:nvPr/>
        </p:nvSpPr>
        <p:spPr>
          <a:xfrm>
            <a:off x="2625038" y="4374484"/>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33" name="Rectangle 32">
            <a:extLst>
              <a:ext uri="{FF2B5EF4-FFF2-40B4-BE49-F238E27FC236}">
                <a16:creationId xmlns:a16="http://schemas.microsoft.com/office/drawing/2014/main" id="{053CA1E4-939F-7A4A-AF40-209C9E228678}"/>
              </a:ext>
            </a:extLst>
          </p:cNvPr>
          <p:cNvSpPr/>
          <p:nvPr/>
        </p:nvSpPr>
        <p:spPr>
          <a:xfrm>
            <a:off x="2625038" y="5248043"/>
            <a:ext cx="752708" cy="752708"/>
          </a:xfrm>
          <a:prstGeom prst="rect">
            <a:avLst/>
          </a:prstGeom>
          <a:solidFill>
            <a:srgbClr val="76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34" name="Rectangle 33">
            <a:extLst>
              <a:ext uri="{FF2B5EF4-FFF2-40B4-BE49-F238E27FC236}">
                <a16:creationId xmlns:a16="http://schemas.microsoft.com/office/drawing/2014/main" id="{692E57BD-2E7B-1648-A8BE-A854CC7DEE3A}"/>
              </a:ext>
            </a:extLst>
          </p:cNvPr>
          <p:cNvSpPr/>
          <p:nvPr/>
        </p:nvSpPr>
        <p:spPr>
          <a:xfrm>
            <a:off x="3506872" y="3500926"/>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35" name="Rectangle 34">
            <a:extLst>
              <a:ext uri="{FF2B5EF4-FFF2-40B4-BE49-F238E27FC236}">
                <a16:creationId xmlns:a16="http://schemas.microsoft.com/office/drawing/2014/main" id="{A085AD7F-82B7-B649-85F6-BC59B16EAF44}"/>
              </a:ext>
            </a:extLst>
          </p:cNvPr>
          <p:cNvSpPr/>
          <p:nvPr/>
        </p:nvSpPr>
        <p:spPr>
          <a:xfrm>
            <a:off x="3506872" y="4374484"/>
            <a:ext cx="752708" cy="752708"/>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36" name="Rectangle 35">
            <a:extLst>
              <a:ext uri="{FF2B5EF4-FFF2-40B4-BE49-F238E27FC236}">
                <a16:creationId xmlns:a16="http://schemas.microsoft.com/office/drawing/2014/main" id="{194D68FE-C4D5-1247-A296-4AAF72895ECE}"/>
              </a:ext>
            </a:extLst>
          </p:cNvPr>
          <p:cNvSpPr/>
          <p:nvPr/>
        </p:nvSpPr>
        <p:spPr>
          <a:xfrm>
            <a:off x="3506872" y="5248043"/>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38" name="Rectangle 37">
            <a:extLst>
              <a:ext uri="{FF2B5EF4-FFF2-40B4-BE49-F238E27FC236}">
                <a16:creationId xmlns:a16="http://schemas.microsoft.com/office/drawing/2014/main" id="{6BE90204-00F6-024F-99AA-C4F4E1ED6DB8}"/>
              </a:ext>
            </a:extLst>
          </p:cNvPr>
          <p:cNvSpPr/>
          <p:nvPr/>
        </p:nvSpPr>
        <p:spPr>
          <a:xfrm>
            <a:off x="1741118" y="4374484"/>
            <a:ext cx="752708" cy="752708"/>
          </a:xfrm>
          <a:prstGeom prst="rect">
            <a:avLst/>
          </a:prstGeom>
          <a:solidFill>
            <a:srgbClr val="E3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39" name="Rectangle 38">
            <a:extLst>
              <a:ext uri="{FF2B5EF4-FFF2-40B4-BE49-F238E27FC236}">
                <a16:creationId xmlns:a16="http://schemas.microsoft.com/office/drawing/2014/main" id="{D74F969F-EB4F-4C47-B85D-2A69BC939A9D}"/>
              </a:ext>
            </a:extLst>
          </p:cNvPr>
          <p:cNvSpPr/>
          <p:nvPr/>
        </p:nvSpPr>
        <p:spPr>
          <a:xfrm>
            <a:off x="1741118" y="5248043"/>
            <a:ext cx="752708" cy="752708"/>
          </a:xfrm>
          <a:prstGeom prst="rect">
            <a:avLst/>
          </a:prstGeom>
          <a:solidFill>
            <a:srgbClr val="E44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40" name="Rectangle 39">
            <a:extLst>
              <a:ext uri="{FF2B5EF4-FFF2-40B4-BE49-F238E27FC236}">
                <a16:creationId xmlns:a16="http://schemas.microsoft.com/office/drawing/2014/main" id="{0C3C5321-AC05-2748-8A60-F89728E18FCF}"/>
              </a:ext>
            </a:extLst>
          </p:cNvPr>
          <p:cNvSpPr/>
          <p:nvPr/>
        </p:nvSpPr>
        <p:spPr>
          <a:xfrm>
            <a:off x="0" y="2627367"/>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42" name="Rectangle 41">
            <a:extLst>
              <a:ext uri="{FF2B5EF4-FFF2-40B4-BE49-F238E27FC236}">
                <a16:creationId xmlns:a16="http://schemas.microsoft.com/office/drawing/2014/main" id="{A8E84BA3-A8A9-E448-80B8-113F509D9313}"/>
              </a:ext>
            </a:extLst>
          </p:cNvPr>
          <p:cNvSpPr/>
          <p:nvPr/>
        </p:nvSpPr>
        <p:spPr>
          <a:xfrm>
            <a:off x="881833" y="2627367"/>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46" name="Rectangle 45">
            <a:extLst>
              <a:ext uri="{FF2B5EF4-FFF2-40B4-BE49-F238E27FC236}">
                <a16:creationId xmlns:a16="http://schemas.microsoft.com/office/drawing/2014/main" id="{AB5AD170-2DE4-3A4B-8404-3AFB4DDB0B5F}"/>
              </a:ext>
            </a:extLst>
          </p:cNvPr>
          <p:cNvSpPr/>
          <p:nvPr/>
        </p:nvSpPr>
        <p:spPr>
          <a:xfrm>
            <a:off x="0" y="1753808"/>
            <a:ext cx="752708" cy="752708"/>
          </a:xfrm>
          <a:prstGeom prst="rect">
            <a:avLst/>
          </a:prstGeom>
          <a:solidFill>
            <a:srgbClr val="76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47" name="Rectangle 46">
            <a:extLst>
              <a:ext uri="{FF2B5EF4-FFF2-40B4-BE49-F238E27FC236}">
                <a16:creationId xmlns:a16="http://schemas.microsoft.com/office/drawing/2014/main" id="{9CAEC35D-417D-5D4D-A085-6B576DB9FBAD}"/>
              </a:ext>
            </a:extLst>
          </p:cNvPr>
          <p:cNvSpPr/>
          <p:nvPr/>
        </p:nvSpPr>
        <p:spPr>
          <a:xfrm>
            <a:off x="881833" y="1753808"/>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50" name="Rectangle 49">
            <a:extLst>
              <a:ext uri="{FF2B5EF4-FFF2-40B4-BE49-F238E27FC236}">
                <a16:creationId xmlns:a16="http://schemas.microsoft.com/office/drawing/2014/main" id="{2C77A762-5BFB-B64D-8D2B-D467351A41E9}"/>
              </a:ext>
            </a:extLst>
          </p:cNvPr>
          <p:cNvSpPr/>
          <p:nvPr/>
        </p:nvSpPr>
        <p:spPr>
          <a:xfrm>
            <a:off x="0" y="880249"/>
            <a:ext cx="752708" cy="752708"/>
          </a:xfrm>
          <a:prstGeom prst="rect">
            <a:avLst/>
          </a:prstGeom>
          <a:solidFill>
            <a:srgbClr val="E3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51" name="Rectangle 50">
            <a:extLst>
              <a:ext uri="{FF2B5EF4-FFF2-40B4-BE49-F238E27FC236}">
                <a16:creationId xmlns:a16="http://schemas.microsoft.com/office/drawing/2014/main" id="{08B86688-156C-F74A-8B61-3508BDF138BB}"/>
              </a:ext>
            </a:extLst>
          </p:cNvPr>
          <p:cNvSpPr/>
          <p:nvPr/>
        </p:nvSpPr>
        <p:spPr>
          <a:xfrm>
            <a:off x="881833" y="880249"/>
            <a:ext cx="752708" cy="752708"/>
          </a:xfrm>
          <a:prstGeom prst="rect">
            <a:avLst/>
          </a:prstGeom>
          <a:solidFill>
            <a:srgbClr val="95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67" name="Rectangle 66">
            <a:extLst>
              <a:ext uri="{FF2B5EF4-FFF2-40B4-BE49-F238E27FC236}">
                <a16:creationId xmlns:a16="http://schemas.microsoft.com/office/drawing/2014/main" id="{C1650EA6-8F78-3B4B-A1E6-3ADB868F2D36}"/>
              </a:ext>
            </a:extLst>
          </p:cNvPr>
          <p:cNvSpPr/>
          <p:nvPr/>
        </p:nvSpPr>
        <p:spPr>
          <a:xfrm>
            <a:off x="4367785" y="3500926"/>
            <a:ext cx="752708" cy="752708"/>
          </a:xfrm>
          <a:prstGeom prst="rect">
            <a:avLst/>
          </a:prstGeom>
          <a:solidFill>
            <a:srgbClr val="494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68" name="Rectangle 67">
            <a:extLst>
              <a:ext uri="{FF2B5EF4-FFF2-40B4-BE49-F238E27FC236}">
                <a16:creationId xmlns:a16="http://schemas.microsoft.com/office/drawing/2014/main" id="{741FFBC8-D121-A048-A26C-F37C12080A86}"/>
              </a:ext>
            </a:extLst>
          </p:cNvPr>
          <p:cNvSpPr/>
          <p:nvPr/>
        </p:nvSpPr>
        <p:spPr>
          <a:xfrm>
            <a:off x="5255385" y="3500926"/>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69" name="Rectangle 68">
            <a:extLst>
              <a:ext uri="{FF2B5EF4-FFF2-40B4-BE49-F238E27FC236}">
                <a16:creationId xmlns:a16="http://schemas.microsoft.com/office/drawing/2014/main" id="{3A6A0BE2-B803-3846-A8DB-1D458D86299E}"/>
              </a:ext>
            </a:extLst>
          </p:cNvPr>
          <p:cNvSpPr/>
          <p:nvPr/>
        </p:nvSpPr>
        <p:spPr>
          <a:xfrm>
            <a:off x="5255385" y="4374484"/>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0" name="Rectangle 69">
            <a:extLst>
              <a:ext uri="{FF2B5EF4-FFF2-40B4-BE49-F238E27FC236}">
                <a16:creationId xmlns:a16="http://schemas.microsoft.com/office/drawing/2014/main" id="{731A42E0-365D-3E43-9231-4D0ED3C977B0}"/>
              </a:ext>
            </a:extLst>
          </p:cNvPr>
          <p:cNvSpPr/>
          <p:nvPr/>
        </p:nvSpPr>
        <p:spPr>
          <a:xfrm>
            <a:off x="5255385" y="5248043"/>
            <a:ext cx="752708" cy="752708"/>
          </a:xfrm>
          <a:prstGeom prst="rect">
            <a:avLst/>
          </a:prstGeom>
          <a:solidFill>
            <a:srgbClr val="76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71" name="Rectangle 70">
            <a:extLst>
              <a:ext uri="{FF2B5EF4-FFF2-40B4-BE49-F238E27FC236}">
                <a16:creationId xmlns:a16="http://schemas.microsoft.com/office/drawing/2014/main" id="{9EFA7434-E894-B74B-824E-5CB1191B02A5}"/>
              </a:ext>
            </a:extLst>
          </p:cNvPr>
          <p:cNvSpPr/>
          <p:nvPr/>
        </p:nvSpPr>
        <p:spPr>
          <a:xfrm>
            <a:off x="6137219" y="3500926"/>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2" name="Rectangle 71">
            <a:extLst>
              <a:ext uri="{FF2B5EF4-FFF2-40B4-BE49-F238E27FC236}">
                <a16:creationId xmlns:a16="http://schemas.microsoft.com/office/drawing/2014/main" id="{2AA95FF5-9CDA-6A45-9C4F-70A64959C31B}"/>
              </a:ext>
            </a:extLst>
          </p:cNvPr>
          <p:cNvSpPr/>
          <p:nvPr/>
        </p:nvSpPr>
        <p:spPr>
          <a:xfrm>
            <a:off x="6137219" y="4374484"/>
            <a:ext cx="752708" cy="752708"/>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3" name="Rectangle 72">
            <a:extLst>
              <a:ext uri="{FF2B5EF4-FFF2-40B4-BE49-F238E27FC236}">
                <a16:creationId xmlns:a16="http://schemas.microsoft.com/office/drawing/2014/main" id="{910E499B-4119-7A4D-929F-3592E7888A98}"/>
              </a:ext>
            </a:extLst>
          </p:cNvPr>
          <p:cNvSpPr/>
          <p:nvPr/>
        </p:nvSpPr>
        <p:spPr>
          <a:xfrm>
            <a:off x="6137219" y="5248043"/>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74" name="Rectangle 73">
            <a:extLst>
              <a:ext uri="{FF2B5EF4-FFF2-40B4-BE49-F238E27FC236}">
                <a16:creationId xmlns:a16="http://schemas.microsoft.com/office/drawing/2014/main" id="{9A721AF4-C869-3F41-A172-276474187DAD}"/>
              </a:ext>
            </a:extLst>
          </p:cNvPr>
          <p:cNvSpPr/>
          <p:nvPr/>
        </p:nvSpPr>
        <p:spPr>
          <a:xfrm>
            <a:off x="4371465" y="4374484"/>
            <a:ext cx="752708" cy="752708"/>
          </a:xfrm>
          <a:prstGeom prst="rect">
            <a:avLst/>
          </a:prstGeom>
          <a:solidFill>
            <a:srgbClr val="E3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5" name="Rectangle 74">
            <a:extLst>
              <a:ext uri="{FF2B5EF4-FFF2-40B4-BE49-F238E27FC236}">
                <a16:creationId xmlns:a16="http://schemas.microsoft.com/office/drawing/2014/main" id="{31210A56-6000-E443-A007-9DE7682FE363}"/>
              </a:ext>
            </a:extLst>
          </p:cNvPr>
          <p:cNvSpPr/>
          <p:nvPr/>
        </p:nvSpPr>
        <p:spPr>
          <a:xfrm>
            <a:off x="4371465" y="5248043"/>
            <a:ext cx="752708" cy="752708"/>
          </a:xfrm>
          <a:prstGeom prst="rect">
            <a:avLst/>
          </a:prstGeom>
          <a:solidFill>
            <a:srgbClr val="E44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5" name="Rectangle 4">
            <a:extLst>
              <a:ext uri="{FF2B5EF4-FFF2-40B4-BE49-F238E27FC236}">
                <a16:creationId xmlns:a16="http://schemas.microsoft.com/office/drawing/2014/main" id="{827E9604-C38E-ACC0-3901-0D3196DF497B}"/>
              </a:ext>
            </a:extLst>
          </p:cNvPr>
          <p:cNvSpPr/>
          <p:nvPr/>
        </p:nvSpPr>
        <p:spPr>
          <a:xfrm>
            <a:off x="7019053" y="3500926"/>
            <a:ext cx="752708" cy="752708"/>
          </a:xfrm>
          <a:prstGeom prst="rect">
            <a:avLst/>
          </a:prstGeom>
          <a:solidFill>
            <a:srgbClr val="494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13" name="Rectangle 12">
            <a:extLst>
              <a:ext uri="{FF2B5EF4-FFF2-40B4-BE49-F238E27FC236}">
                <a16:creationId xmlns:a16="http://schemas.microsoft.com/office/drawing/2014/main" id="{7B9CDD4C-DEB1-33C9-D767-9EEDFE643C4E}"/>
              </a:ext>
            </a:extLst>
          </p:cNvPr>
          <p:cNvSpPr/>
          <p:nvPr/>
        </p:nvSpPr>
        <p:spPr>
          <a:xfrm>
            <a:off x="7906653" y="3500926"/>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14" name="Rectangle 13">
            <a:extLst>
              <a:ext uri="{FF2B5EF4-FFF2-40B4-BE49-F238E27FC236}">
                <a16:creationId xmlns:a16="http://schemas.microsoft.com/office/drawing/2014/main" id="{5493E347-6C65-97BE-6F3A-8D2F7A9B5EBD}"/>
              </a:ext>
            </a:extLst>
          </p:cNvPr>
          <p:cNvSpPr/>
          <p:nvPr/>
        </p:nvSpPr>
        <p:spPr>
          <a:xfrm>
            <a:off x="7906653" y="4374484"/>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15" name="Rectangle 14">
            <a:extLst>
              <a:ext uri="{FF2B5EF4-FFF2-40B4-BE49-F238E27FC236}">
                <a16:creationId xmlns:a16="http://schemas.microsoft.com/office/drawing/2014/main" id="{43BF9659-BF15-67EF-18B5-F376DDF456FE}"/>
              </a:ext>
            </a:extLst>
          </p:cNvPr>
          <p:cNvSpPr/>
          <p:nvPr/>
        </p:nvSpPr>
        <p:spPr>
          <a:xfrm>
            <a:off x="7906653" y="5248043"/>
            <a:ext cx="752708" cy="752708"/>
          </a:xfrm>
          <a:prstGeom prst="rect">
            <a:avLst/>
          </a:prstGeom>
          <a:solidFill>
            <a:srgbClr val="76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16" name="Rectangle 15">
            <a:extLst>
              <a:ext uri="{FF2B5EF4-FFF2-40B4-BE49-F238E27FC236}">
                <a16:creationId xmlns:a16="http://schemas.microsoft.com/office/drawing/2014/main" id="{BD2437F0-A568-60E9-C807-991F884EEFBB}"/>
              </a:ext>
            </a:extLst>
          </p:cNvPr>
          <p:cNvSpPr/>
          <p:nvPr/>
        </p:nvSpPr>
        <p:spPr>
          <a:xfrm>
            <a:off x="8788487" y="3500926"/>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17" name="Rectangle 16">
            <a:extLst>
              <a:ext uri="{FF2B5EF4-FFF2-40B4-BE49-F238E27FC236}">
                <a16:creationId xmlns:a16="http://schemas.microsoft.com/office/drawing/2014/main" id="{BBA6D640-6C6A-D5AA-2A5A-590DD9239616}"/>
              </a:ext>
            </a:extLst>
          </p:cNvPr>
          <p:cNvSpPr/>
          <p:nvPr/>
        </p:nvSpPr>
        <p:spPr>
          <a:xfrm>
            <a:off x="8788487" y="4374484"/>
            <a:ext cx="752708" cy="752708"/>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18" name="Rectangle 17">
            <a:extLst>
              <a:ext uri="{FF2B5EF4-FFF2-40B4-BE49-F238E27FC236}">
                <a16:creationId xmlns:a16="http://schemas.microsoft.com/office/drawing/2014/main" id="{D1050CE7-0DE8-8A80-5E50-BA961752BA95}"/>
              </a:ext>
            </a:extLst>
          </p:cNvPr>
          <p:cNvSpPr/>
          <p:nvPr/>
        </p:nvSpPr>
        <p:spPr>
          <a:xfrm>
            <a:off x="8788487" y="5248043"/>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19" name="Rectangle 18">
            <a:extLst>
              <a:ext uri="{FF2B5EF4-FFF2-40B4-BE49-F238E27FC236}">
                <a16:creationId xmlns:a16="http://schemas.microsoft.com/office/drawing/2014/main" id="{66340C34-98C7-21D8-F78E-A0EDC2F9A899}"/>
              </a:ext>
            </a:extLst>
          </p:cNvPr>
          <p:cNvSpPr/>
          <p:nvPr/>
        </p:nvSpPr>
        <p:spPr>
          <a:xfrm>
            <a:off x="7022733" y="4374484"/>
            <a:ext cx="752708" cy="752708"/>
          </a:xfrm>
          <a:prstGeom prst="rect">
            <a:avLst/>
          </a:prstGeom>
          <a:solidFill>
            <a:srgbClr val="E3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20" name="Rectangle 19">
            <a:extLst>
              <a:ext uri="{FF2B5EF4-FFF2-40B4-BE49-F238E27FC236}">
                <a16:creationId xmlns:a16="http://schemas.microsoft.com/office/drawing/2014/main" id="{4D61270F-6115-B7D7-F964-3B74047158A8}"/>
              </a:ext>
            </a:extLst>
          </p:cNvPr>
          <p:cNvSpPr/>
          <p:nvPr/>
        </p:nvSpPr>
        <p:spPr>
          <a:xfrm>
            <a:off x="7022733" y="5248043"/>
            <a:ext cx="752708" cy="752708"/>
          </a:xfrm>
          <a:prstGeom prst="rect">
            <a:avLst/>
          </a:prstGeom>
          <a:solidFill>
            <a:srgbClr val="E44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21" name="Rectangle 20">
            <a:extLst>
              <a:ext uri="{FF2B5EF4-FFF2-40B4-BE49-F238E27FC236}">
                <a16:creationId xmlns:a16="http://schemas.microsoft.com/office/drawing/2014/main" id="{F1E521A9-82D3-59C1-7CEC-E33F3335F172}"/>
              </a:ext>
            </a:extLst>
          </p:cNvPr>
          <p:cNvSpPr/>
          <p:nvPr/>
        </p:nvSpPr>
        <p:spPr>
          <a:xfrm>
            <a:off x="1737439" y="2627367"/>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22" name="Rectangle 21">
            <a:extLst>
              <a:ext uri="{FF2B5EF4-FFF2-40B4-BE49-F238E27FC236}">
                <a16:creationId xmlns:a16="http://schemas.microsoft.com/office/drawing/2014/main" id="{CA0F4615-243E-DCA3-BCD2-C1798EE256F7}"/>
              </a:ext>
            </a:extLst>
          </p:cNvPr>
          <p:cNvSpPr/>
          <p:nvPr/>
        </p:nvSpPr>
        <p:spPr>
          <a:xfrm>
            <a:off x="2619272" y="2627367"/>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23" name="Rectangle 22">
            <a:extLst>
              <a:ext uri="{FF2B5EF4-FFF2-40B4-BE49-F238E27FC236}">
                <a16:creationId xmlns:a16="http://schemas.microsoft.com/office/drawing/2014/main" id="{BFDB7A32-39A4-3BD7-03E4-4B6D1D1FF0CF}"/>
              </a:ext>
            </a:extLst>
          </p:cNvPr>
          <p:cNvSpPr/>
          <p:nvPr/>
        </p:nvSpPr>
        <p:spPr>
          <a:xfrm>
            <a:off x="1737439" y="1753808"/>
            <a:ext cx="752708" cy="752708"/>
          </a:xfrm>
          <a:prstGeom prst="rect">
            <a:avLst/>
          </a:prstGeom>
          <a:solidFill>
            <a:srgbClr val="76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24" name="Rectangle 23">
            <a:extLst>
              <a:ext uri="{FF2B5EF4-FFF2-40B4-BE49-F238E27FC236}">
                <a16:creationId xmlns:a16="http://schemas.microsoft.com/office/drawing/2014/main" id="{1E1863DC-A0CB-47BE-FDF6-33151553ACE6}"/>
              </a:ext>
            </a:extLst>
          </p:cNvPr>
          <p:cNvSpPr/>
          <p:nvPr/>
        </p:nvSpPr>
        <p:spPr>
          <a:xfrm>
            <a:off x="2619272" y="1753808"/>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25" name="Rectangle 24">
            <a:extLst>
              <a:ext uri="{FF2B5EF4-FFF2-40B4-BE49-F238E27FC236}">
                <a16:creationId xmlns:a16="http://schemas.microsoft.com/office/drawing/2014/main" id="{A4BD001A-3F5D-4F31-EA0F-E11F642D0962}"/>
              </a:ext>
            </a:extLst>
          </p:cNvPr>
          <p:cNvSpPr/>
          <p:nvPr/>
        </p:nvSpPr>
        <p:spPr>
          <a:xfrm>
            <a:off x="1737439" y="880249"/>
            <a:ext cx="752708" cy="752708"/>
          </a:xfrm>
          <a:prstGeom prst="rect">
            <a:avLst/>
          </a:prstGeom>
          <a:solidFill>
            <a:srgbClr val="E3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26" name="Rectangle 25">
            <a:extLst>
              <a:ext uri="{FF2B5EF4-FFF2-40B4-BE49-F238E27FC236}">
                <a16:creationId xmlns:a16="http://schemas.microsoft.com/office/drawing/2014/main" id="{B53BE20B-2A53-90DE-EDD1-7E974DC2DFBA}"/>
              </a:ext>
            </a:extLst>
          </p:cNvPr>
          <p:cNvSpPr/>
          <p:nvPr/>
        </p:nvSpPr>
        <p:spPr>
          <a:xfrm>
            <a:off x="2619272" y="880249"/>
            <a:ext cx="752708" cy="752708"/>
          </a:xfrm>
          <a:prstGeom prst="rect">
            <a:avLst/>
          </a:prstGeom>
          <a:solidFill>
            <a:srgbClr val="954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27" name="Rectangle 26">
            <a:extLst>
              <a:ext uri="{FF2B5EF4-FFF2-40B4-BE49-F238E27FC236}">
                <a16:creationId xmlns:a16="http://schemas.microsoft.com/office/drawing/2014/main" id="{4072D2E0-EE16-70CB-41A1-02D0A0A3ACF3}"/>
              </a:ext>
            </a:extLst>
          </p:cNvPr>
          <p:cNvSpPr/>
          <p:nvPr/>
        </p:nvSpPr>
        <p:spPr>
          <a:xfrm>
            <a:off x="3517946" y="857250"/>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28" name="Rectangle 27">
            <a:extLst>
              <a:ext uri="{FF2B5EF4-FFF2-40B4-BE49-F238E27FC236}">
                <a16:creationId xmlns:a16="http://schemas.microsoft.com/office/drawing/2014/main" id="{FC5B9D4B-AEB0-A5DA-F7AE-1014D81DAA41}"/>
              </a:ext>
            </a:extLst>
          </p:cNvPr>
          <p:cNvSpPr/>
          <p:nvPr/>
        </p:nvSpPr>
        <p:spPr>
          <a:xfrm>
            <a:off x="3517946" y="1730809"/>
            <a:ext cx="752708" cy="752708"/>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29" name="Rectangle 28">
            <a:extLst>
              <a:ext uri="{FF2B5EF4-FFF2-40B4-BE49-F238E27FC236}">
                <a16:creationId xmlns:a16="http://schemas.microsoft.com/office/drawing/2014/main" id="{4706EEDD-FEB0-E759-8724-BCAAE0990307}"/>
              </a:ext>
            </a:extLst>
          </p:cNvPr>
          <p:cNvSpPr/>
          <p:nvPr/>
        </p:nvSpPr>
        <p:spPr>
          <a:xfrm>
            <a:off x="3517946" y="2604367"/>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30" name="Rectangle 29">
            <a:extLst>
              <a:ext uri="{FF2B5EF4-FFF2-40B4-BE49-F238E27FC236}">
                <a16:creationId xmlns:a16="http://schemas.microsoft.com/office/drawing/2014/main" id="{5DF0C296-EEB9-2380-B5CA-8E69CD6D568B}"/>
              </a:ext>
            </a:extLst>
          </p:cNvPr>
          <p:cNvSpPr/>
          <p:nvPr/>
        </p:nvSpPr>
        <p:spPr>
          <a:xfrm>
            <a:off x="4399780" y="857250"/>
            <a:ext cx="752708" cy="752708"/>
          </a:xfrm>
          <a:prstGeom prst="rect">
            <a:avLst/>
          </a:prstGeom>
          <a:solidFill>
            <a:srgbClr val="E14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37" name="Rectangle 36">
            <a:extLst>
              <a:ext uri="{FF2B5EF4-FFF2-40B4-BE49-F238E27FC236}">
                <a16:creationId xmlns:a16="http://schemas.microsoft.com/office/drawing/2014/main" id="{45F831CA-AAC5-539E-DE36-AE0C86A9ACA4}"/>
              </a:ext>
            </a:extLst>
          </p:cNvPr>
          <p:cNvSpPr/>
          <p:nvPr/>
        </p:nvSpPr>
        <p:spPr>
          <a:xfrm>
            <a:off x="4399780" y="1730809"/>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41" name="Rectangle 40">
            <a:extLst>
              <a:ext uri="{FF2B5EF4-FFF2-40B4-BE49-F238E27FC236}">
                <a16:creationId xmlns:a16="http://schemas.microsoft.com/office/drawing/2014/main" id="{B0B555A8-8177-639B-B786-E44CACAA502B}"/>
              </a:ext>
            </a:extLst>
          </p:cNvPr>
          <p:cNvSpPr/>
          <p:nvPr/>
        </p:nvSpPr>
        <p:spPr>
          <a:xfrm>
            <a:off x="4399780" y="2604367"/>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43" name="Rectangle 42">
            <a:extLst>
              <a:ext uri="{FF2B5EF4-FFF2-40B4-BE49-F238E27FC236}">
                <a16:creationId xmlns:a16="http://schemas.microsoft.com/office/drawing/2014/main" id="{A3C9698F-FCA9-169B-A2BD-E8BEA0E1A2A3}"/>
              </a:ext>
            </a:extLst>
          </p:cNvPr>
          <p:cNvSpPr/>
          <p:nvPr/>
        </p:nvSpPr>
        <p:spPr>
          <a:xfrm>
            <a:off x="5255385" y="857250"/>
            <a:ext cx="752708" cy="752708"/>
          </a:xfrm>
          <a:prstGeom prst="rect">
            <a:avLst/>
          </a:prstGeom>
          <a:solidFill>
            <a:srgbClr val="494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44" name="Rectangle 43">
            <a:extLst>
              <a:ext uri="{FF2B5EF4-FFF2-40B4-BE49-F238E27FC236}">
                <a16:creationId xmlns:a16="http://schemas.microsoft.com/office/drawing/2014/main" id="{932C6A56-B6C2-ACBC-AAAD-60EDD9BD5CBE}"/>
              </a:ext>
            </a:extLst>
          </p:cNvPr>
          <p:cNvSpPr/>
          <p:nvPr/>
        </p:nvSpPr>
        <p:spPr>
          <a:xfrm>
            <a:off x="5259064" y="1730809"/>
            <a:ext cx="752708" cy="752708"/>
          </a:xfrm>
          <a:prstGeom prst="rect">
            <a:avLst/>
          </a:prstGeom>
          <a:solidFill>
            <a:srgbClr val="E3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45" name="Rectangle 44">
            <a:extLst>
              <a:ext uri="{FF2B5EF4-FFF2-40B4-BE49-F238E27FC236}">
                <a16:creationId xmlns:a16="http://schemas.microsoft.com/office/drawing/2014/main" id="{91977F02-88C0-E1DF-BAC2-6A49DF802B96}"/>
              </a:ext>
            </a:extLst>
          </p:cNvPr>
          <p:cNvSpPr/>
          <p:nvPr/>
        </p:nvSpPr>
        <p:spPr>
          <a:xfrm>
            <a:off x="5259064" y="2604367"/>
            <a:ext cx="752708" cy="752708"/>
          </a:xfrm>
          <a:prstGeom prst="rect">
            <a:avLst/>
          </a:prstGeom>
          <a:solidFill>
            <a:srgbClr val="E44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48" name="Rectangle 47">
            <a:extLst>
              <a:ext uri="{FF2B5EF4-FFF2-40B4-BE49-F238E27FC236}">
                <a16:creationId xmlns:a16="http://schemas.microsoft.com/office/drawing/2014/main" id="{1336C02B-63A1-DD9F-7D0B-6E656AC2D501}"/>
              </a:ext>
            </a:extLst>
          </p:cNvPr>
          <p:cNvSpPr/>
          <p:nvPr/>
        </p:nvSpPr>
        <p:spPr>
          <a:xfrm>
            <a:off x="6135178" y="857249"/>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49" name="Rectangle 48">
            <a:extLst>
              <a:ext uri="{FF2B5EF4-FFF2-40B4-BE49-F238E27FC236}">
                <a16:creationId xmlns:a16="http://schemas.microsoft.com/office/drawing/2014/main" id="{A65A38FE-D78D-8A4B-FAA9-811EA6C86F46}"/>
              </a:ext>
            </a:extLst>
          </p:cNvPr>
          <p:cNvSpPr/>
          <p:nvPr/>
        </p:nvSpPr>
        <p:spPr>
          <a:xfrm>
            <a:off x="6135178" y="1730808"/>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52" name="Rectangle 51">
            <a:extLst>
              <a:ext uri="{FF2B5EF4-FFF2-40B4-BE49-F238E27FC236}">
                <a16:creationId xmlns:a16="http://schemas.microsoft.com/office/drawing/2014/main" id="{B4E893A5-A353-82D5-CD35-944323599FAE}"/>
              </a:ext>
            </a:extLst>
          </p:cNvPr>
          <p:cNvSpPr/>
          <p:nvPr/>
        </p:nvSpPr>
        <p:spPr>
          <a:xfrm>
            <a:off x="6135178" y="2604367"/>
            <a:ext cx="752708" cy="752708"/>
          </a:xfrm>
          <a:prstGeom prst="rect">
            <a:avLst/>
          </a:prstGeom>
          <a:solidFill>
            <a:srgbClr val="76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53" name="Rectangle 52">
            <a:extLst>
              <a:ext uri="{FF2B5EF4-FFF2-40B4-BE49-F238E27FC236}">
                <a16:creationId xmlns:a16="http://schemas.microsoft.com/office/drawing/2014/main" id="{E8CC9638-07E2-744C-A200-49C9BC474A1F}"/>
              </a:ext>
            </a:extLst>
          </p:cNvPr>
          <p:cNvSpPr/>
          <p:nvPr/>
        </p:nvSpPr>
        <p:spPr>
          <a:xfrm>
            <a:off x="7017012" y="857249"/>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54" name="Rectangle 53">
            <a:extLst>
              <a:ext uri="{FF2B5EF4-FFF2-40B4-BE49-F238E27FC236}">
                <a16:creationId xmlns:a16="http://schemas.microsoft.com/office/drawing/2014/main" id="{CCC6EAF5-5275-BE24-1812-540DDD4ECF6E}"/>
              </a:ext>
            </a:extLst>
          </p:cNvPr>
          <p:cNvSpPr/>
          <p:nvPr/>
        </p:nvSpPr>
        <p:spPr>
          <a:xfrm>
            <a:off x="7017012" y="1730808"/>
            <a:ext cx="752708" cy="752708"/>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55" name="Rectangle 54">
            <a:extLst>
              <a:ext uri="{FF2B5EF4-FFF2-40B4-BE49-F238E27FC236}">
                <a16:creationId xmlns:a16="http://schemas.microsoft.com/office/drawing/2014/main" id="{C1C57939-32F9-0AC2-324F-F8C28083740C}"/>
              </a:ext>
            </a:extLst>
          </p:cNvPr>
          <p:cNvSpPr/>
          <p:nvPr/>
        </p:nvSpPr>
        <p:spPr>
          <a:xfrm>
            <a:off x="7017012" y="2604367"/>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56" name="Rectangle 55">
            <a:extLst>
              <a:ext uri="{FF2B5EF4-FFF2-40B4-BE49-F238E27FC236}">
                <a16:creationId xmlns:a16="http://schemas.microsoft.com/office/drawing/2014/main" id="{7C8C51E5-F192-E22A-1FC0-79FE6CFAD06F}"/>
              </a:ext>
            </a:extLst>
          </p:cNvPr>
          <p:cNvSpPr/>
          <p:nvPr/>
        </p:nvSpPr>
        <p:spPr>
          <a:xfrm>
            <a:off x="7877925" y="857249"/>
            <a:ext cx="752708" cy="752708"/>
          </a:xfrm>
          <a:prstGeom prst="rect">
            <a:avLst/>
          </a:prstGeom>
          <a:solidFill>
            <a:srgbClr val="494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57" name="Rectangle 56">
            <a:extLst>
              <a:ext uri="{FF2B5EF4-FFF2-40B4-BE49-F238E27FC236}">
                <a16:creationId xmlns:a16="http://schemas.microsoft.com/office/drawing/2014/main" id="{A753EB2E-E973-D74E-5E78-B6CEA8B95C56}"/>
              </a:ext>
            </a:extLst>
          </p:cNvPr>
          <p:cNvSpPr/>
          <p:nvPr/>
        </p:nvSpPr>
        <p:spPr>
          <a:xfrm>
            <a:off x="7881604" y="1730808"/>
            <a:ext cx="752708" cy="752708"/>
          </a:xfrm>
          <a:prstGeom prst="rect">
            <a:avLst/>
          </a:prstGeom>
          <a:solidFill>
            <a:srgbClr val="E3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58" name="Rectangle 57">
            <a:extLst>
              <a:ext uri="{FF2B5EF4-FFF2-40B4-BE49-F238E27FC236}">
                <a16:creationId xmlns:a16="http://schemas.microsoft.com/office/drawing/2014/main" id="{F2E901FE-95A7-34FE-CC2D-0EE297EF7594}"/>
              </a:ext>
            </a:extLst>
          </p:cNvPr>
          <p:cNvSpPr/>
          <p:nvPr/>
        </p:nvSpPr>
        <p:spPr>
          <a:xfrm>
            <a:off x="7881604" y="2604367"/>
            <a:ext cx="752708" cy="752708"/>
          </a:xfrm>
          <a:prstGeom prst="rect">
            <a:avLst/>
          </a:prstGeom>
          <a:solidFill>
            <a:srgbClr val="E44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61" name="Rectangle 60">
            <a:extLst>
              <a:ext uri="{FF2B5EF4-FFF2-40B4-BE49-F238E27FC236}">
                <a16:creationId xmlns:a16="http://schemas.microsoft.com/office/drawing/2014/main" id="{97318E59-A4DA-9DE5-EDBC-A705FEB5E112}"/>
              </a:ext>
            </a:extLst>
          </p:cNvPr>
          <p:cNvSpPr/>
          <p:nvPr/>
        </p:nvSpPr>
        <p:spPr>
          <a:xfrm>
            <a:off x="8752409" y="857250"/>
            <a:ext cx="752708" cy="752708"/>
          </a:xfrm>
          <a:prstGeom prst="rect">
            <a:avLst/>
          </a:prstGeom>
          <a:solidFill>
            <a:srgbClr val="E14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62" name="Rectangle 61">
            <a:extLst>
              <a:ext uri="{FF2B5EF4-FFF2-40B4-BE49-F238E27FC236}">
                <a16:creationId xmlns:a16="http://schemas.microsoft.com/office/drawing/2014/main" id="{36EE4D39-95FB-E940-4664-AD490A7E9700}"/>
              </a:ext>
            </a:extLst>
          </p:cNvPr>
          <p:cNvSpPr/>
          <p:nvPr/>
        </p:nvSpPr>
        <p:spPr>
          <a:xfrm>
            <a:off x="8752409" y="1730809"/>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63" name="Rectangle 62">
            <a:extLst>
              <a:ext uri="{FF2B5EF4-FFF2-40B4-BE49-F238E27FC236}">
                <a16:creationId xmlns:a16="http://schemas.microsoft.com/office/drawing/2014/main" id="{38A85E4A-4241-3893-E482-C9760CAF5448}"/>
              </a:ext>
            </a:extLst>
          </p:cNvPr>
          <p:cNvSpPr/>
          <p:nvPr/>
        </p:nvSpPr>
        <p:spPr>
          <a:xfrm>
            <a:off x="8752409" y="2604367"/>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3" name="Rectangle 2">
            <a:extLst>
              <a:ext uri="{FF2B5EF4-FFF2-40B4-BE49-F238E27FC236}">
                <a16:creationId xmlns:a16="http://schemas.microsoft.com/office/drawing/2014/main" id="{155B35A4-8CD8-E8AC-CEAF-8FEC54FEBD68}"/>
              </a:ext>
            </a:extLst>
          </p:cNvPr>
          <p:cNvSpPr/>
          <p:nvPr/>
        </p:nvSpPr>
        <p:spPr>
          <a:xfrm>
            <a:off x="0" y="6691"/>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59" name="Rectangle 58">
            <a:extLst>
              <a:ext uri="{FF2B5EF4-FFF2-40B4-BE49-F238E27FC236}">
                <a16:creationId xmlns:a16="http://schemas.microsoft.com/office/drawing/2014/main" id="{2656DC14-B358-A357-5977-BDC2D2C66498}"/>
              </a:ext>
            </a:extLst>
          </p:cNvPr>
          <p:cNvSpPr/>
          <p:nvPr/>
        </p:nvSpPr>
        <p:spPr>
          <a:xfrm>
            <a:off x="881833" y="6691"/>
            <a:ext cx="752708" cy="752708"/>
          </a:xfrm>
          <a:prstGeom prst="rect">
            <a:avLst/>
          </a:prstGeom>
          <a:solidFill>
            <a:srgbClr val="E14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60" name="Rectangle 59">
            <a:extLst>
              <a:ext uri="{FF2B5EF4-FFF2-40B4-BE49-F238E27FC236}">
                <a16:creationId xmlns:a16="http://schemas.microsoft.com/office/drawing/2014/main" id="{98422B9C-5227-7B47-588F-5BFC4A7E273A}"/>
              </a:ext>
            </a:extLst>
          </p:cNvPr>
          <p:cNvSpPr/>
          <p:nvPr/>
        </p:nvSpPr>
        <p:spPr>
          <a:xfrm>
            <a:off x="1737439" y="6691"/>
            <a:ext cx="752708" cy="752708"/>
          </a:xfrm>
          <a:prstGeom prst="rect">
            <a:avLst/>
          </a:prstGeom>
          <a:solidFill>
            <a:srgbClr val="494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64" name="Rectangle 63">
            <a:extLst>
              <a:ext uri="{FF2B5EF4-FFF2-40B4-BE49-F238E27FC236}">
                <a16:creationId xmlns:a16="http://schemas.microsoft.com/office/drawing/2014/main" id="{028CD880-CF1F-4FAC-2F1E-D3804C011916}"/>
              </a:ext>
            </a:extLst>
          </p:cNvPr>
          <p:cNvSpPr/>
          <p:nvPr/>
        </p:nvSpPr>
        <p:spPr>
          <a:xfrm>
            <a:off x="2625038" y="6691"/>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65" name="Rectangle 64">
            <a:extLst>
              <a:ext uri="{FF2B5EF4-FFF2-40B4-BE49-F238E27FC236}">
                <a16:creationId xmlns:a16="http://schemas.microsoft.com/office/drawing/2014/main" id="{824C5829-B1F8-E789-B554-BE9782ECE7CC}"/>
              </a:ext>
            </a:extLst>
          </p:cNvPr>
          <p:cNvSpPr/>
          <p:nvPr/>
        </p:nvSpPr>
        <p:spPr>
          <a:xfrm>
            <a:off x="3506872" y="6691"/>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66" name="Rectangle 65">
            <a:extLst>
              <a:ext uri="{FF2B5EF4-FFF2-40B4-BE49-F238E27FC236}">
                <a16:creationId xmlns:a16="http://schemas.microsoft.com/office/drawing/2014/main" id="{583E047A-A66B-7B59-7DCC-58C88570AFED}"/>
              </a:ext>
            </a:extLst>
          </p:cNvPr>
          <p:cNvSpPr/>
          <p:nvPr/>
        </p:nvSpPr>
        <p:spPr>
          <a:xfrm>
            <a:off x="15237" y="6158433"/>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6" name="Rectangle 75">
            <a:extLst>
              <a:ext uri="{FF2B5EF4-FFF2-40B4-BE49-F238E27FC236}">
                <a16:creationId xmlns:a16="http://schemas.microsoft.com/office/drawing/2014/main" id="{4C5F4734-AD35-76CA-05FD-D2FEF135895F}"/>
              </a:ext>
            </a:extLst>
          </p:cNvPr>
          <p:cNvSpPr/>
          <p:nvPr/>
        </p:nvSpPr>
        <p:spPr>
          <a:xfrm>
            <a:off x="897070" y="6158433"/>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7" name="Rectangle 76">
            <a:extLst>
              <a:ext uri="{FF2B5EF4-FFF2-40B4-BE49-F238E27FC236}">
                <a16:creationId xmlns:a16="http://schemas.microsoft.com/office/drawing/2014/main" id="{11AC3B1D-693C-384E-27F3-2D01A91245FC}"/>
              </a:ext>
            </a:extLst>
          </p:cNvPr>
          <p:cNvSpPr/>
          <p:nvPr/>
        </p:nvSpPr>
        <p:spPr>
          <a:xfrm>
            <a:off x="4367785" y="6691"/>
            <a:ext cx="752708" cy="752708"/>
          </a:xfrm>
          <a:prstGeom prst="rect">
            <a:avLst/>
          </a:prstGeom>
          <a:solidFill>
            <a:srgbClr val="494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8" name="Rectangle 77">
            <a:extLst>
              <a:ext uri="{FF2B5EF4-FFF2-40B4-BE49-F238E27FC236}">
                <a16:creationId xmlns:a16="http://schemas.microsoft.com/office/drawing/2014/main" id="{0308B579-B67C-BE5B-1308-C67450825750}"/>
              </a:ext>
            </a:extLst>
          </p:cNvPr>
          <p:cNvSpPr/>
          <p:nvPr/>
        </p:nvSpPr>
        <p:spPr>
          <a:xfrm>
            <a:off x="5255385" y="6691"/>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79" name="Rectangle 78">
            <a:extLst>
              <a:ext uri="{FF2B5EF4-FFF2-40B4-BE49-F238E27FC236}">
                <a16:creationId xmlns:a16="http://schemas.microsoft.com/office/drawing/2014/main" id="{B12BD7D1-CE2E-7894-69B4-671909D4E084}"/>
              </a:ext>
            </a:extLst>
          </p:cNvPr>
          <p:cNvSpPr/>
          <p:nvPr/>
        </p:nvSpPr>
        <p:spPr>
          <a:xfrm>
            <a:off x="6137219" y="6691"/>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80" name="Rectangle 79">
            <a:extLst>
              <a:ext uri="{FF2B5EF4-FFF2-40B4-BE49-F238E27FC236}">
                <a16:creationId xmlns:a16="http://schemas.microsoft.com/office/drawing/2014/main" id="{D44B457D-5907-F842-8E3E-92D83CE0BB5E}"/>
              </a:ext>
            </a:extLst>
          </p:cNvPr>
          <p:cNvSpPr/>
          <p:nvPr/>
        </p:nvSpPr>
        <p:spPr>
          <a:xfrm>
            <a:off x="7019053" y="6691"/>
            <a:ext cx="752708" cy="752708"/>
          </a:xfrm>
          <a:prstGeom prst="rect">
            <a:avLst/>
          </a:prstGeom>
          <a:solidFill>
            <a:srgbClr val="494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81" name="Rectangle 80">
            <a:extLst>
              <a:ext uri="{FF2B5EF4-FFF2-40B4-BE49-F238E27FC236}">
                <a16:creationId xmlns:a16="http://schemas.microsoft.com/office/drawing/2014/main" id="{6C6A9E11-BE7F-9EA0-1E29-76016596D3A1}"/>
              </a:ext>
            </a:extLst>
          </p:cNvPr>
          <p:cNvSpPr/>
          <p:nvPr/>
        </p:nvSpPr>
        <p:spPr>
          <a:xfrm>
            <a:off x="7906653" y="6691"/>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82" name="Rectangle 81">
            <a:extLst>
              <a:ext uri="{FF2B5EF4-FFF2-40B4-BE49-F238E27FC236}">
                <a16:creationId xmlns:a16="http://schemas.microsoft.com/office/drawing/2014/main" id="{7AFA0D51-4E72-324E-9B43-C3F2ADB9A077}"/>
              </a:ext>
            </a:extLst>
          </p:cNvPr>
          <p:cNvSpPr/>
          <p:nvPr/>
        </p:nvSpPr>
        <p:spPr>
          <a:xfrm>
            <a:off x="8788487" y="6691"/>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83" name="Rectangle 82">
            <a:extLst>
              <a:ext uri="{FF2B5EF4-FFF2-40B4-BE49-F238E27FC236}">
                <a16:creationId xmlns:a16="http://schemas.microsoft.com/office/drawing/2014/main" id="{2EBD98D1-4B87-749C-1AA4-D13DD7228470}"/>
              </a:ext>
            </a:extLst>
          </p:cNvPr>
          <p:cNvSpPr/>
          <p:nvPr/>
        </p:nvSpPr>
        <p:spPr>
          <a:xfrm>
            <a:off x="1752676" y="6158433"/>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84" name="Rectangle 83">
            <a:extLst>
              <a:ext uri="{FF2B5EF4-FFF2-40B4-BE49-F238E27FC236}">
                <a16:creationId xmlns:a16="http://schemas.microsoft.com/office/drawing/2014/main" id="{F77FD397-E6D8-7CBC-54C2-69F8315BD731}"/>
              </a:ext>
            </a:extLst>
          </p:cNvPr>
          <p:cNvSpPr/>
          <p:nvPr/>
        </p:nvSpPr>
        <p:spPr>
          <a:xfrm>
            <a:off x="2634509" y="6158433"/>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85" name="Rectangle 84">
            <a:extLst>
              <a:ext uri="{FF2B5EF4-FFF2-40B4-BE49-F238E27FC236}">
                <a16:creationId xmlns:a16="http://schemas.microsoft.com/office/drawing/2014/main" id="{9BB4FDE7-EAFF-ED45-B80A-09A93DD4C1C7}"/>
              </a:ext>
            </a:extLst>
          </p:cNvPr>
          <p:cNvSpPr/>
          <p:nvPr/>
        </p:nvSpPr>
        <p:spPr>
          <a:xfrm>
            <a:off x="3533183" y="6135433"/>
            <a:ext cx="752708" cy="752708"/>
          </a:xfrm>
          <a:prstGeom prst="rect">
            <a:avLst/>
          </a:prstGeom>
          <a:solidFill>
            <a:srgbClr val="E17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86" name="Rectangle 85">
            <a:extLst>
              <a:ext uri="{FF2B5EF4-FFF2-40B4-BE49-F238E27FC236}">
                <a16:creationId xmlns:a16="http://schemas.microsoft.com/office/drawing/2014/main" id="{EE427BD1-512D-F510-485A-F78F23D8373F}"/>
              </a:ext>
            </a:extLst>
          </p:cNvPr>
          <p:cNvSpPr/>
          <p:nvPr/>
        </p:nvSpPr>
        <p:spPr>
          <a:xfrm>
            <a:off x="4415017" y="6135433"/>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87" name="Rectangle 86">
            <a:extLst>
              <a:ext uri="{FF2B5EF4-FFF2-40B4-BE49-F238E27FC236}">
                <a16:creationId xmlns:a16="http://schemas.microsoft.com/office/drawing/2014/main" id="{D6E59876-4F89-7663-148A-6D67385420F6}"/>
              </a:ext>
            </a:extLst>
          </p:cNvPr>
          <p:cNvSpPr/>
          <p:nvPr/>
        </p:nvSpPr>
        <p:spPr>
          <a:xfrm>
            <a:off x="5274301" y="6135433"/>
            <a:ext cx="752708" cy="752708"/>
          </a:xfrm>
          <a:prstGeom prst="rect">
            <a:avLst/>
          </a:prstGeom>
          <a:solidFill>
            <a:srgbClr val="E44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88" name="Rectangle 87">
            <a:extLst>
              <a:ext uri="{FF2B5EF4-FFF2-40B4-BE49-F238E27FC236}">
                <a16:creationId xmlns:a16="http://schemas.microsoft.com/office/drawing/2014/main" id="{EBA3C2EE-51FB-0C64-A391-E2406B174136}"/>
              </a:ext>
            </a:extLst>
          </p:cNvPr>
          <p:cNvSpPr/>
          <p:nvPr/>
        </p:nvSpPr>
        <p:spPr>
          <a:xfrm>
            <a:off x="6150415" y="6135433"/>
            <a:ext cx="752708" cy="752708"/>
          </a:xfrm>
          <a:prstGeom prst="rect">
            <a:avLst/>
          </a:prstGeom>
          <a:solidFill>
            <a:srgbClr val="764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89" name="Rectangle 88">
            <a:extLst>
              <a:ext uri="{FF2B5EF4-FFF2-40B4-BE49-F238E27FC236}">
                <a16:creationId xmlns:a16="http://schemas.microsoft.com/office/drawing/2014/main" id="{E9418CC4-BA1B-D1EF-5F5E-6748D61F35F8}"/>
              </a:ext>
            </a:extLst>
          </p:cNvPr>
          <p:cNvSpPr/>
          <p:nvPr/>
        </p:nvSpPr>
        <p:spPr>
          <a:xfrm>
            <a:off x="7032249" y="6135433"/>
            <a:ext cx="752708" cy="7527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90" name="Rectangle 89">
            <a:extLst>
              <a:ext uri="{FF2B5EF4-FFF2-40B4-BE49-F238E27FC236}">
                <a16:creationId xmlns:a16="http://schemas.microsoft.com/office/drawing/2014/main" id="{19CCF7F9-B9B7-95C6-79E9-0F74EF0BABC6}"/>
              </a:ext>
            </a:extLst>
          </p:cNvPr>
          <p:cNvSpPr/>
          <p:nvPr/>
        </p:nvSpPr>
        <p:spPr>
          <a:xfrm>
            <a:off x="7896841" y="6135433"/>
            <a:ext cx="752708" cy="752708"/>
          </a:xfrm>
          <a:prstGeom prst="rect">
            <a:avLst/>
          </a:prstGeom>
          <a:solidFill>
            <a:srgbClr val="E44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91" name="Rectangle 90">
            <a:extLst>
              <a:ext uri="{FF2B5EF4-FFF2-40B4-BE49-F238E27FC236}">
                <a16:creationId xmlns:a16="http://schemas.microsoft.com/office/drawing/2014/main" id="{3F03290E-EA81-8FCB-226A-C9E39260221B}"/>
              </a:ext>
            </a:extLst>
          </p:cNvPr>
          <p:cNvSpPr/>
          <p:nvPr/>
        </p:nvSpPr>
        <p:spPr>
          <a:xfrm>
            <a:off x="8767646" y="6135433"/>
            <a:ext cx="752708" cy="752708"/>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 </a:t>
            </a:r>
          </a:p>
        </p:txBody>
      </p:sp>
      <p:sp>
        <p:nvSpPr>
          <p:cNvPr id="93" name="Rectangle 92">
            <a:extLst>
              <a:ext uri="{FF2B5EF4-FFF2-40B4-BE49-F238E27FC236}">
                <a16:creationId xmlns:a16="http://schemas.microsoft.com/office/drawing/2014/main" id="{5493581B-424F-5E4D-FB82-8933F977A464}"/>
              </a:ext>
            </a:extLst>
          </p:cNvPr>
          <p:cNvSpPr/>
          <p:nvPr/>
        </p:nvSpPr>
        <p:spPr>
          <a:xfrm>
            <a:off x="-309736" y="-33592"/>
            <a:ext cx="12673489" cy="6827334"/>
          </a:xfrm>
          <a:prstGeom prst="rect">
            <a:avLst/>
          </a:prstGeom>
          <a:solidFill>
            <a:schemeClr val="bg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Qr code&#10;&#10;Description automatically generated">
            <a:extLst>
              <a:ext uri="{FF2B5EF4-FFF2-40B4-BE49-F238E27FC236}">
                <a16:creationId xmlns:a16="http://schemas.microsoft.com/office/drawing/2014/main" id="{54958F62-A515-E5A2-ABF5-06E05ADE8A5E}"/>
              </a:ext>
            </a:extLst>
          </p:cNvPr>
          <p:cNvPicPr>
            <a:picLocks noChangeAspect="1"/>
          </p:cNvPicPr>
          <p:nvPr/>
        </p:nvPicPr>
        <p:blipFill>
          <a:blip r:embed="rId2">
            <a:alphaModFix amt="55000"/>
          </a:blip>
          <a:stretch>
            <a:fillRect/>
          </a:stretch>
        </p:blipFill>
        <p:spPr>
          <a:xfrm>
            <a:off x="399930" y="1225962"/>
            <a:ext cx="2651652" cy="1678637"/>
          </a:xfrm>
          <a:prstGeom prst="rect">
            <a:avLst/>
          </a:prstGeom>
        </p:spPr>
      </p:pic>
      <p:pic>
        <p:nvPicPr>
          <p:cNvPr id="94" name="Picture 93" descr="A picture containing device&#10;&#10;Description automatically generated">
            <a:extLst>
              <a:ext uri="{FF2B5EF4-FFF2-40B4-BE49-F238E27FC236}">
                <a16:creationId xmlns:a16="http://schemas.microsoft.com/office/drawing/2014/main" id="{B142AA9D-F943-1FBA-2300-8CC5E272870B}"/>
              </a:ext>
            </a:extLst>
          </p:cNvPr>
          <p:cNvPicPr>
            <a:picLocks noChangeAspect="1"/>
          </p:cNvPicPr>
          <p:nvPr/>
        </p:nvPicPr>
        <p:blipFill rotWithShape="1">
          <a:blip r:embed="rId3"/>
          <a:srcRect t="31780" r="51494"/>
          <a:stretch/>
        </p:blipFill>
        <p:spPr>
          <a:xfrm>
            <a:off x="7894191" y="-46080"/>
            <a:ext cx="1563830" cy="2220360"/>
          </a:xfrm>
          <a:prstGeom prst="rect">
            <a:avLst/>
          </a:prstGeom>
        </p:spPr>
      </p:pic>
      <p:grpSp>
        <p:nvGrpSpPr>
          <p:cNvPr id="95" name="Group 94">
            <a:extLst>
              <a:ext uri="{FF2B5EF4-FFF2-40B4-BE49-F238E27FC236}">
                <a16:creationId xmlns:a16="http://schemas.microsoft.com/office/drawing/2014/main" id="{A7A12B08-26ED-3F9A-C518-711551450AD5}"/>
              </a:ext>
            </a:extLst>
          </p:cNvPr>
          <p:cNvGrpSpPr/>
          <p:nvPr/>
        </p:nvGrpSpPr>
        <p:grpSpPr>
          <a:xfrm>
            <a:off x="3779417" y="1509972"/>
            <a:ext cx="7147930" cy="5607507"/>
            <a:chOff x="3779417" y="1509972"/>
            <a:chExt cx="7147930" cy="5607507"/>
          </a:xfrm>
        </p:grpSpPr>
        <p:pic>
          <p:nvPicPr>
            <p:cNvPr id="96" name="Picture 95" descr="A red circle with a black background&#10;&#10;Description automatically generated">
              <a:extLst>
                <a:ext uri="{FF2B5EF4-FFF2-40B4-BE49-F238E27FC236}">
                  <a16:creationId xmlns:a16="http://schemas.microsoft.com/office/drawing/2014/main" id="{BD9B357E-AD3A-C143-015C-C8CB208B2A5A}"/>
                </a:ext>
              </a:extLst>
            </p:cNvPr>
            <p:cNvPicPr>
              <a:picLocks noChangeAspect="1"/>
            </p:cNvPicPr>
            <p:nvPr/>
          </p:nvPicPr>
          <p:blipFill rotWithShape="1">
            <a:blip r:embed="rId4" cstate="hqprint">
              <a:alphaModFix amt="0"/>
              <a:extLst>
                <a:ext uri="{28A0092B-C50C-407E-A947-70E740481C1C}">
                  <a14:useLocalDpi xmlns:a14="http://schemas.microsoft.com/office/drawing/2010/main"/>
                </a:ext>
              </a:extLst>
            </a:blip>
            <a:srcRect r="25892" b="40942"/>
            <a:stretch/>
          </p:blipFill>
          <p:spPr>
            <a:xfrm>
              <a:off x="3779417" y="1509972"/>
              <a:ext cx="7147930" cy="5423912"/>
            </a:xfrm>
            <a:prstGeom prst="rect">
              <a:avLst/>
            </a:prstGeom>
          </p:spPr>
        </p:pic>
        <p:grpSp>
          <p:nvGrpSpPr>
            <p:cNvPr id="97" name="Group 96">
              <a:extLst>
                <a:ext uri="{FF2B5EF4-FFF2-40B4-BE49-F238E27FC236}">
                  <a16:creationId xmlns:a16="http://schemas.microsoft.com/office/drawing/2014/main" id="{2795A842-5F6C-DAA9-A8C0-353FA8F09001}"/>
                </a:ext>
              </a:extLst>
            </p:cNvPr>
            <p:cNvGrpSpPr/>
            <p:nvPr/>
          </p:nvGrpSpPr>
          <p:grpSpPr>
            <a:xfrm>
              <a:off x="5582090" y="2304710"/>
              <a:ext cx="4373556" cy="4812769"/>
              <a:chOff x="4154445" y="595423"/>
              <a:chExt cx="5907530" cy="6500791"/>
            </a:xfrm>
          </p:grpSpPr>
          <p:pic>
            <p:nvPicPr>
              <p:cNvPr id="99" name="Picture 98" descr="A picture containing circle&#10;&#10;Description automatically generated">
                <a:extLst>
                  <a:ext uri="{FF2B5EF4-FFF2-40B4-BE49-F238E27FC236}">
                    <a16:creationId xmlns:a16="http://schemas.microsoft.com/office/drawing/2014/main" id="{42A086CC-738C-453A-F7D4-51155F4F3A95}"/>
                  </a:ext>
                </a:extLst>
              </p:cNvPr>
              <p:cNvPicPr>
                <a:picLocks noChangeAspect="1"/>
              </p:cNvPicPr>
              <p:nvPr/>
            </p:nvPicPr>
            <p:blipFill rotWithShape="1">
              <a:blip r:embed="rId5"/>
              <a:srcRect r="31469" b="12896"/>
              <a:stretch/>
            </p:blipFill>
            <p:spPr>
              <a:xfrm>
                <a:off x="4154445" y="595423"/>
                <a:ext cx="5907530" cy="6500791"/>
              </a:xfrm>
              <a:prstGeom prst="rect">
                <a:avLst/>
              </a:prstGeom>
            </p:spPr>
          </p:pic>
          <p:pic>
            <p:nvPicPr>
              <p:cNvPr id="100" name="Picture 99" descr="A picture containing dark&#10;&#10;Description automatically generated">
                <a:extLst>
                  <a:ext uri="{FF2B5EF4-FFF2-40B4-BE49-F238E27FC236}">
                    <a16:creationId xmlns:a16="http://schemas.microsoft.com/office/drawing/2014/main" id="{F72CF64D-4EEB-C3C7-B800-6831DFA89708}"/>
                  </a:ext>
                </a:extLst>
              </p:cNvPr>
              <p:cNvPicPr>
                <a:picLocks noChangeAspect="1"/>
              </p:cNvPicPr>
              <p:nvPr/>
            </p:nvPicPr>
            <p:blipFill rotWithShape="1">
              <a:blip r:embed="rId6"/>
              <a:srcRect r="31191"/>
              <a:stretch/>
            </p:blipFill>
            <p:spPr>
              <a:xfrm>
                <a:off x="6737239" y="2796362"/>
                <a:ext cx="2328872" cy="3062178"/>
              </a:xfrm>
              <a:prstGeom prst="rect">
                <a:avLst/>
              </a:prstGeom>
            </p:spPr>
          </p:pic>
        </p:grpSp>
      </p:grpSp>
      <p:sp>
        <p:nvSpPr>
          <p:cNvPr id="92" name="TextBox 91">
            <a:extLst>
              <a:ext uri="{FF2B5EF4-FFF2-40B4-BE49-F238E27FC236}">
                <a16:creationId xmlns:a16="http://schemas.microsoft.com/office/drawing/2014/main" id="{055D7DCE-24DB-7C76-6EEE-727434224F88}"/>
              </a:ext>
            </a:extLst>
          </p:cNvPr>
          <p:cNvSpPr txBox="1"/>
          <p:nvPr/>
        </p:nvSpPr>
        <p:spPr>
          <a:xfrm>
            <a:off x="375380" y="3167953"/>
            <a:ext cx="6883400" cy="2967479"/>
          </a:xfrm>
          <a:prstGeom prst="rect">
            <a:avLst/>
          </a:prstGeom>
          <a:solidFill>
            <a:schemeClr val="bg1">
              <a:alpha val="48000"/>
            </a:schemeClr>
          </a:solidFill>
        </p:spPr>
        <p:txBody>
          <a:bodyPr vert="horz" wrap="square" lIns="0" tIns="12700" rIns="0" bIns="0" rtlCol="0">
            <a:spAutoFit/>
          </a:bodyPr>
          <a:lstStyle/>
          <a:p>
            <a:pPr marL="127000" algn="l"/>
            <a:r>
              <a:rPr lang="en-US" sz="3200" b="1" i="0" dirty="0">
                <a:solidFill>
                  <a:srgbClr val="194963"/>
                </a:solidFill>
                <a:effectLst/>
                <a:latin typeface="Aleo" panose="020F0502020204030203" pitchFamily="34" charset="77"/>
                <a:ea typeface="Helvetica Neue" panose="02000503000000020004" pitchFamily="2" charset="0"/>
                <a:cs typeface="Helvetica Neue" panose="02000503000000020004" pitchFamily="2" charset="0"/>
              </a:rPr>
              <a:t>Thinking about different modalities for jobs and enterprises in the Creative Industries</a:t>
            </a:r>
          </a:p>
          <a:p>
            <a:pPr marL="127000" algn="l"/>
            <a:endParaRPr lang="en-US" sz="3200" b="1" dirty="0">
              <a:solidFill>
                <a:srgbClr val="194963"/>
              </a:solidFill>
              <a:latin typeface="Aleo" panose="020F0502020204030203" pitchFamily="34" charset="77"/>
              <a:ea typeface="Helvetica Neue" panose="02000503000000020004" pitchFamily="2" charset="0"/>
              <a:cs typeface="Helvetica Neue" panose="02000503000000020004" pitchFamily="2" charset="0"/>
            </a:endParaRPr>
          </a:p>
          <a:p>
            <a:pPr marL="127000" algn="l"/>
            <a:r>
              <a:rPr lang="en-ZA" sz="3200" b="1" dirty="0">
                <a:solidFill>
                  <a:srgbClr val="194963"/>
                </a:solidFill>
                <a:latin typeface="Helvetica Neue" panose="02000503000000020004" pitchFamily="2" charset="0"/>
                <a:ea typeface="Helvetica Neue" panose="02000503000000020004" pitchFamily="2" charset="0"/>
                <a:cs typeface="Helvetica Neue" panose="02000503000000020004" pitchFamily="2" charset="0"/>
              </a:rPr>
              <a:t>#SACOConf2022</a:t>
            </a:r>
            <a:r>
              <a:rPr lang="en-US" sz="3200" b="1" dirty="0">
                <a:solidFill>
                  <a:srgbClr val="194963"/>
                </a:solidFill>
                <a:latin typeface="Aleo" panose="020F0502020204030203" pitchFamily="34" charset="77"/>
                <a:ea typeface="Helvetica Neue" panose="02000503000000020004" pitchFamily="2" charset="0"/>
                <a:cs typeface="Helvetica Neue" panose="02000503000000020004" pitchFamily="2" charset="0"/>
              </a:rPr>
              <a:t> </a:t>
            </a:r>
            <a:r>
              <a:rPr lang="en-US" sz="3200" b="1" dirty="0" err="1">
                <a:solidFill>
                  <a:srgbClr val="194963"/>
                </a:solidFill>
                <a:latin typeface="Aleo" panose="020F0502020204030203" pitchFamily="34" charset="77"/>
                <a:ea typeface="Helvetica Neue" panose="02000503000000020004" pitchFamily="2" charset="0"/>
                <a:cs typeface="Helvetica Neue" panose="02000503000000020004" pitchFamily="2" charset="0"/>
              </a:rPr>
              <a:t>CreativeEconomyReset</a:t>
            </a:r>
            <a:endParaRPr lang="en-US" sz="3200" b="1" i="0" dirty="0">
              <a:solidFill>
                <a:srgbClr val="194963"/>
              </a:solidFill>
              <a:effectLst/>
              <a:latin typeface="Aleo" panose="020F0502020204030203" pitchFamily="34" charset="77"/>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12712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4365C0D-5460-B1A2-F812-C4FB3F5D574F}"/>
              </a:ext>
            </a:extLst>
          </p:cNvPr>
          <p:cNvSpPr/>
          <p:nvPr/>
        </p:nvSpPr>
        <p:spPr>
          <a:xfrm>
            <a:off x="-2" y="0"/>
            <a:ext cx="9144002" cy="6871133"/>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023489AA-3841-9CD4-A0A9-B84D8536C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976" y="3002402"/>
            <a:ext cx="3981669" cy="1201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8E8683-E8EF-388F-680F-AD10649AA11A}"/>
              </a:ext>
            </a:extLst>
          </p:cNvPr>
          <p:cNvSpPr txBox="1"/>
          <p:nvPr/>
        </p:nvSpPr>
        <p:spPr>
          <a:xfrm>
            <a:off x="501959" y="1471711"/>
            <a:ext cx="4455167" cy="4324261"/>
          </a:xfrm>
          <a:prstGeom prst="rect">
            <a:avLst/>
          </a:prstGeom>
          <a:noFill/>
        </p:spPr>
        <p:txBody>
          <a:bodyPr wrap="square">
            <a:spAutoFit/>
          </a:bodyPr>
          <a:lstStyle/>
          <a:p>
            <a:pPr marR="0" lvl="0" algn="l" defTabSz="914400" rtl="0" eaLnBrk="0" fontAlgn="base" latinLnBrk="0" hangingPunct="0">
              <a:lnSpc>
                <a:spcPct val="100000"/>
              </a:lnSpc>
              <a:spcBef>
                <a:spcPts val="600"/>
              </a:spcBef>
              <a:spcAft>
                <a:spcPct val="0"/>
              </a:spcAft>
              <a:buClrTx/>
              <a:buSzTx/>
              <a:tabLst/>
            </a:pPr>
            <a:r>
              <a:rPr kumimoji="0" lang="en-US" altLang="en-US" sz="1200" b="1"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Top five business expenses </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between FYE 2018 and 2022. </a:t>
            </a:r>
          </a:p>
          <a:p>
            <a:pPr marL="228600" marR="0" lvl="0" indent="-228600" algn="l" defTabSz="914400" rtl="0" eaLnBrk="0" fontAlgn="base" latinLnBrk="0" hangingPunct="0">
              <a:lnSpc>
                <a:spcPct val="100000"/>
              </a:lnSpc>
              <a:spcBef>
                <a:spcPts val="600"/>
              </a:spcBef>
              <a:spcAft>
                <a:spcPct val="0"/>
              </a:spcAft>
              <a:buClrTx/>
              <a:buSzTx/>
              <a:buFont typeface="+mj-lt"/>
              <a:buAutoNum type="arabicPeriod"/>
              <a:tabLst/>
            </a:pPr>
            <a:r>
              <a:rPr kumimoji="0" lang="en-US" altLang="en-US" sz="1200" b="1"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Salaries: </a:t>
            </a:r>
            <a:r>
              <a:rPr kumimoji="0" lang="en-US" altLang="en-US" sz="120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Started at </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R32m to R56m up 43%. An expected outcome, given the creation of 524 new jobs in the period </a:t>
            </a:r>
          </a:p>
          <a:p>
            <a:pPr marL="228600" marR="0" lvl="0" indent="-228600" algn="l" defTabSz="914400" rtl="0" eaLnBrk="0" fontAlgn="base" latinLnBrk="0" hangingPunct="0">
              <a:lnSpc>
                <a:spcPct val="100000"/>
              </a:lnSpc>
              <a:spcBef>
                <a:spcPts val="600"/>
              </a:spcBef>
              <a:spcAft>
                <a:spcPct val="0"/>
              </a:spcAft>
              <a:buClrTx/>
              <a:buSzTx/>
              <a:buFont typeface="+mj-lt"/>
              <a:buAutoNum type="arabicPeriod"/>
              <a:tabLst/>
            </a:pPr>
            <a:r>
              <a:rPr kumimoji="0" lang="en-US" altLang="en-US" sz="1200" b="1"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Rent: </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Started at R5.6m and increased by 35%.</a:t>
            </a:r>
          </a:p>
          <a:p>
            <a:pPr marL="228600" marR="0" lvl="0" indent="-228600" algn="l" defTabSz="914400" rtl="0" eaLnBrk="0" fontAlgn="base" latinLnBrk="0" hangingPunct="0">
              <a:lnSpc>
                <a:spcPct val="100000"/>
              </a:lnSpc>
              <a:spcBef>
                <a:spcPts val="600"/>
              </a:spcBef>
              <a:spcAft>
                <a:spcPct val="0"/>
              </a:spcAft>
              <a:buClrTx/>
              <a:buSzTx/>
              <a:buFont typeface="+mj-lt"/>
              <a:buAutoNum type="arabicPeriod"/>
              <a:tabLst/>
            </a:pPr>
            <a:r>
              <a:rPr kumimoji="0" lang="en-US" altLang="en-US" sz="1200" b="1"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Other costs: </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Members, directors, owners’ remuneration only increased by 10% to R7.3m; motor vehicle expenses increased by 48% to R3.4m; consulting fees increased by 78% - the greatest margin to 3.9m </a:t>
            </a:r>
            <a:endParaRPr lang="en-US" alt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R="0" lvl="0" algn="l" defTabSz="914400" rtl="0" eaLnBrk="0" fontAlgn="base" latinLnBrk="0" hangingPunct="0">
              <a:lnSpc>
                <a:spcPct val="100000"/>
              </a:lnSpc>
              <a:spcBef>
                <a:spcPts val="1200"/>
              </a:spcBef>
              <a:spcAft>
                <a:spcPct val="0"/>
              </a:spcAft>
              <a:buClrTx/>
              <a:buSzTx/>
              <a:tabLst/>
            </a:pPr>
            <a:r>
              <a:rPr lang="en-US" alt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Earnings before ITDA</a:t>
            </a:r>
            <a:endParaRPr kumimoji="0" lang="en-US" altLang="en-US" sz="1200" b="1"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marR="0" lvl="0" algn="l" defTabSz="914400" rtl="0" eaLnBrk="0" fontAlgn="base" latinLnBrk="0" hangingPunct="0">
              <a:lnSpc>
                <a:spcPct val="100000"/>
              </a:lnSpc>
              <a:spcBef>
                <a:spcPts val="600"/>
              </a:spcBef>
              <a:spcAft>
                <a:spcPct val="0"/>
              </a:spcAft>
              <a:buClrTx/>
              <a:buSzTx/>
              <a:tabLst/>
            </a:pPr>
            <a:r>
              <a:rPr lang="en-US" alt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portfolio grew by 20% in 2019; lost 6% in 2020 and 1% in 2021. Given that turnover growth was down 11% in 2021 this seems to indicate the businesses implemented cost cutting measures and shows business owners will adjust operations to ensure short-term survival and long-term sustainability. Their year-on-year EBITDA bounced back with 37% in 2022.</a:t>
            </a:r>
          </a:p>
          <a:p>
            <a:pPr defTabSz="914400" eaLnBrk="0" fontAlgn="base" hangingPunct="0">
              <a:spcBef>
                <a:spcPts val="600"/>
              </a:spcBef>
              <a:spcAft>
                <a:spcPct val="0"/>
              </a:spcAft>
            </a:pPr>
            <a:r>
              <a:rPr kumimoji="0" lang="en-US" altLang="en-US" sz="1200" b="0" i="1"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EBITDA was identified as an important indicator of the sustainability of the business and the permanent jobs created. It would be useful to explore the portfolio’s priorities/ sentiments of job creation verses profit, and whether other factors influence profitability, such as tax.</a:t>
            </a:r>
          </a:p>
        </p:txBody>
      </p:sp>
      <p:sp>
        <p:nvSpPr>
          <p:cNvPr id="2" name="Title 1">
            <a:extLst>
              <a:ext uri="{FF2B5EF4-FFF2-40B4-BE49-F238E27FC236}">
                <a16:creationId xmlns:a16="http://schemas.microsoft.com/office/drawing/2014/main" id="{0C7A6808-F2BE-6DCC-D46D-AA06281BE26A}"/>
              </a:ext>
            </a:extLst>
          </p:cNvPr>
          <p:cNvSpPr txBox="1">
            <a:spLocks/>
          </p:cNvSpPr>
          <p:nvPr/>
        </p:nvSpPr>
        <p:spPr>
          <a:xfrm>
            <a:off x="504799" y="81429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a:solidFill>
                  <a:srgbClr val="E14C63"/>
                </a:solidFill>
                <a:cs typeface="Arial" panose="020B0604020202020204" pitchFamily="34" charset="0"/>
              </a:rPr>
              <a:t>JobsFund</a:t>
            </a:r>
            <a:r>
              <a:rPr lang="en-US" sz="3200" b="1" dirty="0">
                <a:solidFill>
                  <a:srgbClr val="E14C63"/>
                </a:solidFill>
                <a:cs typeface="Arial" panose="020B0604020202020204" pitchFamily="34" charset="0"/>
              </a:rPr>
              <a:t> 2 </a:t>
            </a:r>
            <a:r>
              <a:rPr lang="en-US" sz="2400" b="1" dirty="0">
                <a:solidFill>
                  <a:srgbClr val="F7BB33"/>
                </a:solidFill>
                <a:cs typeface="Arial" panose="020B0604020202020204" pitchFamily="34" charset="0"/>
              </a:rPr>
              <a:t>| commercial results</a:t>
            </a:r>
          </a:p>
        </p:txBody>
      </p:sp>
      <p:sp>
        <p:nvSpPr>
          <p:cNvPr id="3" name="object 3">
            <a:extLst>
              <a:ext uri="{FF2B5EF4-FFF2-40B4-BE49-F238E27FC236}">
                <a16:creationId xmlns:a16="http://schemas.microsoft.com/office/drawing/2014/main" id="{2233280C-0C7B-376A-D8C4-1A5EEE382BBE}"/>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pic>
        <p:nvPicPr>
          <p:cNvPr id="11" name="Picture 5">
            <a:extLst>
              <a:ext uri="{FF2B5EF4-FFF2-40B4-BE49-F238E27FC236}">
                <a16:creationId xmlns:a16="http://schemas.microsoft.com/office/drawing/2014/main" id="{DAFF1549-EFBD-6E19-A782-AEEFEEE79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127" y="4352652"/>
            <a:ext cx="3981668" cy="121485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4D32B3B-A29E-9941-B327-2860DF9621F3}"/>
              </a:ext>
            </a:extLst>
          </p:cNvPr>
          <p:cNvGrpSpPr/>
          <p:nvPr/>
        </p:nvGrpSpPr>
        <p:grpSpPr>
          <a:xfrm>
            <a:off x="-2" y="6001486"/>
            <a:ext cx="9144002" cy="945530"/>
            <a:chOff x="-2" y="5511253"/>
            <a:chExt cx="9144002" cy="945530"/>
          </a:xfrm>
        </p:grpSpPr>
        <p:sp>
          <p:nvSpPr>
            <p:cNvPr id="15" name="Rectangle 14">
              <a:extLst>
                <a:ext uri="{FF2B5EF4-FFF2-40B4-BE49-F238E27FC236}">
                  <a16:creationId xmlns:a16="http://schemas.microsoft.com/office/drawing/2014/main" id="{B4D70124-414D-EF49-9794-A873DD3F8CF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chart&#10;&#10;Description automatically generated">
              <a:extLst>
                <a:ext uri="{FF2B5EF4-FFF2-40B4-BE49-F238E27FC236}">
                  <a16:creationId xmlns:a16="http://schemas.microsoft.com/office/drawing/2014/main" id="{25207061-BFDA-344D-8478-36A5962668AC}"/>
                </a:ext>
              </a:extLst>
            </p:cNvPr>
            <p:cNvPicPr>
              <a:picLocks noChangeAspect="1"/>
            </p:cNvPicPr>
            <p:nvPr/>
          </p:nvPicPr>
          <p:blipFill rotWithShape="1">
            <a:blip r:embed="rId5"/>
            <a:srcRect b="32359"/>
            <a:stretch/>
          </p:blipFill>
          <p:spPr>
            <a:xfrm>
              <a:off x="0" y="5537043"/>
              <a:ext cx="3203847" cy="888509"/>
            </a:xfrm>
            <a:prstGeom prst="rect">
              <a:avLst/>
            </a:prstGeom>
          </p:spPr>
        </p:pic>
        <p:cxnSp>
          <p:nvCxnSpPr>
            <p:cNvPr id="17" name="Straight Connector 16">
              <a:extLst>
                <a:ext uri="{FF2B5EF4-FFF2-40B4-BE49-F238E27FC236}">
                  <a16:creationId xmlns:a16="http://schemas.microsoft.com/office/drawing/2014/main" id="{96D41E59-72DE-804E-A067-1E67D8E09F77}"/>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720997E1-EADD-8744-AD44-0BAE820A9F97}"/>
              </a:ext>
            </a:extLst>
          </p:cNvPr>
          <p:cNvPicPr>
            <a:picLocks noChangeAspect="1"/>
          </p:cNvPicPr>
          <p:nvPr/>
        </p:nvPicPr>
        <p:blipFill>
          <a:blip r:embed="rId6"/>
          <a:srcRect/>
          <a:stretch/>
        </p:blipFill>
        <p:spPr>
          <a:xfrm>
            <a:off x="7420042" y="6153863"/>
            <a:ext cx="1500496" cy="663855"/>
          </a:xfrm>
          <a:prstGeom prst="rect">
            <a:avLst/>
          </a:prstGeom>
        </p:spPr>
      </p:pic>
      <p:pic>
        <p:nvPicPr>
          <p:cNvPr id="21" name="Picture 20">
            <a:extLst>
              <a:ext uri="{FF2B5EF4-FFF2-40B4-BE49-F238E27FC236}">
                <a16:creationId xmlns:a16="http://schemas.microsoft.com/office/drawing/2014/main" id="{2A9A23AF-BBF3-594A-A5E5-CD1A04654233}"/>
              </a:ext>
            </a:extLst>
          </p:cNvPr>
          <p:cNvPicPr>
            <a:picLocks noChangeAspect="1"/>
          </p:cNvPicPr>
          <p:nvPr/>
        </p:nvPicPr>
        <p:blipFill>
          <a:blip r:embed="rId7"/>
          <a:srcRect/>
          <a:stretch/>
        </p:blipFill>
        <p:spPr>
          <a:xfrm>
            <a:off x="6111965" y="6153863"/>
            <a:ext cx="912803" cy="663857"/>
          </a:xfrm>
          <a:prstGeom prst="rect">
            <a:avLst/>
          </a:prstGeom>
        </p:spPr>
      </p:pic>
    </p:spTree>
    <p:extLst>
      <p:ext uri="{BB962C8B-B14F-4D97-AF65-F5344CB8AC3E}">
        <p14:creationId xmlns:p14="http://schemas.microsoft.com/office/powerpoint/2010/main" val="2002531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23BB1E6-1232-4EE9-0648-0D63CFA74F66}"/>
              </a:ext>
            </a:extLst>
          </p:cNvPr>
          <p:cNvSpPr/>
          <p:nvPr/>
        </p:nvSpPr>
        <p:spPr>
          <a:xfrm>
            <a:off x="-2" y="0"/>
            <a:ext cx="9144002" cy="6871133"/>
          </a:xfrm>
          <a:prstGeom prst="rect">
            <a:avLst/>
          </a:prstGeom>
          <a:solidFill>
            <a:srgbClr val="F0B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1BBCFC4C-9C6C-DD41-BED2-FA305F528F23}"/>
              </a:ext>
            </a:extLst>
          </p:cNvPr>
          <p:cNvGrpSpPr/>
          <p:nvPr/>
        </p:nvGrpSpPr>
        <p:grpSpPr>
          <a:xfrm>
            <a:off x="-2" y="6001486"/>
            <a:ext cx="9144002" cy="945530"/>
            <a:chOff x="-2" y="5511253"/>
            <a:chExt cx="9144002" cy="945530"/>
          </a:xfrm>
        </p:grpSpPr>
        <p:sp>
          <p:nvSpPr>
            <p:cNvPr id="18" name="Rectangle 17">
              <a:extLst>
                <a:ext uri="{FF2B5EF4-FFF2-40B4-BE49-F238E27FC236}">
                  <a16:creationId xmlns:a16="http://schemas.microsoft.com/office/drawing/2014/main" id="{3819E116-115B-7040-975D-B0A02F56BDBE}"/>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chart&#10;&#10;Description automatically generated">
              <a:extLst>
                <a:ext uri="{FF2B5EF4-FFF2-40B4-BE49-F238E27FC236}">
                  <a16:creationId xmlns:a16="http://schemas.microsoft.com/office/drawing/2014/main" id="{F69CD686-9A98-D343-A1C6-25B5EFF9FA61}"/>
                </a:ext>
              </a:extLst>
            </p:cNvPr>
            <p:cNvPicPr>
              <a:picLocks noChangeAspect="1"/>
            </p:cNvPicPr>
            <p:nvPr/>
          </p:nvPicPr>
          <p:blipFill rotWithShape="1">
            <a:blip r:embed="rId2"/>
            <a:srcRect b="32359"/>
            <a:stretch/>
          </p:blipFill>
          <p:spPr>
            <a:xfrm>
              <a:off x="0" y="5537043"/>
              <a:ext cx="3203847" cy="888509"/>
            </a:xfrm>
            <a:prstGeom prst="rect">
              <a:avLst/>
            </a:prstGeom>
          </p:spPr>
        </p:pic>
        <p:cxnSp>
          <p:nvCxnSpPr>
            <p:cNvPr id="22" name="Straight Connector 21">
              <a:extLst>
                <a:ext uri="{FF2B5EF4-FFF2-40B4-BE49-F238E27FC236}">
                  <a16:creationId xmlns:a16="http://schemas.microsoft.com/office/drawing/2014/main" id="{67AA455A-8C4C-4842-80CA-CA20D7B1C08B}"/>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sp>
        <p:nvSpPr>
          <p:cNvPr id="8" name="object 3">
            <a:extLst>
              <a:ext uri="{FF2B5EF4-FFF2-40B4-BE49-F238E27FC236}">
                <a16:creationId xmlns:a16="http://schemas.microsoft.com/office/drawing/2014/main" id="{1681464A-C2AF-7075-5910-CED7464D2A39}"/>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9" name="Title 1">
            <a:extLst>
              <a:ext uri="{FF2B5EF4-FFF2-40B4-BE49-F238E27FC236}">
                <a16:creationId xmlns:a16="http://schemas.microsoft.com/office/drawing/2014/main" id="{05546AFE-CC9A-EDD3-7918-2BCD8A29E77A}"/>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Innovation Fund </a:t>
            </a:r>
            <a:r>
              <a:rPr lang="en-US" sz="2400" b="1" dirty="0">
                <a:solidFill>
                  <a:srgbClr val="004963"/>
                </a:solidFill>
                <a:cs typeface="Arial" panose="020B0604020202020204" pitchFamily="34" charset="0"/>
              </a:rPr>
              <a:t>| project design</a:t>
            </a:r>
          </a:p>
        </p:txBody>
      </p:sp>
      <p:sp>
        <p:nvSpPr>
          <p:cNvPr id="10" name="TextBox 9">
            <a:extLst>
              <a:ext uri="{FF2B5EF4-FFF2-40B4-BE49-F238E27FC236}">
                <a16:creationId xmlns:a16="http://schemas.microsoft.com/office/drawing/2014/main" id="{E8009D24-2E40-618F-E9D1-47235C0B7714}"/>
              </a:ext>
            </a:extLst>
          </p:cNvPr>
          <p:cNvSpPr txBox="1"/>
          <p:nvPr/>
        </p:nvSpPr>
        <p:spPr>
          <a:xfrm>
            <a:off x="651764" y="1595021"/>
            <a:ext cx="6375546" cy="2477601"/>
          </a:xfrm>
          <a:prstGeom prst="rect">
            <a:avLst/>
          </a:prstGeom>
          <a:noFill/>
        </p:spPr>
        <p:txBody>
          <a:bodyPr wrap="square">
            <a:spAutoFit/>
          </a:bodyPr>
          <a:lstStyle/>
          <a:p>
            <a:r>
              <a:rPr lang="en-ZA" sz="1400" b="1" dirty="0">
                <a:latin typeface="Arial" panose="020B0604020202020204" pitchFamily="34" charset="0"/>
              </a:rPr>
              <a:t>PURPOSE</a:t>
            </a:r>
          </a:p>
          <a:p>
            <a:pPr marL="285750" indent="-285750">
              <a:spcBef>
                <a:spcPts val="600"/>
              </a:spcBef>
              <a:buFont typeface="Arial" panose="020B0604020202020204" pitchFamily="34" charset="0"/>
              <a:buChar char="•"/>
            </a:pP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To provide grant funding to designers, inventors, entrepreneurs and product developers with pre-revenue innovative technologies and tech-enabled ideas and products, to help them take the next step towards commercialisation. Targeted at innovations between TRL 3-7.</a:t>
            </a:r>
          </a:p>
          <a:p>
            <a:pPr marL="285750" indent="-285750">
              <a:spcBef>
                <a:spcPts val="600"/>
              </a:spcBef>
              <a:buFont typeface="Arial" panose="020B0604020202020204" pitchFamily="34" charset="0"/>
              <a:buChar char="•"/>
            </a:pP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Thes</a:t>
            </a:r>
            <a:r>
              <a:rPr lang="en-ZA" sz="1200" dirty="0">
                <a:latin typeface="Helvetica Neue" panose="02000503000000020004" pitchFamily="2" charset="0"/>
                <a:ea typeface="Helvetica Neue" panose="02000503000000020004" pitchFamily="2" charset="0"/>
                <a:cs typeface="Helvetica Neue" panose="02000503000000020004" pitchFamily="2" charset="0"/>
              </a:rPr>
              <a:t>e individuals/businesses are </a:t>
            </a: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not able to raise funds easily from traditional banks or funding agencies because of the risks involved. </a:t>
            </a:r>
          </a:p>
          <a:p>
            <a:pPr marL="285750" indent="-285750">
              <a:spcBef>
                <a:spcPts val="600"/>
              </a:spcBef>
              <a:buFont typeface="Arial" panose="020B0604020202020204" pitchFamily="34" charset="0"/>
              <a:buChar char="•"/>
            </a:pP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The grant funding assists recipients to understand their opportunities by designing and building prototypes; and validating their assumptions around the technical and market-related challenges.</a:t>
            </a:r>
          </a:p>
          <a:p>
            <a:pPr>
              <a:spcBef>
                <a:spcPts val="600"/>
              </a:spcBef>
            </a:pPr>
            <a:endParaRPr lang="en-ZA" sz="1300" b="0" i="0" dirty="0">
              <a:effectLst/>
              <a:latin typeface="Arial" panose="020B0604020202020204" pitchFamily="34" charset="0"/>
            </a:endParaRPr>
          </a:p>
        </p:txBody>
      </p:sp>
      <p:pic>
        <p:nvPicPr>
          <p:cNvPr id="11" name="Picture 10">
            <a:extLst>
              <a:ext uri="{FF2B5EF4-FFF2-40B4-BE49-F238E27FC236}">
                <a16:creationId xmlns:a16="http://schemas.microsoft.com/office/drawing/2014/main" id="{55D00ACB-1373-834C-F8F4-0AA0F79593B5}"/>
              </a:ext>
            </a:extLst>
          </p:cNvPr>
          <p:cNvPicPr>
            <a:picLocks noChangeAspect="1"/>
          </p:cNvPicPr>
          <p:nvPr/>
        </p:nvPicPr>
        <p:blipFill>
          <a:blip r:embed="rId3"/>
          <a:srcRect/>
          <a:stretch/>
        </p:blipFill>
        <p:spPr>
          <a:xfrm>
            <a:off x="7651698" y="6157670"/>
            <a:ext cx="1363786" cy="636136"/>
          </a:xfrm>
          <a:prstGeom prst="rect">
            <a:avLst/>
          </a:prstGeom>
        </p:spPr>
      </p:pic>
      <p:pic>
        <p:nvPicPr>
          <p:cNvPr id="19" name="Picture 18" descr="Graphical user interface, text&#10;&#10;Description automatically generated">
            <a:extLst>
              <a:ext uri="{FF2B5EF4-FFF2-40B4-BE49-F238E27FC236}">
                <a16:creationId xmlns:a16="http://schemas.microsoft.com/office/drawing/2014/main" id="{A6D79B47-68CA-7F33-A669-59F5EAC8A5F1}"/>
              </a:ext>
            </a:extLst>
          </p:cNvPr>
          <p:cNvPicPr>
            <a:picLocks noChangeAspect="1"/>
          </p:cNvPicPr>
          <p:nvPr/>
        </p:nvPicPr>
        <p:blipFill>
          <a:blip r:embed="rId4"/>
          <a:stretch>
            <a:fillRect/>
          </a:stretch>
        </p:blipFill>
        <p:spPr>
          <a:xfrm>
            <a:off x="4386043" y="6227687"/>
            <a:ext cx="1656381" cy="566105"/>
          </a:xfrm>
          <a:prstGeom prst="rect">
            <a:avLst/>
          </a:prstGeom>
        </p:spPr>
      </p:pic>
      <p:pic>
        <p:nvPicPr>
          <p:cNvPr id="21" name="Picture 20" descr="Logo, company name&#10;&#10;Description automatically generated">
            <a:extLst>
              <a:ext uri="{FF2B5EF4-FFF2-40B4-BE49-F238E27FC236}">
                <a16:creationId xmlns:a16="http://schemas.microsoft.com/office/drawing/2014/main" id="{7937D69A-B547-2580-5F72-0176F5DA2C60}"/>
              </a:ext>
            </a:extLst>
          </p:cNvPr>
          <p:cNvPicPr>
            <a:picLocks noChangeAspect="1"/>
          </p:cNvPicPr>
          <p:nvPr/>
        </p:nvPicPr>
        <p:blipFill>
          <a:blip r:embed="rId5"/>
          <a:stretch>
            <a:fillRect/>
          </a:stretch>
        </p:blipFill>
        <p:spPr>
          <a:xfrm>
            <a:off x="6241251" y="6180416"/>
            <a:ext cx="1211794" cy="683119"/>
          </a:xfrm>
          <a:prstGeom prst="rect">
            <a:avLst/>
          </a:prstGeom>
        </p:spPr>
      </p:pic>
      <p:pic>
        <p:nvPicPr>
          <p:cNvPr id="28" name="Picture 27" descr="Graphical user interface, application&#10;&#10;Description automatically generated">
            <a:extLst>
              <a:ext uri="{FF2B5EF4-FFF2-40B4-BE49-F238E27FC236}">
                <a16:creationId xmlns:a16="http://schemas.microsoft.com/office/drawing/2014/main" id="{012B40F2-1E5C-97D3-891C-FAC7FADC9360}"/>
              </a:ext>
            </a:extLst>
          </p:cNvPr>
          <p:cNvPicPr>
            <a:picLocks noChangeAspect="1"/>
          </p:cNvPicPr>
          <p:nvPr/>
        </p:nvPicPr>
        <p:blipFill>
          <a:blip r:embed="rId6"/>
          <a:stretch>
            <a:fillRect/>
          </a:stretch>
        </p:blipFill>
        <p:spPr>
          <a:xfrm>
            <a:off x="6511561" y="-24592"/>
            <a:ext cx="3148693" cy="3039650"/>
          </a:xfrm>
          <a:prstGeom prst="ellipse">
            <a:avLst/>
          </a:prstGeom>
          <a:ln w="25400">
            <a:solidFill>
              <a:schemeClr val="bg1"/>
            </a:solidFill>
          </a:ln>
        </p:spPr>
      </p:pic>
      <p:pic>
        <p:nvPicPr>
          <p:cNvPr id="34" name="Picture 33" descr="A picture containing text, person, table, cup&#10;&#10;Description automatically generated">
            <a:extLst>
              <a:ext uri="{FF2B5EF4-FFF2-40B4-BE49-F238E27FC236}">
                <a16:creationId xmlns:a16="http://schemas.microsoft.com/office/drawing/2014/main" id="{14DC221E-DD30-E48C-7A51-1283AF5D4DD1}"/>
              </a:ext>
            </a:extLst>
          </p:cNvPr>
          <p:cNvPicPr>
            <a:picLocks noChangeAspect="1"/>
          </p:cNvPicPr>
          <p:nvPr/>
        </p:nvPicPr>
        <p:blipFill rotWithShape="1">
          <a:blip r:embed="rId7"/>
          <a:srcRect l="9089"/>
          <a:stretch/>
        </p:blipFill>
        <p:spPr>
          <a:xfrm>
            <a:off x="7035421" y="2026761"/>
            <a:ext cx="2421971" cy="2421971"/>
          </a:xfrm>
          <a:prstGeom prst="ellipse">
            <a:avLst/>
          </a:prstGeom>
          <a:ln w="25400">
            <a:solidFill>
              <a:schemeClr val="bg1"/>
            </a:solidFill>
          </a:ln>
        </p:spPr>
      </p:pic>
      <p:sp>
        <p:nvSpPr>
          <p:cNvPr id="25" name="TextBox 24">
            <a:extLst>
              <a:ext uri="{FF2B5EF4-FFF2-40B4-BE49-F238E27FC236}">
                <a16:creationId xmlns:a16="http://schemas.microsoft.com/office/drawing/2014/main" id="{554CD0E6-3804-844B-A3DC-3756AA8A66C5}"/>
              </a:ext>
            </a:extLst>
          </p:cNvPr>
          <p:cNvSpPr txBox="1"/>
          <p:nvPr/>
        </p:nvSpPr>
        <p:spPr>
          <a:xfrm>
            <a:off x="547510" y="3795424"/>
            <a:ext cx="5693741" cy="2369880"/>
          </a:xfrm>
          <a:prstGeom prst="rect">
            <a:avLst/>
          </a:prstGeom>
          <a:noFill/>
        </p:spPr>
        <p:txBody>
          <a:bodyPr wrap="square">
            <a:spAutoFit/>
          </a:bodyPr>
          <a:lstStyle/>
          <a:p>
            <a:pPr>
              <a:spcBef>
                <a:spcPts val="600"/>
              </a:spcBef>
            </a:pPr>
            <a:r>
              <a:rPr lang="en-ZA" sz="1400" b="1" dirty="0">
                <a:latin typeface="Arial" panose="020B0604020202020204" pitchFamily="34" charset="0"/>
              </a:rPr>
              <a:t>NATURE OF SUPPORT</a:t>
            </a:r>
          </a:p>
          <a:p>
            <a:pPr marL="285750" indent="-285750">
              <a:spcBef>
                <a:spcPts val="600"/>
              </a:spcBef>
              <a:buFont typeface="Arial" panose="020B0604020202020204" pitchFamily="34" charset="0"/>
              <a:buChar char="•"/>
            </a:pPr>
            <a:r>
              <a:rPr lang="en-ZA" sz="1200" dirty="0">
                <a:latin typeface="Arial" panose="020B0604020202020204" pitchFamily="34" charset="0"/>
              </a:rPr>
              <a:t>Grants of R500k to R800k to fund activities that support proof of concept to </a:t>
            </a:r>
            <a:br>
              <a:rPr lang="en-ZA" sz="1200" dirty="0">
                <a:latin typeface="Arial" panose="020B0604020202020204" pitchFamily="34" charset="0"/>
              </a:rPr>
            </a:br>
            <a:r>
              <a:rPr lang="en-ZA" sz="1200" dirty="0" err="1">
                <a:latin typeface="Arial" panose="020B0604020202020204" pitchFamily="34" charset="0"/>
              </a:rPr>
              <a:t>commericialisation</a:t>
            </a:r>
            <a:r>
              <a:rPr lang="en-ZA" sz="1200" dirty="0">
                <a:latin typeface="Arial" panose="020B0604020202020204" pitchFamily="34" charset="0"/>
              </a:rPr>
              <a:t> (80:20 basis)</a:t>
            </a:r>
          </a:p>
          <a:p>
            <a:pPr marL="285750" indent="-285750">
              <a:spcBef>
                <a:spcPts val="600"/>
              </a:spcBef>
              <a:buFont typeface="Arial" panose="020B0604020202020204" pitchFamily="34" charset="0"/>
              <a:buChar char="•"/>
            </a:pPr>
            <a:r>
              <a:rPr lang="en-ZA" sz="1200" b="0" i="0" dirty="0">
                <a:effectLst/>
                <a:latin typeface="Arial" panose="020B0604020202020204" pitchFamily="34" charset="0"/>
              </a:rPr>
              <a:t>Grant </a:t>
            </a:r>
            <a:r>
              <a:rPr lang="en-ZA" sz="1200" dirty="0">
                <a:latin typeface="Arial" panose="020B0604020202020204" pitchFamily="34" charset="0"/>
              </a:rPr>
              <a:t>tied to m</a:t>
            </a:r>
            <a:r>
              <a:rPr lang="en-ZA" sz="1200" b="0" i="0" dirty="0">
                <a:effectLst/>
                <a:latin typeface="Arial" panose="020B0604020202020204" pitchFamily="34" charset="0"/>
              </a:rPr>
              <a:t>ilestone based intervention plan</a:t>
            </a:r>
          </a:p>
          <a:p>
            <a:pPr>
              <a:spcBef>
                <a:spcPts val="600"/>
              </a:spcBef>
            </a:pPr>
            <a:r>
              <a:rPr lang="en-ZA" sz="1400" b="1" dirty="0">
                <a:latin typeface="Arial" panose="020B0604020202020204" pitchFamily="34" charset="0"/>
              </a:rPr>
              <a:t>APPROVAL PROCESS</a:t>
            </a:r>
            <a:endParaRPr lang="en-ZA" sz="1400" dirty="0">
              <a:latin typeface="Arial" panose="020B0604020202020204" pitchFamily="34" charset="0"/>
            </a:endParaRPr>
          </a:p>
          <a:p>
            <a:pPr marL="285750" indent="-285750">
              <a:spcBef>
                <a:spcPts val="600"/>
              </a:spcBef>
              <a:buFont typeface="Arial" panose="020B0604020202020204" pitchFamily="34" charset="0"/>
              <a:buChar char="•"/>
            </a:pPr>
            <a:r>
              <a:rPr lang="en-ZA" sz="1200" b="0" i="0" dirty="0">
                <a:effectLst/>
                <a:latin typeface="Arial" panose="020B0604020202020204" pitchFamily="34" charset="0"/>
              </a:rPr>
              <a:t>Application  to DISF Investment Committee</a:t>
            </a:r>
          </a:p>
          <a:p>
            <a:pPr marL="285750" indent="-285750">
              <a:spcBef>
                <a:spcPts val="600"/>
              </a:spcBef>
              <a:buFont typeface="Arial" panose="020B0604020202020204" pitchFamily="34" charset="0"/>
              <a:buChar char="•"/>
            </a:pPr>
            <a:r>
              <a:rPr lang="en-ZA" sz="1200" dirty="0">
                <a:latin typeface="Arial" panose="020B0604020202020204" pitchFamily="34" charset="0"/>
              </a:rPr>
              <a:t>Due Diligence conducted</a:t>
            </a:r>
          </a:p>
          <a:p>
            <a:pPr marL="285750" indent="-285750">
              <a:spcBef>
                <a:spcPts val="600"/>
              </a:spcBef>
              <a:buFont typeface="Arial" panose="020B0604020202020204" pitchFamily="34" charset="0"/>
              <a:buChar char="•"/>
            </a:pPr>
            <a:r>
              <a:rPr lang="en-ZA" sz="1200" dirty="0">
                <a:latin typeface="Arial" panose="020B0604020202020204" pitchFamily="34" charset="0"/>
              </a:rPr>
              <a:t>Intervention plan, payment milestones and contracting</a:t>
            </a:r>
          </a:p>
          <a:p>
            <a:pPr marL="285750" indent="-285750">
              <a:spcBef>
                <a:spcPts val="600"/>
              </a:spcBef>
              <a:buFont typeface="Arial" panose="020B0604020202020204" pitchFamily="34" charset="0"/>
              <a:buChar char="•"/>
            </a:pPr>
            <a:endParaRPr lang="en-ZA" sz="1300" b="0" i="0" dirty="0">
              <a:effectLst/>
              <a:latin typeface="Arial" panose="020B0604020202020204" pitchFamily="34" charset="0"/>
            </a:endParaRPr>
          </a:p>
        </p:txBody>
      </p:sp>
      <p:pic>
        <p:nvPicPr>
          <p:cNvPr id="36" name="Picture 35" descr="A computer with a map on the screen&#10;&#10;Description automatically generated with low confidence">
            <a:extLst>
              <a:ext uri="{FF2B5EF4-FFF2-40B4-BE49-F238E27FC236}">
                <a16:creationId xmlns:a16="http://schemas.microsoft.com/office/drawing/2014/main" id="{74E2A99F-9B09-BC84-E27E-7BAA134A17A6}"/>
              </a:ext>
            </a:extLst>
          </p:cNvPr>
          <p:cNvPicPr>
            <a:picLocks noChangeAspect="1"/>
          </p:cNvPicPr>
          <p:nvPr/>
        </p:nvPicPr>
        <p:blipFill rotWithShape="1">
          <a:blip r:embed="rId8"/>
          <a:srcRect l="-62" r="19962"/>
          <a:stretch/>
        </p:blipFill>
        <p:spPr>
          <a:xfrm>
            <a:off x="7694772" y="4318863"/>
            <a:ext cx="1529297" cy="1529297"/>
          </a:xfrm>
          <a:prstGeom prst="ellipse">
            <a:avLst/>
          </a:prstGeom>
          <a:ln>
            <a:solidFill>
              <a:schemeClr val="bg1"/>
            </a:solidFill>
          </a:ln>
        </p:spPr>
      </p:pic>
      <p:pic>
        <p:nvPicPr>
          <p:cNvPr id="30" name="Picture 29" descr="A group of people posing for a photo&#10;&#10;Description automatically generated">
            <a:extLst>
              <a:ext uri="{FF2B5EF4-FFF2-40B4-BE49-F238E27FC236}">
                <a16:creationId xmlns:a16="http://schemas.microsoft.com/office/drawing/2014/main" id="{5CFF65E3-DFC6-33DF-0327-D7DBF617AA34}"/>
              </a:ext>
            </a:extLst>
          </p:cNvPr>
          <p:cNvPicPr>
            <a:picLocks noChangeAspect="1"/>
          </p:cNvPicPr>
          <p:nvPr/>
        </p:nvPicPr>
        <p:blipFill rotWithShape="1">
          <a:blip r:embed="rId9"/>
          <a:srcRect l="13836" t="334" r="20277" b="12171"/>
          <a:stretch/>
        </p:blipFill>
        <p:spPr>
          <a:xfrm>
            <a:off x="6516006" y="4318863"/>
            <a:ext cx="1577520" cy="1577447"/>
          </a:xfrm>
          <a:prstGeom prst="ellipse">
            <a:avLst/>
          </a:prstGeom>
          <a:ln w="25400">
            <a:solidFill>
              <a:schemeClr val="bg1"/>
            </a:solidFill>
          </a:ln>
        </p:spPr>
      </p:pic>
    </p:spTree>
    <p:extLst>
      <p:ext uri="{BB962C8B-B14F-4D97-AF65-F5344CB8AC3E}">
        <p14:creationId xmlns:p14="http://schemas.microsoft.com/office/powerpoint/2010/main" val="328398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6E1ECAB-51A4-E075-6D9F-71B4BC6C3C96}"/>
              </a:ext>
            </a:extLst>
          </p:cNvPr>
          <p:cNvSpPr/>
          <p:nvPr/>
        </p:nvSpPr>
        <p:spPr>
          <a:xfrm>
            <a:off x="-2" y="0"/>
            <a:ext cx="9144002" cy="6871133"/>
          </a:xfrm>
          <a:prstGeom prst="rect">
            <a:avLst/>
          </a:prstGeom>
          <a:solidFill>
            <a:srgbClr val="F0B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
            <a:extLst>
              <a:ext uri="{FF2B5EF4-FFF2-40B4-BE49-F238E27FC236}">
                <a16:creationId xmlns:a16="http://schemas.microsoft.com/office/drawing/2014/main" id="{B458C55C-4AA7-7718-E8EA-A2A11316AB23}"/>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8" name="TextBox 7">
            <a:extLst>
              <a:ext uri="{FF2B5EF4-FFF2-40B4-BE49-F238E27FC236}">
                <a16:creationId xmlns:a16="http://schemas.microsoft.com/office/drawing/2014/main" id="{A6DC7A48-F7E6-F910-B0E1-606514FEC77B}"/>
              </a:ext>
            </a:extLst>
          </p:cNvPr>
          <p:cNvSpPr txBox="1"/>
          <p:nvPr/>
        </p:nvSpPr>
        <p:spPr>
          <a:xfrm>
            <a:off x="651763" y="1595021"/>
            <a:ext cx="6553709" cy="3662541"/>
          </a:xfrm>
          <a:prstGeom prst="rect">
            <a:avLst/>
          </a:prstGeom>
          <a:noFill/>
        </p:spPr>
        <p:txBody>
          <a:bodyPr wrap="square">
            <a:spAutoFit/>
          </a:bodyPr>
          <a:lstStyle/>
          <a:p>
            <a:pPr>
              <a:spcBef>
                <a:spcPts val="600"/>
              </a:spcBef>
            </a:pPr>
            <a:r>
              <a:rPr lang="en-ZA" sz="1400" b="1" dirty="0">
                <a:latin typeface="Helvetica Neue" panose="02000503000000020004" pitchFamily="2" charset="0"/>
                <a:ea typeface="Helvetica Neue" panose="02000503000000020004" pitchFamily="2" charset="0"/>
                <a:cs typeface="Helvetica Neue" panose="02000503000000020004" pitchFamily="2" charset="0"/>
              </a:rPr>
              <a:t>TIMEFRAME</a:t>
            </a:r>
            <a:endParaRPr lang="en-ZA" sz="14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Launched in 2014</a:t>
            </a:r>
          </a:p>
          <a:p>
            <a:pPr marL="285750" indent="-285750">
              <a:spcBef>
                <a:spcPts val="600"/>
              </a:spcBef>
              <a:buFont typeface="Arial" panose="020B0604020202020204" pitchFamily="34" charset="0"/>
              <a:buChar char="•"/>
            </a:pP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5 Funding Windows to-date</a:t>
            </a:r>
          </a:p>
          <a:p>
            <a:pPr marL="285750" indent="-285750">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35 supported to date</a:t>
            </a:r>
          </a:p>
          <a:p>
            <a:pPr marL="285750" indent="-285750">
              <a:spcBef>
                <a:spcPts val="600"/>
              </a:spcBef>
              <a:buFont typeface="Arial" panose="020B0604020202020204" pitchFamily="34" charset="0"/>
              <a:buChar char="•"/>
            </a:pP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R20.7m committed or disbursed</a:t>
            </a:r>
          </a:p>
          <a:p>
            <a:pPr>
              <a:spcBef>
                <a:spcPts val="600"/>
              </a:spcBef>
            </a:pPr>
            <a:r>
              <a:rPr lang="en-ZA" sz="1400" b="1" dirty="0">
                <a:latin typeface="Helvetica Neue" panose="02000503000000020004" pitchFamily="2" charset="0"/>
                <a:ea typeface="Helvetica Neue" panose="02000503000000020004" pitchFamily="2" charset="0"/>
                <a:cs typeface="Helvetica Neue" panose="02000503000000020004" pitchFamily="2" charset="0"/>
              </a:rPr>
              <a:t>OUTCOMES</a:t>
            </a:r>
          </a:p>
          <a:p>
            <a:pPr>
              <a:spcBef>
                <a:spcPts val="600"/>
              </a:spcBef>
            </a:pP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Impact assessment out of 12 participants since 2014:</a:t>
            </a:r>
          </a:p>
          <a:p>
            <a:pPr marL="285750" indent="-285750">
              <a:spcBef>
                <a:spcPts val="600"/>
              </a:spcBef>
              <a:buFont typeface="Arial" panose="020B0604020202020204" pitchFamily="34" charset="0"/>
              <a:buChar char="•"/>
            </a:pP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Grant disbursed R20.7m</a:t>
            </a:r>
          </a:p>
          <a:p>
            <a:pPr marL="285750" indent="-285750">
              <a:spcBef>
                <a:spcPts val="600"/>
              </a:spcBef>
              <a:buFont typeface="Arial" panose="020B0604020202020204" pitchFamily="34" charset="0"/>
              <a:buChar char="•"/>
            </a:pP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Average start at TRL 3.5 and end on 7.1</a:t>
            </a:r>
          </a:p>
          <a:p>
            <a:pPr marL="285750" indent="-285750">
              <a:spcBef>
                <a:spcPts val="600"/>
              </a:spcBef>
              <a:buFont typeface="Arial" panose="020B0604020202020204" pitchFamily="34" charset="0"/>
              <a:buChar char="•"/>
            </a:pP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Unlocked </a:t>
            </a:r>
            <a:r>
              <a:rPr lang="en-ZA" sz="1200" b="1" i="0" dirty="0">
                <a:effectLst/>
                <a:latin typeface="Helvetica Neue" panose="02000503000000020004" pitchFamily="2" charset="0"/>
                <a:ea typeface="Helvetica Neue" panose="02000503000000020004" pitchFamily="2" charset="0"/>
                <a:cs typeface="Helvetica Neue" panose="02000503000000020004" pitchFamily="2" charset="0"/>
              </a:rPr>
              <a:t>R150m in further investment finance</a:t>
            </a:r>
          </a:p>
          <a:p>
            <a:pPr marL="285750" indent="-285750">
              <a:spcBef>
                <a:spcPts val="600"/>
              </a:spcBef>
              <a:buFont typeface="Arial" panose="020B0604020202020204" pitchFamily="34" charset="0"/>
              <a:buChar char="•"/>
            </a:pPr>
            <a:r>
              <a:rPr lang="en-ZA" sz="1200" b="1" dirty="0">
                <a:latin typeface="Helvetica Neue" panose="02000503000000020004" pitchFamily="2" charset="0"/>
                <a:ea typeface="Helvetica Neue" panose="02000503000000020004" pitchFamily="2" charset="0"/>
                <a:cs typeface="Helvetica Neue" panose="02000503000000020004" pitchFamily="2" charset="0"/>
              </a:rPr>
              <a:t>52% successfully commercialised </a:t>
            </a:r>
            <a:r>
              <a:rPr lang="en-ZA" sz="1200" dirty="0">
                <a:latin typeface="Helvetica Neue" panose="02000503000000020004" pitchFamily="2" charset="0"/>
                <a:ea typeface="Helvetica Neue" panose="02000503000000020004" pitchFamily="2" charset="0"/>
                <a:cs typeface="Helvetica Neue" panose="02000503000000020004" pitchFamily="2" charset="0"/>
              </a:rPr>
              <a:t>or still active</a:t>
            </a:r>
          </a:p>
          <a:p>
            <a:pPr marL="285750" indent="-285750">
              <a:spcBef>
                <a:spcPts val="600"/>
              </a:spcBef>
              <a:buFont typeface="Arial" panose="020B0604020202020204" pitchFamily="34" charset="0"/>
              <a:buChar char="•"/>
            </a:pPr>
            <a:r>
              <a:rPr lang="en-ZA" sz="1200" b="1" dirty="0">
                <a:latin typeface="Helvetica Neue" panose="02000503000000020004" pitchFamily="2" charset="0"/>
                <a:ea typeface="Helvetica Neue" panose="02000503000000020004" pitchFamily="2" charset="0"/>
                <a:cs typeface="Helvetica Neue" panose="02000503000000020004" pitchFamily="2" charset="0"/>
              </a:rPr>
              <a:t>256 new jobs </a:t>
            </a:r>
            <a:r>
              <a:rPr lang="en-ZA" sz="1200" dirty="0">
                <a:latin typeface="Helvetica Neue" panose="02000503000000020004" pitchFamily="2" charset="0"/>
                <a:ea typeface="Helvetica Neue" panose="02000503000000020004" pitchFamily="2" charset="0"/>
                <a:cs typeface="Helvetica Neue" panose="02000503000000020004" pitchFamily="2" charset="0"/>
              </a:rPr>
              <a:t>(162 permanent)</a:t>
            </a:r>
          </a:p>
          <a:p>
            <a:pPr marL="285750" indent="-285750">
              <a:spcBef>
                <a:spcPts val="600"/>
              </a:spcBef>
              <a:buFont typeface="Arial" panose="020B0604020202020204" pitchFamily="34" charset="0"/>
              <a:buChar char="•"/>
            </a:pPr>
            <a:r>
              <a:rPr lang="en-ZA" sz="1200" b="1" dirty="0">
                <a:latin typeface="Helvetica Neue" panose="02000503000000020004" pitchFamily="2" charset="0"/>
                <a:ea typeface="Helvetica Neue" panose="02000503000000020004" pitchFamily="2" charset="0"/>
                <a:cs typeface="Helvetica Neue" panose="02000503000000020004" pitchFamily="2" charset="0"/>
              </a:rPr>
              <a:t>R72m turnover </a:t>
            </a:r>
            <a:r>
              <a:rPr lang="en-ZA" sz="1200" dirty="0">
                <a:latin typeface="Helvetica Neue" panose="02000503000000020004" pitchFamily="2" charset="0"/>
                <a:ea typeface="Helvetica Neue" panose="02000503000000020004" pitchFamily="2" charset="0"/>
                <a:cs typeface="Helvetica Neue" panose="02000503000000020004" pitchFamily="2" charset="0"/>
              </a:rPr>
              <a:t>generated (annually)</a:t>
            </a:r>
            <a:br>
              <a:rPr lang="en-ZA" sz="1050" dirty="0"/>
            </a:br>
            <a:endParaRPr lang="en-ZA" sz="1200" i="0" dirty="0">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0" name="Picture 19" descr="A close-up of a machine&#10;&#10;Description automatically generated with low confidence">
            <a:extLst>
              <a:ext uri="{FF2B5EF4-FFF2-40B4-BE49-F238E27FC236}">
                <a16:creationId xmlns:a16="http://schemas.microsoft.com/office/drawing/2014/main" id="{C6DA85CF-7974-7887-6A84-30E6AE5C88D5}"/>
              </a:ext>
            </a:extLst>
          </p:cNvPr>
          <p:cNvPicPr>
            <a:picLocks noChangeAspect="1"/>
          </p:cNvPicPr>
          <p:nvPr/>
        </p:nvPicPr>
        <p:blipFill rotWithShape="1">
          <a:blip r:embed="rId2"/>
          <a:srcRect l="4505" t="-426" r="2809" b="426"/>
          <a:stretch/>
        </p:blipFill>
        <p:spPr>
          <a:xfrm>
            <a:off x="5520501" y="-289367"/>
            <a:ext cx="4383345" cy="4211179"/>
          </a:xfrm>
          <a:prstGeom prst="ellipse">
            <a:avLst/>
          </a:prstGeom>
          <a:ln w="25400">
            <a:solidFill>
              <a:schemeClr val="bg1"/>
            </a:solidFill>
          </a:ln>
        </p:spPr>
      </p:pic>
      <p:pic>
        <p:nvPicPr>
          <p:cNvPr id="22" name="Picture 21" descr="Graphical user interface, application&#10;&#10;Description automatically generated">
            <a:extLst>
              <a:ext uri="{FF2B5EF4-FFF2-40B4-BE49-F238E27FC236}">
                <a16:creationId xmlns:a16="http://schemas.microsoft.com/office/drawing/2014/main" id="{C530356E-57BD-6D51-4335-F96DA8744DA4}"/>
              </a:ext>
            </a:extLst>
          </p:cNvPr>
          <p:cNvPicPr>
            <a:picLocks noChangeAspect="1"/>
          </p:cNvPicPr>
          <p:nvPr/>
        </p:nvPicPr>
        <p:blipFill rotWithShape="1">
          <a:blip r:embed="rId3"/>
          <a:srcRect l="3990" b="2443"/>
          <a:stretch/>
        </p:blipFill>
        <p:spPr>
          <a:xfrm>
            <a:off x="7121674" y="3866219"/>
            <a:ext cx="2106125" cy="2106125"/>
          </a:xfrm>
          <a:prstGeom prst="ellipse">
            <a:avLst/>
          </a:prstGeom>
          <a:ln w="25400">
            <a:solidFill>
              <a:schemeClr val="bg1"/>
            </a:solidFill>
          </a:ln>
        </p:spPr>
      </p:pic>
      <p:pic>
        <p:nvPicPr>
          <p:cNvPr id="24" name="Picture 23" descr="Diagram&#10;&#10;Description automatically generated">
            <a:extLst>
              <a:ext uri="{FF2B5EF4-FFF2-40B4-BE49-F238E27FC236}">
                <a16:creationId xmlns:a16="http://schemas.microsoft.com/office/drawing/2014/main" id="{59520890-560A-D86A-000B-D24D596F3DD4}"/>
              </a:ext>
            </a:extLst>
          </p:cNvPr>
          <p:cNvPicPr>
            <a:picLocks noChangeAspect="1"/>
          </p:cNvPicPr>
          <p:nvPr/>
        </p:nvPicPr>
        <p:blipFill rotWithShape="1">
          <a:blip r:embed="rId4"/>
          <a:srcRect l="2641" r="12750"/>
          <a:stretch/>
        </p:blipFill>
        <p:spPr>
          <a:xfrm>
            <a:off x="4572000" y="2384591"/>
            <a:ext cx="3013395" cy="3013395"/>
          </a:xfrm>
          <a:prstGeom prst="ellipse">
            <a:avLst/>
          </a:prstGeom>
          <a:ln w="25400">
            <a:solidFill>
              <a:schemeClr val="bg1"/>
            </a:solidFill>
          </a:ln>
        </p:spPr>
      </p:pic>
      <p:grpSp>
        <p:nvGrpSpPr>
          <p:cNvPr id="17" name="Group 16">
            <a:extLst>
              <a:ext uri="{FF2B5EF4-FFF2-40B4-BE49-F238E27FC236}">
                <a16:creationId xmlns:a16="http://schemas.microsoft.com/office/drawing/2014/main" id="{4171B70D-872A-B34A-BA18-53622AFA84B9}"/>
              </a:ext>
            </a:extLst>
          </p:cNvPr>
          <p:cNvGrpSpPr/>
          <p:nvPr/>
        </p:nvGrpSpPr>
        <p:grpSpPr>
          <a:xfrm>
            <a:off x="-2" y="6001486"/>
            <a:ext cx="9144002" cy="945530"/>
            <a:chOff x="-2" y="5511253"/>
            <a:chExt cx="9144002" cy="945530"/>
          </a:xfrm>
        </p:grpSpPr>
        <p:sp>
          <p:nvSpPr>
            <p:cNvPr id="18" name="Rectangle 17">
              <a:extLst>
                <a:ext uri="{FF2B5EF4-FFF2-40B4-BE49-F238E27FC236}">
                  <a16:creationId xmlns:a16="http://schemas.microsoft.com/office/drawing/2014/main" id="{A88424BB-E771-1944-B40B-9F0D30177AD0}"/>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picture containing chart&#10;&#10;Description automatically generated">
              <a:extLst>
                <a:ext uri="{FF2B5EF4-FFF2-40B4-BE49-F238E27FC236}">
                  <a16:creationId xmlns:a16="http://schemas.microsoft.com/office/drawing/2014/main" id="{8729E551-B2B2-5042-BF67-974CEE48F45E}"/>
                </a:ext>
              </a:extLst>
            </p:cNvPr>
            <p:cNvPicPr>
              <a:picLocks noChangeAspect="1"/>
            </p:cNvPicPr>
            <p:nvPr/>
          </p:nvPicPr>
          <p:blipFill rotWithShape="1">
            <a:blip r:embed="rId5"/>
            <a:srcRect b="32359"/>
            <a:stretch/>
          </p:blipFill>
          <p:spPr>
            <a:xfrm>
              <a:off x="0" y="5537043"/>
              <a:ext cx="3203847" cy="888509"/>
            </a:xfrm>
            <a:prstGeom prst="rect">
              <a:avLst/>
            </a:prstGeom>
          </p:spPr>
        </p:pic>
        <p:cxnSp>
          <p:nvCxnSpPr>
            <p:cNvPr id="21" name="Straight Connector 20">
              <a:extLst>
                <a:ext uri="{FF2B5EF4-FFF2-40B4-BE49-F238E27FC236}">
                  <a16:creationId xmlns:a16="http://schemas.microsoft.com/office/drawing/2014/main" id="{F5553213-664D-764D-BE1C-563F453E32E2}"/>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6" name="Picture 25" descr="Graphical user interface, text&#10;&#10;Description automatically generated">
            <a:extLst>
              <a:ext uri="{FF2B5EF4-FFF2-40B4-BE49-F238E27FC236}">
                <a16:creationId xmlns:a16="http://schemas.microsoft.com/office/drawing/2014/main" id="{6F5DBE6C-86BC-F643-8D3A-6F564BD0EDAF}"/>
              </a:ext>
            </a:extLst>
          </p:cNvPr>
          <p:cNvPicPr>
            <a:picLocks noChangeAspect="1"/>
          </p:cNvPicPr>
          <p:nvPr/>
        </p:nvPicPr>
        <p:blipFill>
          <a:blip r:embed="rId6"/>
          <a:stretch>
            <a:fillRect/>
          </a:stretch>
        </p:blipFill>
        <p:spPr>
          <a:xfrm>
            <a:off x="4386043" y="6227687"/>
            <a:ext cx="1656381" cy="566105"/>
          </a:xfrm>
          <a:prstGeom prst="rect">
            <a:avLst/>
          </a:prstGeom>
        </p:spPr>
      </p:pic>
      <p:pic>
        <p:nvPicPr>
          <p:cNvPr id="27" name="Picture 26" descr="Logo, company name&#10;&#10;Description automatically generated">
            <a:extLst>
              <a:ext uri="{FF2B5EF4-FFF2-40B4-BE49-F238E27FC236}">
                <a16:creationId xmlns:a16="http://schemas.microsoft.com/office/drawing/2014/main" id="{EE7A4262-B14C-A84E-A011-6E72E7710093}"/>
              </a:ext>
            </a:extLst>
          </p:cNvPr>
          <p:cNvPicPr>
            <a:picLocks noChangeAspect="1"/>
          </p:cNvPicPr>
          <p:nvPr/>
        </p:nvPicPr>
        <p:blipFill>
          <a:blip r:embed="rId7"/>
          <a:stretch>
            <a:fillRect/>
          </a:stretch>
        </p:blipFill>
        <p:spPr>
          <a:xfrm>
            <a:off x="6241251" y="6180416"/>
            <a:ext cx="1211794" cy="683119"/>
          </a:xfrm>
          <a:prstGeom prst="rect">
            <a:avLst/>
          </a:prstGeom>
        </p:spPr>
      </p:pic>
      <p:sp>
        <p:nvSpPr>
          <p:cNvPr id="7" name="Title 1">
            <a:extLst>
              <a:ext uri="{FF2B5EF4-FFF2-40B4-BE49-F238E27FC236}">
                <a16:creationId xmlns:a16="http://schemas.microsoft.com/office/drawing/2014/main" id="{6562A466-31AB-5CB1-1E79-A78399D98604}"/>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Innovation Fund </a:t>
            </a:r>
            <a:r>
              <a:rPr lang="en-US" sz="2400" b="1" dirty="0">
                <a:solidFill>
                  <a:srgbClr val="004963"/>
                </a:solidFill>
                <a:cs typeface="Arial" panose="020B0604020202020204" pitchFamily="34" charset="0"/>
              </a:rPr>
              <a:t>| </a:t>
            </a:r>
            <a:r>
              <a:rPr lang="en-US" sz="2400" b="1" dirty="0">
                <a:solidFill>
                  <a:schemeClr val="bg1"/>
                </a:solidFill>
                <a:cs typeface="Arial" panose="020B0604020202020204" pitchFamily="34" charset="0"/>
              </a:rPr>
              <a:t>project outcomes</a:t>
            </a:r>
          </a:p>
        </p:txBody>
      </p:sp>
      <p:pic>
        <p:nvPicPr>
          <p:cNvPr id="28" name="Picture 27">
            <a:extLst>
              <a:ext uri="{FF2B5EF4-FFF2-40B4-BE49-F238E27FC236}">
                <a16:creationId xmlns:a16="http://schemas.microsoft.com/office/drawing/2014/main" id="{4A5AE6A6-5F1A-194C-A0B4-CFD2A2F89694}"/>
              </a:ext>
            </a:extLst>
          </p:cNvPr>
          <p:cNvPicPr>
            <a:picLocks noChangeAspect="1"/>
          </p:cNvPicPr>
          <p:nvPr/>
        </p:nvPicPr>
        <p:blipFill>
          <a:blip r:embed="rId8"/>
          <a:srcRect/>
          <a:stretch/>
        </p:blipFill>
        <p:spPr>
          <a:xfrm>
            <a:off x="7651698" y="6157670"/>
            <a:ext cx="1363786" cy="636136"/>
          </a:xfrm>
          <a:prstGeom prst="rect">
            <a:avLst/>
          </a:prstGeom>
        </p:spPr>
      </p:pic>
    </p:spTree>
    <p:extLst>
      <p:ext uri="{BB962C8B-B14F-4D97-AF65-F5344CB8AC3E}">
        <p14:creationId xmlns:p14="http://schemas.microsoft.com/office/powerpoint/2010/main" val="3869468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21B19D1-70B5-E359-4565-2808256BEAE4}"/>
              </a:ext>
            </a:extLst>
          </p:cNvPr>
          <p:cNvSpPr/>
          <p:nvPr/>
        </p:nvSpPr>
        <p:spPr>
          <a:xfrm>
            <a:off x="-2" y="0"/>
            <a:ext cx="9144002" cy="6871133"/>
          </a:xfrm>
          <a:prstGeom prst="rect">
            <a:avLst/>
          </a:prstGeom>
          <a:solidFill>
            <a:srgbClr val="F0B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118DA8-D2C8-40E3-8801-1EBA1D364731}"/>
              </a:ext>
            </a:extLst>
          </p:cNvPr>
          <p:cNvSpPr txBox="1"/>
          <p:nvPr/>
        </p:nvSpPr>
        <p:spPr>
          <a:xfrm>
            <a:off x="504799" y="1499615"/>
            <a:ext cx="8407552" cy="30361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200" dirty="0">
                <a:latin typeface="Helvetica Neue" charset="0"/>
                <a:ea typeface="Helvetica Neue" charset="0"/>
                <a:cs typeface="Helvetica Neue" charset="0"/>
              </a:rPr>
              <a:t>Discipline of systems</a:t>
            </a:r>
          </a:p>
          <a:p>
            <a:pPr marL="285750" indent="-285750">
              <a:lnSpc>
                <a:spcPct val="150000"/>
              </a:lnSpc>
              <a:buFont typeface="Arial" panose="020B0604020202020204" pitchFamily="34" charset="0"/>
              <a:buChar char="•"/>
            </a:pPr>
            <a:r>
              <a:rPr lang="en-US" sz="1200" dirty="0">
                <a:latin typeface="Helvetica Neue" charset="0"/>
                <a:ea typeface="Helvetica Neue" charset="0"/>
                <a:cs typeface="Helvetica Neue" charset="0"/>
              </a:rPr>
              <a:t>Innovation is high risk and needs space</a:t>
            </a:r>
          </a:p>
          <a:p>
            <a:pPr marL="285750" indent="-285750">
              <a:lnSpc>
                <a:spcPct val="150000"/>
              </a:lnSpc>
              <a:buFont typeface="Arial" panose="020B0604020202020204" pitchFamily="34" charset="0"/>
              <a:buChar char="•"/>
            </a:pPr>
            <a:r>
              <a:rPr lang="en-US" sz="1200" dirty="0">
                <a:latin typeface="Helvetica Neue" charset="0"/>
                <a:ea typeface="Helvetica Neue" charset="0"/>
                <a:cs typeface="Helvetica Neue" charset="0"/>
              </a:rPr>
              <a:t>Backing the right horse and jockey</a:t>
            </a:r>
          </a:p>
          <a:p>
            <a:pPr marL="285750" indent="-285750">
              <a:lnSpc>
                <a:spcPct val="150000"/>
              </a:lnSpc>
              <a:buFont typeface="Arial" panose="020B0604020202020204" pitchFamily="34" charset="0"/>
              <a:buChar char="•"/>
            </a:pPr>
            <a:r>
              <a:rPr lang="en-US" sz="1200" dirty="0">
                <a:latin typeface="Helvetica Neue" charset="0"/>
                <a:ea typeface="Helvetica Neue" charset="0"/>
                <a:cs typeface="Helvetica Neue" charset="0"/>
              </a:rPr>
              <a:t>Skin in the game</a:t>
            </a:r>
          </a:p>
          <a:p>
            <a:pPr marL="285750" indent="-285750">
              <a:lnSpc>
                <a:spcPct val="150000"/>
              </a:lnSpc>
              <a:buFont typeface="Arial" panose="020B0604020202020204" pitchFamily="34" charset="0"/>
              <a:buChar char="•"/>
            </a:pPr>
            <a:r>
              <a:rPr lang="en-US" sz="1200" dirty="0">
                <a:latin typeface="Helvetica Neue" charset="0"/>
                <a:ea typeface="Helvetica Neue" charset="0"/>
                <a:cs typeface="Helvetica Neue" charset="0"/>
              </a:rPr>
              <a:t>There are no shortcuts</a:t>
            </a:r>
          </a:p>
          <a:p>
            <a:pPr marL="285750" indent="-285750">
              <a:lnSpc>
                <a:spcPct val="150000"/>
              </a:lnSpc>
              <a:buFont typeface="Arial" panose="020B0604020202020204" pitchFamily="34" charset="0"/>
              <a:buChar char="•"/>
            </a:pPr>
            <a:r>
              <a:rPr lang="en-US" sz="1200" dirty="0">
                <a:latin typeface="Helvetica Neue" charset="0"/>
                <a:ea typeface="Helvetica Neue" charset="0"/>
                <a:cs typeface="Helvetica Neue" charset="0"/>
              </a:rPr>
              <a:t>It takes a village</a:t>
            </a:r>
          </a:p>
          <a:p>
            <a:pPr marL="285750" indent="-285750">
              <a:lnSpc>
                <a:spcPct val="150000"/>
              </a:lnSpc>
              <a:buFont typeface="Arial" panose="020B0604020202020204" pitchFamily="34" charset="0"/>
              <a:buChar char="•"/>
            </a:pPr>
            <a:r>
              <a:rPr lang="en-US" sz="1200" dirty="0">
                <a:latin typeface="Helvetica Neue" charset="0"/>
                <a:ea typeface="Helvetica Neue" charset="0"/>
                <a:cs typeface="Helvetica Neue" charset="0"/>
              </a:rPr>
              <a:t>Leveraging</a:t>
            </a:r>
          </a:p>
          <a:p>
            <a:pPr marL="285750" indent="-285750">
              <a:lnSpc>
                <a:spcPct val="150000"/>
              </a:lnSpc>
              <a:buFont typeface="Arial" panose="020B0604020202020204" pitchFamily="34" charset="0"/>
              <a:buChar char="•"/>
            </a:pPr>
            <a:r>
              <a:rPr lang="en-US" sz="1200" dirty="0">
                <a:latin typeface="Helvetica Neue" charset="0"/>
                <a:ea typeface="Helvetica Neue" charset="0"/>
                <a:cs typeface="Helvetica Neue" charset="0"/>
              </a:rPr>
              <a:t>Innovation can lead to jobs and growth</a:t>
            </a:r>
          </a:p>
          <a:p>
            <a:pPr marL="285750" indent="-285750">
              <a:lnSpc>
                <a:spcPct val="150000"/>
              </a:lnSpc>
              <a:buFont typeface="Arial" panose="020B0604020202020204" pitchFamily="34" charset="0"/>
              <a:buChar char="•"/>
            </a:pPr>
            <a:r>
              <a:rPr lang="en-US" sz="1200" dirty="0">
                <a:latin typeface="Helvetica Neue" charset="0"/>
                <a:ea typeface="Helvetica Neue" charset="0"/>
                <a:cs typeface="Helvetica Neue" charset="0"/>
              </a:rPr>
              <a:t>Building brand SA and social good</a:t>
            </a:r>
          </a:p>
          <a:p>
            <a:pPr>
              <a:lnSpc>
                <a:spcPct val="150000"/>
              </a:lnSpc>
            </a:pPr>
            <a:r>
              <a:rPr lang="en-US" dirty="0">
                <a:latin typeface="Helvetica Neue" charset="0"/>
                <a:ea typeface="Helvetica Neue" charset="0"/>
                <a:cs typeface="Helvetica Neue" charset="0"/>
              </a:rPr>
              <a:t> </a:t>
            </a:r>
          </a:p>
        </p:txBody>
      </p:sp>
      <p:sp>
        <p:nvSpPr>
          <p:cNvPr id="4" name="object 3">
            <a:extLst>
              <a:ext uri="{FF2B5EF4-FFF2-40B4-BE49-F238E27FC236}">
                <a16:creationId xmlns:a16="http://schemas.microsoft.com/office/drawing/2014/main" id="{DC04111F-B8DB-4167-A77D-315A632C9BC0}"/>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pic>
        <p:nvPicPr>
          <p:cNvPr id="25" name="Picture 24" descr="A picture containing indoor, floor, kitchen, cluttered&#10;&#10;Description automatically generated">
            <a:extLst>
              <a:ext uri="{FF2B5EF4-FFF2-40B4-BE49-F238E27FC236}">
                <a16:creationId xmlns:a16="http://schemas.microsoft.com/office/drawing/2014/main" id="{87310565-0F31-07DA-66AB-F5F83C6A23CA}"/>
              </a:ext>
            </a:extLst>
          </p:cNvPr>
          <p:cNvPicPr>
            <a:picLocks noChangeAspect="1"/>
          </p:cNvPicPr>
          <p:nvPr/>
        </p:nvPicPr>
        <p:blipFill rotWithShape="1">
          <a:blip r:embed="rId2"/>
          <a:srcRect l="2625"/>
          <a:stretch/>
        </p:blipFill>
        <p:spPr>
          <a:xfrm>
            <a:off x="6042424" y="594251"/>
            <a:ext cx="4455814" cy="4455814"/>
          </a:xfrm>
          <a:prstGeom prst="ellipse">
            <a:avLst/>
          </a:prstGeom>
          <a:ln w="25400">
            <a:solidFill>
              <a:schemeClr val="bg1"/>
            </a:solidFill>
          </a:ln>
        </p:spPr>
      </p:pic>
      <p:pic>
        <p:nvPicPr>
          <p:cNvPr id="27" name="Picture 26" descr="A picture containing person, wall, indoor, room&#10;&#10;Description automatically generated">
            <a:extLst>
              <a:ext uri="{FF2B5EF4-FFF2-40B4-BE49-F238E27FC236}">
                <a16:creationId xmlns:a16="http://schemas.microsoft.com/office/drawing/2014/main" id="{A53740C9-4709-DB71-B46D-6CE1C7AACF24}"/>
              </a:ext>
            </a:extLst>
          </p:cNvPr>
          <p:cNvPicPr>
            <a:picLocks noChangeAspect="1"/>
          </p:cNvPicPr>
          <p:nvPr/>
        </p:nvPicPr>
        <p:blipFill>
          <a:blip r:embed="rId3"/>
          <a:stretch>
            <a:fillRect/>
          </a:stretch>
        </p:blipFill>
        <p:spPr>
          <a:xfrm>
            <a:off x="3789360" y="2561727"/>
            <a:ext cx="3344903" cy="3344903"/>
          </a:xfrm>
          <a:prstGeom prst="ellipse">
            <a:avLst/>
          </a:prstGeom>
          <a:ln w="25400">
            <a:solidFill>
              <a:schemeClr val="bg1"/>
            </a:solidFill>
          </a:ln>
        </p:spPr>
      </p:pic>
      <p:grpSp>
        <p:nvGrpSpPr>
          <p:cNvPr id="22" name="Group 21">
            <a:extLst>
              <a:ext uri="{FF2B5EF4-FFF2-40B4-BE49-F238E27FC236}">
                <a16:creationId xmlns:a16="http://schemas.microsoft.com/office/drawing/2014/main" id="{FE9C6BA9-7841-2543-AD15-953147F32A05}"/>
              </a:ext>
            </a:extLst>
          </p:cNvPr>
          <p:cNvGrpSpPr/>
          <p:nvPr/>
        </p:nvGrpSpPr>
        <p:grpSpPr>
          <a:xfrm>
            <a:off x="-2" y="6001486"/>
            <a:ext cx="9144002" cy="945530"/>
            <a:chOff x="-2" y="5511253"/>
            <a:chExt cx="9144002" cy="945530"/>
          </a:xfrm>
        </p:grpSpPr>
        <p:sp>
          <p:nvSpPr>
            <p:cNvPr id="23" name="Rectangle 22">
              <a:extLst>
                <a:ext uri="{FF2B5EF4-FFF2-40B4-BE49-F238E27FC236}">
                  <a16:creationId xmlns:a16="http://schemas.microsoft.com/office/drawing/2014/main" id="{AF74C4C1-C085-9748-A350-1A84B01C6B46}"/>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picture containing chart&#10;&#10;Description automatically generated">
              <a:extLst>
                <a:ext uri="{FF2B5EF4-FFF2-40B4-BE49-F238E27FC236}">
                  <a16:creationId xmlns:a16="http://schemas.microsoft.com/office/drawing/2014/main" id="{3ABC9FAD-5D8C-7347-806B-0960C98A92AF}"/>
                </a:ext>
              </a:extLst>
            </p:cNvPr>
            <p:cNvPicPr>
              <a:picLocks noChangeAspect="1"/>
            </p:cNvPicPr>
            <p:nvPr/>
          </p:nvPicPr>
          <p:blipFill rotWithShape="1">
            <a:blip r:embed="rId4"/>
            <a:srcRect b="32359"/>
            <a:stretch/>
          </p:blipFill>
          <p:spPr>
            <a:xfrm>
              <a:off x="0" y="5537043"/>
              <a:ext cx="3203847" cy="888509"/>
            </a:xfrm>
            <a:prstGeom prst="rect">
              <a:avLst/>
            </a:prstGeom>
          </p:spPr>
        </p:pic>
        <p:cxnSp>
          <p:nvCxnSpPr>
            <p:cNvPr id="26" name="Straight Connector 25">
              <a:extLst>
                <a:ext uri="{FF2B5EF4-FFF2-40B4-BE49-F238E27FC236}">
                  <a16:creationId xmlns:a16="http://schemas.microsoft.com/office/drawing/2014/main" id="{2D903101-D321-D045-9F22-9EB4A17656E2}"/>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30" name="Picture 29" descr="Graphical user interface, text&#10;&#10;Description automatically generated">
            <a:extLst>
              <a:ext uri="{FF2B5EF4-FFF2-40B4-BE49-F238E27FC236}">
                <a16:creationId xmlns:a16="http://schemas.microsoft.com/office/drawing/2014/main" id="{212D863E-CBF2-4349-B832-6FA68A213A72}"/>
              </a:ext>
            </a:extLst>
          </p:cNvPr>
          <p:cNvPicPr>
            <a:picLocks noChangeAspect="1"/>
          </p:cNvPicPr>
          <p:nvPr/>
        </p:nvPicPr>
        <p:blipFill>
          <a:blip r:embed="rId5"/>
          <a:stretch>
            <a:fillRect/>
          </a:stretch>
        </p:blipFill>
        <p:spPr>
          <a:xfrm>
            <a:off x="4386043" y="6227687"/>
            <a:ext cx="1656381" cy="566105"/>
          </a:xfrm>
          <a:prstGeom prst="rect">
            <a:avLst/>
          </a:prstGeom>
        </p:spPr>
      </p:pic>
      <p:pic>
        <p:nvPicPr>
          <p:cNvPr id="31" name="Picture 30" descr="Logo, company name&#10;&#10;Description automatically generated">
            <a:extLst>
              <a:ext uri="{FF2B5EF4-FFF2-40B4-BE49-F238E27FC236}">
                <a16:creationId xmlns:a16="http://schemas.microsoft.com/office/drawing/2014/main" id="{DC7EC0FD-4DB6-2E4B-8674-EEC61230873D}"/>
              </a:ext>
            </a:extLst>
          </p:cNvPr>
          <p:cNvPicPr>
            <a:picLocks noChangeAspect="1"/>
          </p:cNvPicPr>
          <p:nvPr/>
        </p:nvPicPr>
        <p:blipFill>
          <a:blip r:embed="rId6"/>
          <a:stretch>
            <a:fillRect/>
          </a:stretch>
        </p:blipFill>
        <p:spPr>
          <a:xfrm>
            <a:off x="6241251" y="6180416"/>
            <a:ext cx="1211794" cy="683119"/>
          </a:xfrm>
          <a:prstGeom prst="rect">
            <a:avLst/>
          </a:prstGeom>
        </p:spPr>
      </p:pic>
      <p:pic>
        <p:nvPicPr>
          <p:cNvPr id="32" name="Picture 31">
            <a:extLst>
              <a:ext uri="{FF2B5EF4-FFF2-40B4-BE49-F238E27FC236}">
                <a16:creationId xmlns:a16="http://schemas.microsoft.com/office/drawing/2014/main" id="{CD8A55FA-2D28-984F-A283-295CFA43ED16}"/>
              </a:ext>
            </a:extLst>
          </p:cNvPr>
          <p:cNvPicPr>
            <a:picLocks noChangeAspect="1"/>
          </p:cNvPicPr>
          <p:nvPr/>
        </p:nvPicPr>
        <p:blipFill>
          <a:blip r:embed="rId7"/>
          <a:srcRect/>
          <a:stretch/>
        </p:blipFill>
        <p:spPr>
          <a:xfrm>
            <a:off x="7651698" y="6157670"/>
            <a:ext cx="1363786" cy="636136"/>
          </a:xfrm>
          <a:prstGeom prst="rect">
            <a:avLst/>
          </a:prstGeom>
        </p:spPr>
      </p:pic>
      <p:sp>
        <p:nvSpPr>
          <p:cNvPr id="2" name="Title 1">
            <a:extLst>
              <a:ext uri="{FF2B5EF4-FFF2-40B4-BE49-F238E27FC236}">
                <a16:creationId xmlns:a16="http://schemas.microsoft.com/office/drawing/2014/main" id="{6DE4082E-16AD-45FE-9776-CB751B29F49E}"/>
              </a:ext>
            </a:extLst>
          </p:cNvPr>
          <p:cNvSpPr txBox="1">
            <a:spLocks/>
          </p:cNvSpPr>
          <p:nvPr/>
        </p:nvSpPr>
        <p:spPr>
          <a:xfrm>
            <a:off x="504799" y="81429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Innovation Fund </a:t>
            </a:r>
            <a:r>
              <a:rPr lang="en-US" sz="2400" b="1" dirty="0">
                <a:solidFill>
                  <a:srgbClr val="004963"/>
                </a:solidFill>
                <a:cs typeface="Arial" panose="020B0604020202020204" pitchFamily="34" charset="0"/>
              </a:rPr>
              <a:t>| project learnings</a:t>
            </a:r>
          </a:p>
        </p:txBody>
      </p:sp>
    </p:spTree>
    <p:extLst>
      <p:ext uri="{BB962C8B-B14F-4D97-AF65-F5344CB8AC3E}">
        <p14:creationId xmlns:p14="http://schemas.microsoft.com/office/powerpoint/2010/main" val="7792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2C72649-3A52-1DEE-0F55-FD608803EC38}"/>
              </a:ext>
            </a:extLst>
          </p:cNvPr>
          <p:cNvSpPr/>
          <p:nvPr/>
        </p:nvSpPr>
        <p:spPr>
          <a:xfrm>
            <a:off x="-2" y="0"/>
            <a:ext cx="9144002" cy="6871133"/>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
            <a:extLst>
              <a:ext uri="{FF2B5EF4-FFF2-40B4-BE49-F238E27FC236}">
                <a16:creationId xmlns:a16="http://schemas.microsoft.com/office/drawing/2014/main" id="{4BFFE87A-A262-0290-4D9E-31311B0BFA62}"/>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3" name="TextBox 2">
            <a:extLst>
              <a:ext uri="{FF2B5EF4-FFF2-40B4-BE49-F238E27FC236}">
                <a16:creationId xmlns:a16="http://schemas.microsoft.com/office/drawing/2014/main" id="{AC6ACB0C-33CE-7174-A245-B01A0630424D}"/>
              </a:ext>
            </a:extLst>
          </p:cNvPr>
          <p:cNvSpPr txBox="1"/>
          <p:nvPr/>
        </p:nvSpPr>
        <p:spPr>
          <a:xfrm>
            <a:off x="651764" y="1595021"/>
            <a:ext cx="5741221" cy="4170372"/>
          </a:xfrm>
          <a:prstGeom prst="rect">
            <a:avLst/>
          </a:prstGeom>
          <a:noFill/>
        </p:spPr>
        <p:txBody>
          <a:bodyPr wrap="square">
            <a:spAutoFit/>
          </a:bodyPr>
          <a:lstStyle/>
          <a:p>
            <a:r>
              <a:rPr lang="en-ZA" sz="1400" b="1" dirty="0">
                <a:latin typeface="Arial" panose="020B0604020202020204" pitchFamily="34" charset="0"/>
              </a:rPr>
              <a:t>PURPOSE</a:t>
            </a:r>
          </a:p>
          <a:p>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To prepare SMMEs who </a:t>
            </a:r>
            <a:r>
              <a:rPr lang="en-ZA" sz="1200" dirty="0">
                <a:latin typeface="Helvetica Neue" panose="02000503000000020004" pitchFamily="2" charset="0"/>
                <a:ea typeface="Helvetica Neue" panose="02000503000000020004" pitchFamily="2" charset="0"/>
                <a:cs typeface="Helvetica Neue" panose="02000503000000020004" pitchFamily="2" charset="0"/>
              </a:rPr>
              <a:t>need additional capacity, </a:t>
            </a: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to create a new job within their business and support them through the initial phases with training and absorb some of the initial risk through workplace subsidies. </a:t>
            </a:r>
          </a:p>
          <a:p>
            <a:pPr>
              <a:spcBef>
                <a:spcPts val="1200"/>
              </a:spcBef>
            </a:pPr>
            <a:r>
              <a:rPr lang="en-ZA" sz="1400" b="1" dirty="0">
                <a:latin typeface="Arial" panose="020B0604020202020204" pitchFamily="34" charset="0"/>
              </a:rPr>
              <a:t>TARGET</a:t>
            </a:r>
            <a:endParaRPr lang="en-ZA" sz="1400" dirty="0">
              <a:latin typeface="Arial" panose="020B0604020202020204" pitchFamily="34" charset="0"/>
            </a:endParaRPr>
          </a:p>
          <a:p>
            <a:pPr marL="285750" indent="-285750">
              <a:spcBef>
                <a:spcPts val="600"/>
              </a:spcBef>
              <a:buFont typeface="Arial" panose="020B0604020202020204" pitchFamily="34" charset="0"/>
              <a:buChar char="•"/>
            </a:pPr>
            <a:r>
              <a:rPr lang="en-ZA" sz="1200" b="1" dirty="0">
                <a:latin typeface="Helvetica Neue" panose="02000503000000020004" pitchFamily="2" charset="0"/>
                <a:ea typeface="Helvetica Neue" panose="02000503000000020004" pitchFamily="2" charset="0"/>
                <a:cs typeface="Helvetica Neue" panose="02000503000000020004" pitchFamily="2" charset="0"/>
              </a:rPr>
              <a:t>YL Pilot </a:t>
            </a:r>
            <a:r>
              <a:rPr lang="en-ZA" sz="1200" dirty="0">
                <a:latin typeface="Helvetica Neue" panose="02000503000000020004" pitchFamily="2" charset="0"/>
                <a:ea typeface="Helvetica Neue" panose="02000503000000020004" pitchFamily="2" charset="0"/>
                <a:cs typeface="Helvetica Neue" panose="02000503000000020004" pitchFamily="2" charset="0"/>
              </a:rPr>
              <a:t>&gt; </a:t>
            </a: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50 youth in 40 businesses over two phases  </a:t>
            </a:r>
            <a:endParaRPr lang="en-ZA" sz="12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spcBef>
                <a:spcPts val="600"/>
              </a:spcBef>
              <a:buFont typeface="Arial" panose="020B0604020202020204" pitchFamily="34" charset="0"/>
              <a:buChar char="•"/>
            </a:pPr>
            <a:r>
              <a:rPr lang="en-ZA" sz="1200" b="1" i="0" dirty="0">
                <a:effectLst/>
                <a:latin typeface="Helvetica Neue" panose="02000503000000020004" pitchFamily="2" charset="0"/>
                <a:ea typeface="Helvetica Neue" panose="02000503000000020004" pitchFamily="2" charset="0"/>
                <a:cs typeface="Helvetica Neue" panose="02000503000000020004" pitchFamily="2" charset="0"/>
              </a:rPr>
              <a:t>YL Clothing Accelerator</a:t>
            </a: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 &gt; </a:t>
            </a:r>
            <a:r>
              <a:rPr lang="en-ZA" sz="1200" dirty="0">
                <a:latin typeface="Helvetica Neue" panose="02000503000000020004" pitchFamily="2" charset="0"/>
                <a:ea typeface="Helvetica Neue" panose="02000503000000020004" pitchFamily="2" charset="0"/>
                <a:cs typeface="Helvetica Neue" panose="02000503000000020004" pitchFamily="2" charset="0"/>
              </a:rPr>
              <a:t>200 young women complete internships over three years</a:t>
            </a:r>
          </a:p>
          <a:p>
            <a:pPr marL="285750" indent="-285750">
              <a:spcBef>
                <a:spcPts val="600"/>
              </a:spcBef>
              <a:buFont typeface="Arial" panose="020B0604020202020204" pitchFamily="34" charset="0"/>
              <a:buChar char="•"/>
            </a:pPr>
            <a:r>
              <a:rPr lang="en-ZA" sz="1200" b="1" dirty="0">
                <a:latin typeface="Helvetica Neue" panose="02000503000000020004" pitchFamily="2" charset="0"/>
                <a:ea typeface="Helvetica Neue" panose="02000503000000020004" pitchFamily="2" charset="0"/>
                <a:cs typeface="Helvetica Neue" panose="02000503000000020004" pitchFamily="2" charset="0"/>
              </a:rPr>
              <a:t>YL/NPMIF </a:t>
            </a:r>
            <a:r>
              <a:rPr lang="en-ZA" sz="1200" dirty="0">
                <a:latin typeface="Helvetica Neue" panose="02000503000000020004" pitchFamily="2" charset="0"/>
                <a:ea typeface="Helvetica Neue" panose="02000503000000020004" pitchFamily="2" charset="0"/>
                <a:cs typeface="Helvetica Neue" panose="02000503000000020004" pitchFamily="2" charset="0"/>
              </a:rPr>
              <a:t>&gt; 328 youth in 100 enterprises </a:t>
            </a:r>
          </a:p>
          <a:p>
            <a:pPr>
              <a:spcBef>
                <a:spcPts val="1200"/>
              </a:spcBef>
            </a:pPr>
            <a:r>
              <a:rPr lang="en-ZA" sz="1400" b="1" dirty="0">
                <a:latin typeface="Arial" panose="020B0604020202020204" pitchFamily="34" charset="0"/>
              </a:rPr>
              <a:t>NATURE OF SUPPORT</a:t>
            </a:r>
          </a:p>
          <a:p>
            <a:pPr marL="285750" indent="-285750">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HR Training (8 modules)</a:t>
            </a:r>
          </a:p>
          <a:p>
            <a:pPr marL="285750" indent="-285750">
              <a:spcBef>
                <a:spcPts val="600"/>
              </a:spcBef>
              <a:buFont typeface="Arial" panose="020B0604020202020204" pitchFamily="34" charset="0"/>
              <a:buChar char="•"/>
            </a:pP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Subsidised intern / </a:t>
            </a:r>
            <a:r>
              <a:rPr lang="en-ZA" sz="1200" b="0" i="0" dirty="0" err="1">
                <a:effectLst/>
                <a:latin typeface="Helvetica Neue" panose="02000503000000020004" pitchFamily="2" charset="0"/>
                <a:ea typeface="Helvetica Neue" panose="02000503000000020004" pitchFamily="2" charset="0"/>
                <a:cs typeface="Helvetica Neue" panose="02000503000000020004" pitchFamily="2" charset="0"/>
              </a:rPr>
              <a:t>workplacement</a:t>
            </a: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 with co-funding</a:t>
            </a:r>
          </a:p>
          <a:p>
            <a:pPr marL="285750" indent="-285750">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Business development support</a:t>
            </a:r>
            <a:endParaRPr lang="en-ZA" sz="1200" b="0" i="0" dirty="0">
              <a:effectLst/>
              <a:latin typeface="Arial" panose="020B0604020202020204" pitchFamily="34" charset="0"/>
            </a:endParaRPr>
          </a:p>
          <a:p>
            <a:pPr>
              <a:spcBef>
                <a:spcPts val="600"/>
              </a:spcBef>
            </a:pPr>
            <a:r>
              <a:rPr lang="en-ZA" sz="1400" b="1" dirty="0">
                <a:latin typeface="Arial" panose="020B0604020202020204" pitchFamily="34" charset="0"/>
              </a:rPr>
              <a:t>APPROVAL PROCESS</a:t>
            </a:r>
            <a:endParaRPr lang="en-ZA" sz="1400" dirty="0">
              <a:latin typeface="Arial" panose="020B0604020202020204" pitchFamily="34" charset="0"/>
            </a:endParaRPr>
          </a:p>
          <a:p>
            <a:pPr marL="285750" indent="-285750">
              <a:spcBef>
                <a:spcPts val="600"/>
              </a:spcBef>
              <a:buFont typeface="Arial" panose="020B0604020202020204" pitchFamily="34" charset="0"/>
              <a:buChar char="•"/>
            </a:pPr>
            <a:r>
              <a:rPr lang="en-ZA" sz="1200" b="0" i="0" dirty="0">
                <a:effectLst/>
                <a:latin typeface="Arial" panose="020B0604020202020204" pitchFamily="34" charset="0"/>
              </a:rPr>
              <a:t>Application followed by </a:t>
            </a:r>
            <a:r>
              <a:rPr lang="en-ZA" sz="1200" dirty="0">
                <a:latin typeface="Arial" panose="020B0604020202020204" pitchFamily="34" charset="0"/>
              </a:rPr>
              <a:t>l</a:t>
            </a:r>
            <a:r>
              <a:rPr lang="en-ZA" sz="1200" b="0" i="0" dirty="0">
                <a:effectLst/>
                <a:latin typeface="Arial" panose="020B0604020202020204" pitchFamily="34" charset="0"/>
              </a:rPr>
              <a:t>ight due diligence / site visit and contracting</a:t>
            </a:r>
          </a:p>
          <a:p>
            <a:pPr marL="285750" indent="-285750">
              <a:spcBef>
                <a:spcPts val="600"/>
              </a:spcBef>
              <a:buFont typeface="Arial" panose="020B0604020202020204" pitchFamily="34" charset="0"/>
              <a:buChar char="•"/>
            </a:pPr>
            <a:r>
              <a:rPr lang="en-ZA" sz="1200" dirty="0">
                <a:latin typeface="Arial" panose="020B0604020202020204" pitchFamily="34" charset="0"/>
              </a:rPr>
              <a:t>HR training and other BDS</a:t>
            </a:r>
          </a:p>
        </p:txBody>
      </p:sp>
      <p:grpSp>
        <p:nvGrpSpPr>
          <p:cNvPr id="24" name="Group 23">
            <a:extLst>
              <a:ext uri="{FF2B5EF4-FFF2-40B4-BE49-F238E27FC236}">
                <a16:creationId xmlns:a16="http://schemas.microsoft.com/office/drawing/2014/main" id="{6D2C14F1-EA6B-BC41-B5E8-01933D1C6C5C}"/>
              </a:ext>
            </a:extLst>
          </p:cNvPr>
          <p:cNvGrpSpPr/>
          <p:nvPr/>
        </p:nvGrpSpPr>
        <p:grpSpPr>
          <a:xfrm>
            <a:off x="-2" y="6001486"/>
            <a:ext cx="9144002" cy="945530"/>
            <a:chOff x="-2" y="5511253"/>
            <a:chExt cx="9144002" cy="945530"/>
          </a:xfrm>
        </p:grpSpPr>
        <p:sp>
          <p:nvSpPr>
            <p:cNvPr id="25" name="Rectangle 24">
              <a:extLst>
                <a:ext uri="{FF2B5EF4-FFF2-40B4-BE49-F238E27FC236}">
                  <a16:creationId xmlns:a16="http://schemas.microsoft.com/office/drawing/2014/main" id="{5F3A7163-C777-B946-B61B-AEC8E99938C6}"/>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chart&#10;&#10;Description automatically generated">
              <a:extLst>
                <a:ext uri="{FF2B5EF4-FFF2-40B4-BE49-F238E27FC236}">
                  <a16:creationId xmlns:a16="http://schemas.microsoft.com/office/drawing/2014/main" id="{052D8441-F133-9847-BE87-D78D4DAD9CD5}"/>
                </a:ext>
              </a:extLst>
            </p:cNvPr>
            <p:cNvPicPr>
              <a:picLocks noChangeAspect="1"/>
            </p:cNvPicPr>
            <p:nvPr/>
          </p:nvPicPr>
          <p:blipFill rotWithShape="1">
            <a:blip r:embed="rId2"/>
            <a:srcRect b="32359"/>
            <a:stretch/>
          </p:blipFill>
          <p:spPr>
            <a:xfrm>
              <a:off x="0" y="5537043"/>
              <a:ext cx="3203847" cy="888509"/>
            </a:xfrm>
            <a:prstGeom prst="rect">
              <a:avLst/>
            </a:prstGeom>
          </p:spPr>
        </p:pic>
        <p:cxnSp>
          <p:nvCxnSpPr>
            <p:cNvPr id="30" name="Straight Connector 29">
              <a:extLst>
                <a:ext uri="{FF2B5EF4-FFF2-40B4-BE49-F238E27FC236}">
                  <a16:creationId xmlns:a16="http://schemas.microsoft.com/office/drawing/2014/main" id="{092D53EF-12DC-3B49-AF0D-BC121607A9EE}"/>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A465B8E4-C082-6338-FEF0-12EF95C25FA9}"/>
              </a:ext>
            </a:extLst>
          </p:cNvPr>
          <p:cNvPicPr>
            <a:picLocks noChangeAspect="1"/>
          </p:cNvPicPr>
          <p:nvPr/>
        </p:nvPicPr>
        <p:blipFill>
          <a:blip r:embed="rId3"/>
          <a:srcRect/>
          <a:stretch/>
        </p:blipFill>
        <p:spPr>
          <a:xfrm>
            <a:off x="5282817" y="6125615"/>
            <a:ext cx="1750606" cy="704267"/>
          </a:xfrm>
          <a:prstGeom prst="rect">
            <a:avLst/>
          </a:prstGeom>
        </p:spPr>
      </p:pic>
      <p:pic>
        <p:nvPicPr>
          <p:cNvPr id="18" name="Picture 17" descr="A picture containing application&#10;&#10;Description automatically generated">
            <a:extLst>
              <a:ext uri="{FF2B5EF4-FFF2-40B4-BE49-F238E27FC236}">
                <a16:creationId xmlns:a16="http://schemas.microsoft.com/office/drawing/2014/main" id="{4534D0C5-F153-7711-B924-A39AA70D6430}"/>
              </a:ext>
            </a:extLst>
          </p:cNvPr>
          <p:cNvPicPr>
            <a:picLocks noChangeAspect="1"/>
          </p:cNvPicPr>
          <p:nvPr/>
        </p:nvPicPr>
        <p:blipFill>
          <a:blip r:embed="rId4"/>
          <a:stretch>
            <a:fillRect/>
          </a:stretch>
        </p:blipFill>
        <p:spPr>
          <a:xfrm>
            <a:off x="7308828" y="6153106"/>
            <a:ext cx="1715458" cy="640941"/>
          </a:xfrm>
          <a:prstGeom prst="rect">
            <a:avLst/>
          </a:prstGeom>
        </p:spPr>
      </p:pic>
      <p:grpSp>
        <p:nvGrpSpPr>
          <p:cNvPr id="5" name="Group 4">
            <a:extLst>
              <a:ext uri="{FF2B5EF4-FFF2-40B4-BE49-F238E27FC236}">
                <a16:creationId xmlns:a16="http://schemas.microsoft.com/office/drawing/2014/main" id="{E9C22AD8-0FA3-264B-AF15-D1BB9408F3C1}"/>
              </a:ext>
            </a:extLst>
          </p:cNvPr>
          <p:cNvGrpSpPr/>
          <p:nvPr/>
        </p:nvGrpSpPr>
        <p:grpSpPr>
          <a:xfrm>
            <a:off x="2648611" y="6166865"/>
            <a:ext cx="2349249" cy="690560"/>
            <a:chOff x="2648611" y="6166865"/>
            <a:chExt cx="2349249" cy="690560"/>
          </a:xfrm>
        </p:grpSpPr>
        <p:grpSp>
          <p:nvGrpSpPr>
            <p:cNvPr id="21" name="Group 20">
              <a:extLst>
                <a:ext uri="{FF2B5EF4-FFF2-40B4-BE49-F238E27FC236}">
                  <a16:creationId xmlns:a16="http://schemas.microsoft.com/office/drawing/2014/main" id="{1C3F0BDE-0DDB-33B8-95F5-9D3BB5449CBC}"/>
                </a:ext>
              </a:extLst>
            </p:cNvPr>
            <p:cNvGrpSpPr/>
            <p:nvPr/>
          </p:nvGrpSpPr>
          <p:grpSpPr>
            <a:xfrm>
              <a:off x="2648611" y="6166865"/>
              <a:ext cx="2349249" cy="382581"/>
              <a:chOff x="-78781" y="2345932"/>
              <a:chExt cx="3248192" cy="528975"/>
            </a:xfrm>
          </p:grpSpPr>
          <p:pic>
            <p:nvPicPr>
              <p:cNvPr id="22" name="Picture 21" descr="A picture containing chart&#10;&#10;Description automatically generated">
                <a:extLst>
                  <a:ext uri="{FF2B5EF4-FFF2-40B4-BE49-F238E27FC236}">
                    <a16:creationId xmlns:a16="http://schemas.microsoft.com/office/drawing/2014/main" id="{4B8340F5-DFBC-F3C3-D4FB-BE4CCC1131C0}"/>
                  </a:ext>
                </a:extLst>
              </p:cNvPr>
              <p:cNvPicPr>
                <a:picLocks noChangeAspect="1"/>
              </p:cNvPicPr>
              <p:nvPr/>
            </p:nvPicPr>
            <p:blipFill rotWithShape="1">
              <a:blip r:embed="rId2"/>
              <a:srcRect t="64125"/>
              <a:stretch/>
            </p:blipFill>
            <p:spPr>
              <a:xfrm>
                <a:off x="9904" y="2410177"/>
                <a:ext cx="3159507" cy="464730"/>
              </a:xfrm>
              <a:prstGeom prst="rect">
                <a:avLst/>
              </a:prstGeom>
            </p:spPr>
          </p:pic>
          <p:pic>
            <p:nvPicPr>
              <p:cNvPr id="23" name="Picture 22" descr="Qr code&#10;&#10;Description automatically generated">
                <a:extLst>
                  <a:ext uri="{FF2B5EF4-FFF2-40B4-BE49-F238E27FC236}">
                    <a16:creationId xmlns:a16="http://schemas.microsoft.com/office/drawing/2014/main" id="{7B5C3D56-F2D8-5305-9498-1926BD390EEB}"/>
                  </a:ext>
                </a:extLst>
              </p:cNvPr>
              <p:cNvPicPr>
                <a:picLocks noChangeAspect="1"/>
              </p:cNvPicPr>
              <p:nvPr/>
            </p:nvPicPr>
            <p:blipFill rotWithShape="1">
              <a:blip r:embed="rId5"/>
              <a:srcRect r="50609" b="19955"/>
              <a:stretch/>
            </p:blipFill>
            <p:spPr>
              <a:xfrm>
                <a:off x="-78781" y="2345932"/>
                <a:ext cx="485706" cy="498315"/>
              </a:xfrm>
              <a:prstGeom prst="rect">
                <a:avLst/>
              </a:prstGeom>
            </p:spPr>
          </p:pic>
        </p:grpSp>
        <p:pic>
          <p:nvPicPr>
            <p:cNvPr id="20" name="Picture 19" descr="Logo&#10;&#10;Description automatically generated">
              <a:extLst>
                <a:ext uri="{FF2B5EF4-FFF2-40B4-BE49-F238E27FC236}">
                  <a16:creationId xmlns:a16="http://schemas.microsoft.com/office/drawing/2014/main" id="{290CD92A-8241-6EF2-DFB3-043C180AED46}"/>
                </a:ext>
              </a:extLst>
            </p:cNvPr>
            <p:cNvPicPr>
              <a:picLocks noChangeAspect="1"/>
            </p:cNvPicPr>
            <p:nvPr/>
          </p:nvPicPr>
          <p:blipFill>
            <a:blip r:embed="rId6"/>
            <a:stretch>
              <a:fillRect/>
            </a:stretch>
          </p:blipFill>
          <p:spPr>
            <a:xfrm>
              <a:off x="3439311" y="6504215"/>
              <a:ext cx="1533940" cy="353210"/>
            </a:xfrm>
            <a:prstGeom prst="rect">
              <a:avLst/>
            </a:prstGeom>
          </p:spPr>
        </p:pic>
      </p:grpSp>
      <p:pic>
        <p:nvPicPr>
          <p:cNvPr id="27" name="Picture 26" descr="A person sitting at a table with food on it&#10;&#10;Description automatically generated with low confidence">
            <a:extLst>
              <a:ext uri="{FF2B5EF4-FFF2-40B4-BE49-F238E27FC236}">
                <a16:creationId xmlns:a16="http://schemas.microsoft.com/office/drawing/2014/main" id="{A1CCF678-9617-4ABA-C590-2CA1E22A93A5}"/>
              </a:ext>
            </a:extLst>
          </p:cNvPr>
          <p:cNvPicPr>
            <a:picLocks noChangeAspect="1"/>
          </p:cNvPicPr>
          <p:nvPr/>
        </p:nvPicPr>
        <p:blipFill rotWithShape="1">
          <a:blip r:embed="rId7"/>
          <a:srcRect b="23259"/>
          <a:stretch/>
        </p:blipFill>
        <p:spPr>
          <a:xfrm>
            <a:off x="6334385" y="217439"/>
            <a:ext cx="3943933" cy="3943933"/>
          </a:xfrm>
          <a:prstGeom prst="ellipse">
            <a:avLst/>
          </a:prstGeom>
          <a:ln w="25400">
            <a:solidFill>
              <a:schemeClr val="bg1"/>
            </a:solidFill>
          </a:ln>
        </p:spPr>
      </p:pic>
      <p:sp>
        <p:nvSpPr>
          <p:cNvPr id="7" name="Title 1">
            <a:extLst>
              <a:ext uri="{FF2B5EF4-FFF2-40B4-BE49-F238E27FC236}">
                <a16:creationId xmlns:a16="http://schemas.microsoft.com/office/drawing/2014/main" id="{E075F733-C512-1F49-2479-B32D9BDE2A8A}"/>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Youth Launch Pad </a:t>
            </a:r>
            <a:r>
              <a:rPr lang="en-US" sz="2400" b="1" dirty="0">
                <a:solidFill>
                  <a:srgbClr val="004963"/>
                </a:solidFill>
                <a:cs typeface="Arial" panose="020B0604020202020204" pitchFamily="34" charset="0"/>
              </a:rPr>
              <a:t>| project design</a:t>
            </a:r>
          </a:p>
        </p:txBody>
      </p:sp>
      <p:pic>
        <p:nvPicPr>
          <p:cNvPr id="28" name="Picture 27">
            <a:extLst>
              <a:ext uri="{FF2B5EF4-FFF2-40B4-BE49-F238E27FC236}">
                <a16:creationId xmlns:a16="http://schemas.microsoft.com/office/drawing/2014/main" id="{9838962F-5849-3E89-E7B5-16D03C19472A}"/>
              </a:ext>
            </a:extLst>
          </p:cNvPr>
          <p:cNvPicPr>
            <a:picLocks noChangeAspect="1"/>
          </p:cNvPicPr>
          <p:nvPr/>
        </p:nvPicPr>
        <p:blipFill rotWithShape="1">
          <a:blip r:embed="rId8"/>
          <a:srcRect l="-3310" t="148" r="11516" b="7387"/>
          <a:stretch/>
        </p:blipFill>
        <p:spPr>
          <a:xfrm>
            <a:off x="5652804" y="2940861"/>
            <a:ext cx="3074292" cy="3009198"/>
          </a:xfrm>
          <a:prstGeom prst="ellipse">
            <a:avLst/>
          </a:prstGeom>
          <a:ln w="25400">
            <a:solidFill>
              <a:schemeClr val="bg1"/>
            </a:solidFill>
          </a:ln>
        </p:spPr>
      </p:pic>
    </p:spTree>
    <p:extLst>
      <p:ext uri="{BB962C8B-B14F-4D97-AF65-F5344CB8AC3E}">
        <p14:creationId xmlns:p14="http://schemas.microsoft.com/office/powerpoint/2010/main" val="3120772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03647AA1-1309-133E-0557-012F6889B1CC}"/>
              </a:ext>
            </a:extLst>
          </p:cNvPr>
          <p:cNvSpPr/>
          <p:nvPr/>
        </p:nvSpPr>
        <p:spPr>
          <a:xfrm>
            <a:off x="-2" y="0"/>
            <a:ext cx="9144002" cy="6871133"/>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3">
            <a:extLst>
              <a:ext uri="{FF2B5EF4-FFF2-40B4-BE49-F238E27FC236}">
                <a16:creationId xmlns:a16="http://schemas.microsoft.com/office/drawing/2014/main" id="{A50B0F70-0AFA-B3D9-3901-D3B051521FEC}"/>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6" name="TextBox 5">
            <a:extLst>
              <a:ext uri="{FF2B5EF4-FFF2-40B4-BE49-F238E27FC236}">
                <a16:creationId xmlns:a16="http://schemas.microsoft.com/office/drawing/2014/main" id="{0C66D7E4-9766-E5C0-2F35-6D5700346D70}"/>
              </a:ext>
            </a:extLst>
          </p:cNvPr>
          <p:cNvSpPr txBox="1"/>
          <p:nvPr/>
        </p:nvSpPr>
        <p:spPr>
          <a:xfrm>
            <a:off x="651763" y="1595021"/>
            <a:ext cx="6553709" cy="2462213"/>
          </a:xfrm>
          <a:prstGeom prst="rect">
            <a:avLst/>
          </a:prstGeom>
          <a:noFill/>
        </p:spPr>
        <p:txBody>
          <a:bodyPr wrap="square">
            <a:spAutoFit/>
          </a:bodyPr>
          <a:lstStyle/>
          <a:p>
            <a:pPr>
              <a:spcBef>
                <a:spcPts val="600"/>
              </a:spcBef>
            </a:pPr>
            <a:r>
              <a:rPr lang="en-ZA" sz="1400" b="1" dirty="0">
                <a:latin typeface="Arial" panose="020B0604020202020204" pitchFamily="34" charset="0"/>
              </a:rPr>
              <a:t>TIMEFRAME</a:t>
            </a:r>
            <a:endParaRPr lang="en-ZA" sz="1400" dirty="0">
              <a:latin typeface="Arial" panose="020B0604020202020204" pitchFamily="34" charset="0"/>
            </a:endParaRPr>
          </a:p>
          <a:p>
            <a:pPr marL="342900" indent="-342900">
              <a:spcBef>
                <a:spcPts val="600"/>
              </a:spcBef>
              <a:buFont typeface="+mj-lt"/>
              <a:buAutoNum type="arabicPeriod"/>
            </a:pPr>
            <a:r>
              <a:rPr lang="en-ZA" sz="1200" b="1" dirty="0">
                <a:latin typeface="Arial" panose="020B0604020202020204" pitchFamily="34" charset="0"/>
              </a:rPr>
              <a:t>YL Pilot </a:t>
            </a:r>
            <a:r>
              <a:rPr lang="en-ZA" sz="1200" dirty="0">
                <a:latin typeface="Arial" panose="020B0604020202020204" pitchFamily="34" charset="0"/>
              </a:rPr>
              <a:t>&gt; May 2018</a:t>
            </a:r>
            <a:r>
              <a:rPr lang="en-ZA" sz="1200" b="0" i="0" dirty="0">
                <a:effectLst/>
                <a:latin typeface="Arial" panose="020B0604020202020204" pitchFamily="34" charset="0"/>
              </a:rPr>
              <a:t> – May </a:t>
            </a:r>
            <a:r>
              <a:rPr lang="en-ZA" sz="1200" dirty="0">
                <a:latin typeface="Arial" panose="020B0604020202020204" pitchFamily="34" charset="0"/>
              </a:rPr>
              <a:t>2020</a:t>
            </a:r>
          </a:p>
          <a:p>
            <a:pPr marL="342900" indent="-342900">
              <a:spcBef>
                <a:spcPts val="600"/>
              </a:spcBef>
              <a:buFont typeface="+mj-lt"/>
              <a:buAutoNum type="arabicPeriod"/>
            </a:pPr>
            <a:r>
              <a:rPr lang="en-ZA" sz="1200" b="1" i="0" dirty="0">
                <a:effectLst/>
                <a:latin typeface="Arial" panose="020B0604020202020204" pitchFamily="34" charset="0"/>
              </a:rPr>
              <a:t>YL Clothing Accelerator</a:t>
            </a:r>
            <a:r>
              <a:rPr lang="en-ZA" sz="1200" b="0" i="0" dirty="0">
                <a:effectLst/>
                <a:latin typeface="Arial" panose="020B0604020202020204" pitchFamily="34" charset="0"/>
              </a:rPr>
              <a:t> &gt; July 2020 – June 2023</a:t>
            </a:r>
          </a:p>
          <a:p>
            <a:pPr marL="342900" indent="-342900">
              <a:spcBef>
                <a:spcPts val="600"/>
              </a:spcBef>
              <a:buFont typeface="+mj-lt"/>
              <a:buAutoNum type="arabicPeriod"/>
            </a:pPr>
            <a:r>
              <a:rPr lang="en-ZA" sz="1200" b="1" dirty="0">
                <a:latin typeface="Arial" panose="020B0604020202020204" pitchFamily="34" charset="0"/>
              </a:rPr>
              <a:t>YL/NPMIF </a:t>
            </a:r>
            <a:r>
              <a:rPr lang="en-ZA" sz="1200" dirty="0">
                <a:latin typeface="Arial" panose="020B0604020202020204" pitchFamily="34" charset="0"/>
              </a:rPr>
              <a:t>&gt; Jan – Dec 2022</a:t>
            </a:r>
            <a:endParaRPr lang="en-ZA" sz="1200" b="0" i="0" dirty="0">
              <a:effectLst/>
              <a:latin typeface="Arial" panose="020B0604020202020204" pitchFamily="34" charset="0"/>
            </a:endParaRPr>
          </a:p>
          <a:p>
            <a:pPr>
              <a:spcBef>
                <a:spcPts val="600"/>
              </a:spcBef>
            </a:pPr>
            <a:r>
              <a:rPr lang="en-ZA" sz="1400" b="1" dirty="0">
                <a:latin typeface="Arial" panose="020B0604020202020204" pitchFamily="34" charset="0"/>
              </a:rPr>
              <a:t>OUTCOMES / TARGETS</a:t>
            </a:r>
          </a:p>
          <a:p>
            <a:pPr marL="342900" indent="-342900">
              <a:spcBef>
                <a:spcPts val="600"/>
              </a:spcBef>
              <a:buFont typeface="+mj-lt"/>
              <a:buAutoNum type="arabicPeriod"/>
            </a:pPr>
            <a:r>
              <a:rPr lang="en-ZA" sz="1200" b="1" dirty="0">
                <a:latin typeface="Arial" panose="020B0604020202020204" pitchFamily="34" charset="0"/>
              </a:rPr>
              <a:t>YL Pilot </a:t>
            </a:r>
            <a:r>
              <a:rPr lang="en-ZA" sz="1200" dirty="0">
                <a:latin typeface="Arial" panose="020B0604020202020204" pitchFamily="34" charset="0"/>
              </a:rPr>
              <a:t>&gt; 80 youth in 40 SMMEs </a:t>
            </a:r>
          </a:p>
          <a:p>
            <a:pPr marL="342900" indent="-342900">
              <a:spcBef>
                <a:spcPts val="600"/>
              </a:spcBef>
              <a:buFont typeface="+mj-lt"/>
              <a:buAutoNum type="arabicPeriod"/>
            </a:pPr>
            <a:r>
              <a:rPr lang="en-ZA" sz="1200" b="1" i="0" dirty="0">
                <a:effectLst/>
                <a:latin typeface="Arial" panose="020B0604020202020204" pitchFamily="34" charset="0"/>
              </a:rPr>
              <a:t>Clothing Accelerator</a:t>
            </a:r>
            <a:r>
              <a:rPr lang="en-ZA" sz="1200" b="0" i="0" dirty="0">
                <a:effectLst/>
                <a:latin typeface="Arial" panose="020B0604020202020204" pitchFamily="34" charset="0"/>
              </a:rPr>
              <a:t> &gt; </a:t>
            </a:r>
            <a:r>
              <a:rPr lang="en-ZA" sz="1200" dirty="0">
                <a:latin typeface="Arial" panose="020B0604020202020204" pitchFamily="34" charset="0"/>
              </a:rPr>
              <a:t> 200 black women in 60 SMMEs</a:t>
            </a:r>
          </a:p>
          <a:p>
            <a:pPr marL="342900" indent="-342900">
              <a:spcBef>
                <a:spcPts val="600"/>
              </a:spcBef>
              <a:buFont typeface="+mj-lt"/>
              <a:buAutoNum type="arabicPeriod"/>
            </a:pPr>
            <a:r>
              <a:rPr lang="en-ZA" sz="1200" b="1" dirty="0">
                <a:latin typeface="Arial" panose="020B0604020202020204" pitchFamily="34" charset="0"/>
              </a:rPr>
              <a:t>YL/NPMIF </a:t>
            </a:r>
            <a:r>
              <a:rPr lang="en-ZA" sz="1200" dirty="0">
                <a:latin typeface="Arial" panose="020B0604020202020204" pitchFamily="34" charset="0"/>
              </a:rPr>
              <a:t>&gt; 373 youth in 60 SMMEs</a:t>
            </a:r>
            <a:endParaRPr lang="en-ZA" sz="1200" b="0" i="0" dirty="0">
              <a:effectLst/>
              <a:latin typeface="Arial" panose="020B0604020202020204" pitchFamily="34" charset="0"/>
            </a:endParaRPr>
          </a:p>
          <a:p>
            <a:pPr>
              <a:spcBef>
                <a:spcPts val="600"/>
              </a:spcBef>
            </a:pPr>
            <a:endParaRPr lang="en-ZA" sz="1400" dirty="0">
              <a:highlight>
                <a:srgbClr val="FFFF00"/>
              </a:highlight>
              <a:latin typeface="Arial" panose="020B0604020202020204" pitchFamily="34" charset="0"/>
            </a:endParaRPr>
          </a:p>
        </p:txBody>
      </p:sp>
      <p:pic>
        <p:nvPicPr>
          <p:cNvPr id="44" name="Picture 43" descr="Two people smiling&#10;&#10;Description automatically generated with medium confidence">
            <a:extLst>
              <a:ext uri="{FF2B5EF4-FFF2-40B4-BE49-F238E27FC236}">
                <a16:creationId xmlns:a16="http://schemas.microsoft.com/office/drawing/2014/main" id="{1D87658E-0559-D830-E650-DE7AC7FB2647}"/>
              </a:ext>
            </a:extLst>
          </p:cNvPr>
          <p:cNvPicPr>
            <a:picLocks noChangeAspect="1"/>
          </p:cNvPicPr>
          <p:nvPr/>
        </p:nvPicPr>
        <p:blipFill rotWithShape="1">
          <a:blip r:embed="rId2"/>
          <a:srcRect t="9402" b="2319"/>
          <a:stretch/>
        </p:blipFill>
        <p:spPr>
          <a:xfrm>
            <a:off x="6000603" y="962901"/>
            <a:ext cx="4075685" cy="4075685"/>
          </a:xfrm>
          <a:prstGeom prst="ellipse">
            <a:avLst/>
          </a:prstGeom>
          <a:ln w="25400">
            <a:solidFill>
              <a:schemeClr val="bg1"/>
            </a:solidFill>
          </a:ln>
        </p:spPr>
      </p:pic>
      <p:pic>
        <p:nvPicPr>
          <p:cNvPr id="46" name="Picture 45" descr="A person working on a sewing machine&#10;&#10;Description automatically generated with medium confidence">
            <a:extLst>
              <a:ext uri="{FF2B5EF4-FFF2-40B4-BE49-F238E27FC236}">
                <a16:creationId xmlns:a16="http://schemas.microsoft.com/office/drawing/2014/main" id="{E4E66268-5E97-C488-FF20-2C2BBF1F380D}"/>
              </a:ext>
            </a:extLst>
          </p:cNvPr>
          <p:cNvPicPr>
            <a:picLocks noChangeAspect="1"/>
          </p:cNvPicPr>
          <p:nvPr/>
        </p:nvPicPr>
        <p:blipFill rotWithShape="1">
          <a:blip r:embed="rId3"/>
          <a:srcRect l="4869" r="6177"/>
          <a:stretch/>
        </p:blipFill>
        <p:spPr>
          <a:xfrm>
            <a:off x="4469875" y="3416625"/>
            <a:ext cx="2563548" cy="2563548"/>
          </a:xfrm>
          <a:prstGeom prst="ellipse">
            <a:avLst/>
          </a:prstGeom>
          <a:ln w="25400">
            <a:solidFill>
              <a:schemeClr val="bg1"/>
            </a:solidFill>
          </a:ln>
        </p:spPr>
      </p:pic>
      <p:grpSp>
        <p:nvGrpSpPr>
          <p:cNvPr id="18" name="Group 17">
            <a:extLst>
              <a:ext uri="{FF2B5EF4-FFF2-40B4-BE49-F238E27FC236}">
                <a16:creationId xmlns:a16="http://schemas.microsoft.com/office/drawing/2014/main" id="{62E3FCC6-EE43-2A44-AEE3-A43296401E77}"/>
              </a:ext>
            </a:extLst>
          </p:cNvPr>
          <p:cNvGrpSpPr/>
          <p:nvPr/>
        </p:nvGrpSpPr>
        <p:grpSpPr>
          <a:xfrm>
            <a:off x="-2" y="6001486"/>
            <a:ext cx="9144002" cy="945530"/>
            <a:chOff x="-2" y="5511253"/>
            <a:chExt cx="9144002" cy="945530"/>
          </a:xfrm>
        </p:grpSpPr>
        <p:sp>
          <p:nvSpPr>
            <p:cNvPr id="19" name="Rectangle 18">
              <a:extLst>
                <a:ext uri="{FF2B5EF4-FFF2-40B4-BE49-F238E27FC236}">
                  <a16:creationId xmlns:a16="http://schemas.microsoft.com/office/drawing/2014/main" id="{A2E52E37-E4D9-3F4D-81B5-8D111907802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chart&#10;&#10;Description automatically generated">
              <a:extLst>
                <a:ext uri="{FF2B5EF4-FFF2-40B4-BE49-F238E27FC236}">
                  <a16:creationId xmlns:a16="http://schemas.microsoft.com/office/drawing/2014/main" id="{7F0A44A9-B32F-A448-B359-CB91C7C0951C}"/>
                </a:ext>
              </a:extLst>
            </p:cNvPr>
            <p:cNvPicPr>
              <a:picLocks noChangeAspect="1"/>
            </p:cNvPicPr>
            <p:nvPr/>
          </p:nvPicPr>
          <p:blipFill rotWithShape="1">
            <a:blip r:embed="rId4"/>
            <a:srcRect b="32359"/>
            <a:stretch/>
          </p:blipFill>
          <p:spPr>
            <a:xfrm>
              <a:off x="0" y="5537043"/>
              <a:ext cx="3203847" cy="888509"/>
            </a:xfrm>
            <a:prstGeom prst="rect">
              <a:avLst/>
            </a:prstGeom>
          </p:spPr>
        </p:pic>
        <p:cxnSp>
          <p:nvCxnSpPr>
            <p:cNvPr id="21" name="Straight Connector 20">
              <a:extLst>
                <a:ext uri="{FF2B5EF4-FFF2-40B4-BE49-F238E27FC236}">
                  <a16:creationId xmlns:a16="http://schemas.microsoft.com/office/drawing/2014/main" id="{36CE8814-93A9-9346-B251-EBCF6113ED83}"/>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3" name="Picture 22" descr="A picture containing application&#10;&#10;Description automatically generated">
            <a:extLst>
              <a:ext uri="{FF2B5EF4-FFF2-40B4-BE49-F238E27FC236}">
                <a16:creationId xmlns:a16="http://schemas.microsoft.com/office/drawing/2014/main" id="{4677A9AE-735F-4145-9C7A-5533D121AC4D}"/>
              </a:ext>
            </a:extLst>
          </p:cNvPr>
          <p:cNvPicPr>
            <a:picLocks noChangeAspect="1"/>
          </p:cNvPicPr>
          <p:nvPr/>
        </p:nvPicPr>
        <p:blipFill>
          <a:blip r:embed="rId5"/>
          <a:stretch>
            <a:fillRect/>
          </a:stretch>
        </p:blipFill>
        <p:spPr>
          <a:xfrm>
            <a:off x="7308828" y="6153106"/>
            <a:ext cx="1715458" cy="640941"/>
          </a:xfrm>
          <a:prstGeom prst="rect">
            <a:avLst/>
          </a:prstGeom>
        </p:spPr>
      </p:pic>
      <p:grpSp>
        <p:nvGrpSpPr>
          <p:cNvPr id="24" name="Group 23">
            <a:extLst>
              <a:ext uri="{FF2B5EF4-FFF2-40B4-BE49-F238E27FC236}">
                <a16:creationId xmlns:a16="http://schemas.microsoft.com/office/drawing/2014/main" id="{D1067057-1461-5B48-941C-E2B7699CF3BD}"/>
              </a:ext>
            </a:extLst>
          </p:cNvPr>
          <p:cNvGrpSpPr/>
          <p:nvPr/>
        </p:nvGrpSpPr>
        <p:grpSpPr>
          <a:xfrm>
            <a:off x="2648611" y="6166865"/>
            <a:ext cx="2349249" cy="690560"/>
            <a:chOff x="2648611" y="6166865"/>
            <a:chExt cx="2349249" cy="690560"/>
          </a:xfrm>
        </p:grpSpPr>
        <p:grpSp>
          <p:nvGrpSpPr>
            <p:cNvPr id="25" name="Group 24">
              <a:extLst>
                <a:ext uri="{FF2B5EF4-FFF2-40B4-BE49-F238E27FC236}">
                  <a16:creationId xmlns:a16="http://schemas.microsoft.com/office/drawing/2014/main" id="{7B1B6D96-F449-5E40-B74F-C4EF7D4AFC85}"/>
                </a:ext>
              </a:extLst>
            </p:cNvPr>
            <p:cNvGrpSpPr/>
            <p:nvPr/>
          </p:nvGrpSpPr>
          <p:grpSpPr>
            <a:xfrm>
              <a:off x="2648611" y="6166865"/>
              <a:ext cx="2349249" cy="382581"/>
              <a:chOff x="-78781" y="2345932"/>
              <a:chExt cx="3248192" cy="528975"/>
            </a:xfrm>
          </p:grpSpPr>
          <p:pic>
            <p:nvPicPr>
              <p:cNvPr id="27" name="Picture 26" descr="A picture containing chart&#10;&#10;Description automatically generated">
                <a:extLst>
                  <a:ext uri="{FF2B5EF4-FFF2-40B4-BE49-F238E27FC236}">
                    <a16:creationId xmlns:a16="http://schemas.microsoft.com/office/drawing/2014/main" id="{E077282E-BCF7-CA49-B41F-964B46882AE6}"/>
                  </a:ext>
                </a:extLst>
              </p:cNvPr>
              <p:cNvPicPr>
                <a:picLocks noChangeAspect="1"/>
              </p:cNvPicPr>
              <p:nvPr/>
            </p:nvPicPr>
            <p:blipFill rotWithShape="1">
              <a:blip r:embed="rId4"/>
              <a:srcRect t="64125"/>
              <a:stretch/>
            </p:blipFill>
            <p:spPr>
              <a:xfrm>
                <a:off x="9904" y="2410177"/>
                <a:ext cx="3159507" cy="464730"/>
              </a:xfrm>
              <a:prstGeom prst="rect">
                <a:avLst/>
              </a:prstGeom>
            </p:spPr>
          </p:pic>
          <p:pic>
            <p:nvPicPr>
              <p:cNvPr id="28" name="Picture 27" descr="Qr code&#10;&#10;Description automatically generated">
                <a:extLst>
                  <a:ext uri="{FF2B5EF4-FFF2-40B4-BE49-F238E27FC236}">
                    <a16:creationId xmlns:a16="http://schemas.microsoft.com/office/drawing/2014/main" id="{4B246377-4C20-A04C-90A1-AFC459D615B8}"/>
                  </a:ext>
                </a:extLst>
              </p:cNvPr>
              <p:cNvPicPr>
                <a:picLocks noChangeAspect="1"/>
              </p:cNvPicPr>
              <p:nvPr/>
            </p:nvPicPr>
            <p:blipFill rotWithShape="1">
              <a:blip r:embed="rId6"/>
              <a:srcRect r="50609" b="19955"/>
              <a:stretch/>
            </p:blipFill>
            <p:spPr>
              <a:xfrm>
                <a:off x="-78781" y="2345932"/>
                <a:ext cx="485706" cy="498315"/>
              </a:xfrm>
              <a:prstGeom prst="rect">
                <a:avLst/>
              </a:prstGeom>
            </p:spPr>
          </p:pic>
        </p:grpSp>
        <p:pic>
          <p:nvPicPr>
            <p:cNvPr id="26" name="Picture 25" descr="Logo&#10;&#10;Description automatically generated">
              <a:extLst>
                <a:ext uri="{FF2B5EF4-FFF2-40B4-BE49-F238E27FC236}">
                  <a16:creationId xmlns:a16="http://schemas.microsoft.com/office/drawing/2014/main" id="{D7F3967D-3DC5-BE48-9EE5-63D3C8CB0F36}"/>
                </a:ext>
              </a:extLst>
            </p:cNvPr>
            <p:cNvPicPr>
              <a:picLocks noChangeAspect="1"/>
            </p:cNvPicPr>
            <p:nvPr/>
          </p:nvPicPr>
          <p:blipFill>
            <a:blip r:embed="rId7"/>
            <a:stretch>
              <a:fillRect/>
            </a:stretch>
          </p:blipFill>
          <p:spPr>
            <a:xfrm>
              <a:off x="3439311" y="6504215"/>
              <a:ext cx="1533940" cy="353210"/>
            </a:xfrm>
            <a:prstGeom prst="rect">
              <a:avLst/>
            </a:prstGeom>
          </p:spPr>
        </p:pic>
      </p:grpSp>
      <p:sp>
        <p:nvSpPr>
          <p:cNvPr id="5" name="Title 1">
            <a:extLst>
              <a:ext uri="{FF2B5EF4-FFF2-40B4-BE49-F238E27FC236}">
                <a16:creationId xmlns:a16="http://schemas.microsoft.com/office/drawing/2014/main" id="{12BFBCD0-51AA-598A-CBD4-A14C539F71B9}"/>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Youth </a:t>
            </a:r>
            <a:r>
              <a:rPr lang="en-US" sz="3200" b="1" dirty="0" err="1">
                <a:solidFill>
                  <a:srgbClr val="E14C63"/>
                </a:solidFill>
                <a:cs typeface="Arial" panose="020B0604020202020204" pitchFamily="34" charset="0"/>
              </a:rPr>
              <a:t>LaunchPad</a:t>
            </a:r>
            <a:r>
              <a:rPr lang="en-US" sz="3200" b="1" dirty="0">
                <a:solidFill>
                  <a:srgbClr val="E14C63"/>
                </a:solidFill>
                <a:cs typeface="Arial" panose="020B0604020202020204" pitchFamily="34" charset="0"/>
              </a:rPr>
              <a:t> </a:t>
            </a:r>
            <a:r>
              <a:rPr lang="en-US" sz="2400" b="1" dirty="0">
                <a:solidFill>
                  <a:srgbClr val="004963"/>
                </a:solidFill>
                <a:cs typeface="Arial" panose="020B0604020202020204" pitchFamily="34" charset="0"/>
              </a:rPr>
              <a:t>| project outcomes</a:t>
            </a:r>
          </a:p>
        </p:txBody>
      </p:sp>
      <p:pic>
        <p:nvPicPr>
          <p:cNvPr id="29" name="Picture 28">
            <a:extLst>
              <a:ext uri="{FF2B5EF4-FFF2-40B4-BE49-F238E27FC236}">
                <a16:creationId xmlns:a16="http://schemas.microsoft.com/office/drawing/2014/main" id="{ECABC403-2129-5A41-A7BE-9598CBBEA82E}"/>
              </a:ext>
            </a:extLst>
          </p:cNvPr>
          <p:cNvPicPr>
            <a:picLocks noChangeAspect="1"/>
          </p:cNvPicPr>
          <p:nvPr/>
        </p:nvPicPr>
        <p:blipFill>
          <a:blip r:embed="rId8"/>
          <a:srcRect/>
          <a:stretch/>
        </p:blipFill>
        <p:spPr>
          <a:xfrm>
            <a:off x="5282817" y="6125615"/>
            <a:ext cx="1750606" cy="704267"/>
          </a:xfrm>
          <a:prstGeom prst="rect">
            <a:avLst/>
          </a:prstGeom>
        </p:spPr>
      </p:pic>
    </p:spTree>
    <p:extLst>
      <p:ext uri="{BB962C8B-B14F-4D97-AF65-F5344CB8AC3E}">
        <p14:creationId xmlns:p14="http://schemas.microsoft.com/office/powerpoint/2010/main" val="3630339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D8C31E5-F3AD-F483-AD35-D27C2C00BBCD}"/>
              </a:ext>
            </a:extLst>
          </p:cNvPr>
          <p:cNvSpPr/>
          <p:nvPr/>
        </p:nvSpPr>
        <p:spPr>
          <a:xfrm>
            <a:off x="-2" y="0"/>
            <a:ext cx="9144002" cy="6871133"/>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E4082E-16AD-45FE-9776-CB751B29F49E}"/>
              </a:ext>
            </a:extLst>
          </p:cNvPr>
          <p:cNvSpPr txBox="1">
            <a:spLocks/>
          </p:cNvSpPr>
          <p:nvPr/>
        </p:nvSpPr>
        <p:spPr>
          <a:xfrm>
            <a:off x="504799" y="81429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Youth Launchpad </a:t>
            </a:r>
            <a:r>
              <a:rPr lang="en-US" sz="2400" b="1" dirty="0">
                <a:solidFill>
                  <a:srgbClr val="004963"/>
                </a:solidFill>
                <a:cs typeface="Arial" panose="020B0604020202020204" pitchFamily="34" charset="0"/>
              </a:rPr>
              <a:t>| project learnings</a:t>
            </a:r>
          </a:p>
        </p:txBody>
      </p:sp>
      <p:sp>
        <p:nvSpPr>
          <p:cNvPr id="3" name="TextBox 2">
            <a:extLst>
              <a:ext uri="{FF2B5EF4-FFF2-40B4-BE49-F238E27FC236}">
                <a16:creationId xmlns:a16="http://schemas.microsoft.com/office/drawing/2014/main" id="{A2118DA8-D2C8-40E3-8801-1EBA1D364731}"/>
              </a:ext>
            </a:extLst>
          </p:cNvPr>
          <p:cNvSpPr txBox="1"/>
          <p:nvPr/>
        </p:nvSpPr>
        <p:spPr>
          <a:xfrm>
            <a:off x="504799" y="1499615"/>
            <a:ext cx="5317267" cy="47443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Helvetica Neue" charset="0"/>
                <a:ea typeface="Helvetica Neue" charset="0"/>
                <a:cs typeface="Helvetica Neue" charset="0"/>
              </a:rPr>
              <a:t>Small businesses </a:t>
            </a:r>
            <a:r>
              <a:rPr lang="en-US" sz="1400" b="1" dirty="0">
                <a:latin typeface="Helvetica Neue" charset="0"/>
                <a:ea typeface="Helvetica Neue" charset="0"/>
                <a:cs typeface="Helvetica Neue" charset="0"/>
              </a:rPr>
              <a:t>have a demand for additional capacity </a:t>
            </a:r>
            <a:r>
              <a:rPr lang="en-US" sz="1400" dirty="0">
                <a:latin typeface="Helvetica Neue" charset="0"/>
                <a:ea typeface="Helvetica Neue" charset="0"/>
                <a:cs typeface="Helvetica Neue" charset="0"/>
              </a:rPr>
              <a:t>but not necessarily the income to support additional staff</a:t>
            </a:r>
          </a:p>
          <a:p>
            <a:pPr marL="285750" indent="-285750">
              <a:lnSpc>
                <a:spcPct val="150000"/>
              </a:lnSpc>
              <a:buFont typeface="Arial" panose="020B0604020202020204" pitchFamily="34" charset="0"/>
              <a:buChar char="•"/>
            </a:pPr>
            <a:r>
              <a:rPr lang="en-US" sz="1400" dirty="0">
                <a:latin typeface="Helvetica Neue" charset="0"/>
                <a:ea typeface="Helvetica Neue" charset="0"/>
                <a:cs typeface="Helvetica Neue" charset="0"/>
              </a:rPr>
              <a:t>Small businesses </a:t>
            </a:r>
            <a:r>
              <a:rPr lang="en-US" sz="1400" b="1" i="1" dirty="0">
                <a:latin typeface="Helvetica Neue" charset="0"/>
                <a:ea typeface="Helvetica Neue" charset="0"/>
                <a:cs typeface="Helvetica Neue" charset="0"/>
              </a:rPr>
              <a:t>can</a:t>
            </a:r>
            <a:r>
              <a:rPr lang="en-US" sz="1400" b="1" dirty="0">
                <a:latin typeface="Helvetica Neue" charset="0"/>
                <a:ea typeface="Helvetica Neue" charset="0"/>
                <a:cs typeface="Helvetica Neue" charset="0"/>
              </a:rPr>
              <a:t> provide quality y</a:t>
            </a:r>
            <a:r>
              <a:rPr lang="en-US" sz="1400" dirty="0">
                <a:latin typeface="Helvetica Neue" charset="0"/>
                <a:ea typeface="Helvetica Neue" charset="0"/>
                <a:cs typeface="Helvetica Neue" charset="0"/>
              </a:rPr>
              <a:t>outh work-placement opportunities</a:t>
            </a:r>
          </a:p>
          <a:p>
            <a:pPr marL="285750" indent="-285750">
              <a:lnSpc>
                <a:spcPct val="150000"/>
              </a:lnSpc>
              <a:buFont typeface="Arial" panose="020B0604020202020204" pitchFamily="34" charset="0"/>
              <a:buChar char="•"/>
            </a:pPr>
            <a:r>
              <a:rPr lang="en-US" sz="1400" dirty="0">
                <a:latin typeface="Helvetica Neue" charset="0"/>
                <a:ea typeface="Helvetica Neue" charset="0"/>
                <a:cs typeface="Helvetica Neue" charset="0"/>
              </a:rPr>
              <a:t>Financial and HR support are important </a:t>
            </a:r>
            <a:r>
              <a:rPr lang="en-US" sz="1400" b="1" dirty="0">
                <a:latin typeface="Helvetica Neue" charset="0"/>
                <a:ea typeface="Helvetica Neue" charset="0"/>
                <a:cs typeface="Helvetica Neue" charset="0"/>
              </a:rPr>
              <a:t>catalytic inputs</a:t>
            </a:r>
          </a:p>
          <a:p>
            <a:pPr marL="285750" indent="-285750">
              <a:lnSpc>
                <a:spcPct val="150000"/>
              </a:lnSpc>
              <a:buFont typeface="Arial" panose="020B0604020202020204" pitchFamily="34" charset="0"/>
              <a:buChar char="•"/>
            </a:pPr>
            <a:r>
              <a:rPr lang="en-US" sz="1400" b="1" dirty="0">
                <a:latin typeface="Helvetica Neue" charset="0"/>
                <a:ea typeface="Helvetica Neue" charset="0"/>
                <a:cs typeface="Helvetica Neue" charset="0"/>
              </a:rPr>
              <a:t>Sustainable business development: </a:t>
            </a:r>
            <a:r>
              <a:rPr lang="en-US" sz="1400" i="1" dirty="0">
                <a:latin typeface="Helvetica Neue" charset="0"/>
                <a:ea typeface="Helvetica Neue" charset="0"/>
                <a:cs typeface="Helvetica Neue" charset="0"/>
              </a:rPr>
              <a:t>Keep the person / Keep the job</a:t>
            </a:r>
          </a:p>
          <a:p>
            <a:pPr marL="285750" indent="-285750">
              <a:lnSpc>
                <a:spcPct val="150000"/>
              </a:lnSpc>
              <a:buFont typeface="Arial" panose="020B0604020202020204" pitchFamily="34" charset="0"/>
              <a:buChar char="•"/>
            </a:pPr>
            <a:r>
              <a:rPr lang="en-US" sz="1400" b="1" dirty="0">
                <a:latin typeface="Helvetica Neue" charset="0"/>
                <a:ea typeface="Helvetica Neue" charset="0"/>
                <a:cs typeface="Helvetica Neue" charset="0"/>
              </a:rPr>
              <a:t>Youth can learn more </a:t>
            </a:r>
            <a:r>
              <a:rPr lang="en-US" sz="1400" dirty="0">
                <a:latin typeface="Helvetica Neue" charset="0"/>
                <a:ea typeface="Helvetica Neue" charset="0"/>
                <a:cs typeface="Helvetica Neue" charset="0"/>
              </a:rPr>
              <a:t>in an small business environment</a:t>
            </a:r>
          </a:p>
          <a:p>
            <a:pPr marL="285750" indent="-285750">
              <a:lnSpc>
                <a:spcPct val="150000"/>
              </a:lnSpc>
              <a:buFont typeface="Arial" panose="020B0604020202020204" pitchFamily="34" charset="0"/>
              <a:buChar char="•"/>
            </a:pPr>
            <a:r>
              <a:rPr lang="en-US" sz="1400" b="1" dirty="0">
                <a:latin typeface="Helvetica Neue" charset="0"/>
                <a:ea typeface="Helvetica Neue" charset="0"/>
                <a:cs typeface="Helvetica Neue" charset="0"/>
              </a:rPr>
              <a:t>Youth can identify career paths </a:t>
            </a:r>
            <a:r>
              <a:rPr lang="en-US" sz="1400" dirty="0">
                <a:latin typeface="Helvetica Neue" charset="0"/>
                <a:ea typeface="Helvetica Neue" charset="0"/>
                <a:cs typeface="Helvetica Neue" charset="0"/>
              </a:rPr>
              <a:t>through the experience</a:t>
            </a:r>
          </a:p>
          <a:p>
            <a:pPr marL="285750" indent="-285750">
              <a:lnSpc>
                <a:spcPct val="150000"/>
              </a:lnSpc>
              <a:buFont typeface="Arial" panose="020B0604020202020204" pitchFamily="34" charset="0"/>
              <a:buChar char="•"/>
            </a:pPr>
            <a:r>
              <a:rPr lang="en-US" sz="1400" dirty="0">
                <a:latin typeface="Helvetica Neue" charset="0"/>
                <a:ea typeface="Helvetica Neue" charset="0"/>
                <a:cs typeface="Helvetica Neue" charset="0"/>
              </a:rPr>
              <a:t>The </a:t>
            </a:r>
            <a:r>
              <a:rPr lang="en-US" sz="1400" dirty="0" err="1">
                <a:latin typeface="Helvetica Neue" charset="0"/>
                <a:ea typeface="Helvetica Neue" charset="0"/>
                <a:cs typeface="Helvetica Neue" charset="0"/>
              </a:rPr>
              <a:t>programme</a:t>
            </a:r>
            <a:r>
              <a:rPr lang="en-US" sz="1400" dirty="0">
                <a:latin typeface="Helvetica Neue" charset="0"/>
                <a:ea typeface="Helvetica Neue" charset="0"/>
                <a:cs typeface="Helvetica Neue" charset="0"/>
              </a:rPr>
              <a:t> can help businesses </a:t>
            </a:r>
            <a:r>
              <a:rPr lang="en-US" sz="1400" b="1" dirty="0">
                <a:latin typeface="Helvetica Neue" charset="0"/>
                <a:ea typeface="Helvetica Neue" charset="0"/>
                <a:cs typeface="Helvetica Neue" charset="0"/>
              </a:rPr>
              <a:t>recover in a COVID economy</a:t>
            </a:r>
            <a:endParaRPr lang="en-US" sz="1400" dirty="0">
              <a:latin typeface="Helvetica Neue" charset="0"/>
              <a:ea typeface="Helvetica Neue" charset="0"/>
              <a:cs typeface="Helvetica Neue" charset="0"/>
            </a:endParaRPr>
          </a:p>
          <a:p>
            <a:pPr marL="285750" indent="-285750">
              <a:lnSpc>
                <a:spcPct val="150000"/>
              </a:lnSpc>
              <a:buFont typeface="Arial" panose="020B0604020202020204" pitchFamily="34" charset="0"/>
              <a:buChar char="•"/>
            </a:pPr>
            <a:r>
              <a:rPr lang="en-US" sz="1400" dirty="0">
                <a:latin typeface="Helvetica Neue" charset="0"/>
                <a:ea typeface="Helvetica Neue" charset="0"/>
                <a:cs typeface="Helvetica Neue" charset="0"/>
              </a:rPr>
              <a:t>This </a:t>
            </a:r>
            <a:r>
              <a:rPr lang="en-US" sz="1400" b="1" dirty="0">
                <a:latin typeface="Helvetica Neue" charset="0"/>
                <a:ea typeface="Helvetica Neue" charset="0"/>
                <a:cs typeface="Helvetica Neue" charset="0"/>
              </a:rPr>
              <a:t>model is scalable and transferrable </a:t>
            </a:r>
            <a:r>
              <a:rPr lang="en-US" sz="1400" dirty="0">
                <a:latin typeface="Helvetica Neue" charset="0"/>
                <a:ea typeface="Helvetica Neue" charset="0"/>
                <a:cs typeface="Helvetica Neue" charset="0"/>
              </a:rPr>
              <a:t>to SMMEs in other sectors. </a:t>
            </a:r>
          </a:p>
          <a:p>
            <a:pPr>
              <a:lnSpc>
                <a:spcPct val="150000"/>
              </a:lnSpc>
            </a:pPr>
            <a:r>
              <a:rPr lang="en-US" dirty="0">
                <a:latin typeface="Helvetica Neue" charset="0"/>
                <a:ea typeface="Helvetica Neue" charset="0"/>
                <a:cs typeface="Helvetica Neue" charset="0"/>
              </a:rPr>
              <a:t> </a:t>
            </a:r>
          </a:p>
        </p:txBody>
      </p:sp>
      <p:sp>
        <p:nvSpPr>
          <p:cNvPr id="4" name="object 3">
            <a:extLst>
              <a:ext uri="{FF2B5EF4-FFF2-40B4-BE49-F238E27FC236}">
                <a16:creationId xmlns:a16="http://schemas.microsoft.com/office/drawing/2014/main" id="{DC04111F-B8DB-4167-A77D-315A632C9BC0}"/>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pic>
        <p:nvPicPr>
          <p:cNvPr id="33" name="Picture 32" descr="A picture containing person, indoor&#10;&#10;Description automatically generated">
            <a:extLst>
              <a:ext uri="{FF2B5EF4-FFF2-40B4-BE49-F238E27FC236}">
                <a16:creationId xmlns:a16="http://schemas.microsoft.com/office/drawing/2014/main" id="{549D4EDE-25CF-7000-3F55-A661E9FFB76A}"/>
              </a:ext>
            </a:extLst>
          </p:cNvPr>
          <p:cNvPicPr>
            <a:picLocks noChangeAspect="1"/>
          </p:cNvPicPr>
          <p:nvPr/>
        </p:nvPicPr>
        <p:blipFill rotWithShape="1">
          <a:blip r:embed="rId2"/>
          <a:srcRect l="4527" t="1376" b="8805"/>
          <a:stretch/>
        </p:blipFill>
        <p:spPr>
          <a:xfrm>
            <a:off x="5642476" y="975558"/>
            <a:ext cx="4846016" cy="4846016"/>
          </a:xfrm>
          <a:prstGeom prst="ellipse">
            <a:avLst/>
          </a:prstGeom>
          <a:ln w="25400">
            <a:solidFill>
              <a:schemeClr val="bg1"/>
            </a:solidFill>
          </a:ln>
        </p:spPr>
      </p:pic>
      <p:grpSp>
        <p:nvGrpSpPr>
          <p:cNvPr id="17" name="Group 16">
            <a:extLst>
              <a:ext uri="{FF2B5EF4-FFF2-40B4-BE49-F238E27FC236}">
                <a16:creationId xmlns:a16="http://schemas.microsoft.com/office/drawing/2014/main" id="{AE1910DB-B46E-FB40-9E96-5CFF6CACAD30}"/>
              </a:ext>
            </a:extLst>
          </p:cNvPr>
          <p:cNvGrpSpPr/>
          <p:nvPr/>
        </p:nvGrpSpPr>
        <p:grpSpPr>
          <a:xfrm>
            <a:off x="-2" y="6001486"/>
            <a:ext cx="9144002" cy="945530"/>
            <a:chOff x="-2" y="5511253"/>
            <a:chExt cx="9144002" cy="945530"/>
          </a:xfrm>
        </p:grpSpPr>
        <p:sp>
          <p:nvSpPr>
            <p:cNvPr id="18" name="Rectangle 17">
              <a:extLst>
                <a:ext uri="{FF2B5EF4-FFF2-40B4-BE49-F238E27FC236}">
                  <a16:creationId xmlns:a16="http://schemas.microsoft.com/office/drawing/2014/main" id="{FE5C5B4A-91E7-9C47-B2BD-23612964EF1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picture containing chart&#10;&#10;Description automatically generated">
              <a:extLst>
                <a:ext uri="{FF2B5EF4-FFF2-40B4-BE49-F238E27FC236}">
                  <a16:creationId xmlns:a16="http://schemas.microsoft.com/office/drawing/2014/main" id="{FE22846F-EE38-354E-8F4D-D65A892621B4}"/>
                </a:ext>
              </a:extLst>
            </p:cNvPr>
            <p:cNvPicPr>
              <a:picLocks noChangeAspect="1"/>
            </p:cNvPicPr>
            <p:nvPr/>
          </p:nvPicPr>
          <p:blipFill rotWithShape="1">
            <a:blip r:embed="rId3"/>
            <a:srcRect b="32359"/>
            <a:stretch/>
          </p:blipFill>
          <p:spPr>
            <a:xfrm>
              <a:off x="0" y="5537043"/>
              <a:ext cx="3203847" cy="888509"/>
            </a:xfrm>
            <a:prstGeom prst="rect">
              <a:avLst/>
            </a:prstGeom>
            <a:solidFill>
              <a:schemeClr val="bg1"/>
            </a:solidFill>
            <a:ln>
              <a:noFill/>
            </a:ln>
          </p:spPr>
        </p:pic>
        <p:cxnSp>
          <p:nvCxnSpPr>
            <p:cNvPr id="30" name="Straight Connector 29">
              <a:extLst>
                <a:ext uri="{FF2B5EF4-FFF2-40B4-BE49-F238E27FC236}">
                  <a16:creationId xmlns:a16="http://schemas.microsoft.com/office/drawing/2014/main" id="{623E8886-269F-7449-86C6-61BD6A9E9D44}"/>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32" name="Picture 31" descr="A picture containing application&#10;&#10;Description automatically generated">
            <a:extLst>
              <a:ext uri="{FF2B5EF4-FFF2-40B4-BE49-F238E27FC236}">
                <a16:creationId xmlns:a16="http://schemas.microsoft.com/office/drawing/2014/main" id="{7E6F7ED7-B067-D046-8AC6-45B5EA0427E9}"/>
              </a:ext>
            </a:extLst>
          </p:cNvPr>
          <p:cNvPicPr>
            <a:picLocks noChangeAspect="1"/>
          </p:cNvPicPr>
          <p:nvPr/>
        </p:nvPicPr>
        <p:blipFill>
          <a:blip r:embed="rId4"/>
          <a:stretch>
            <a:fillRect/>
          </a:stretch>
        </p:blipFill>
        <p:spPr>
          <a:xfrm>
            <a:off x="7308828" y="6153106"/>
            <a:ext cx="1715458" cy="640941"/>
          </a:xfrm>
          <a:prstGeom prst="rect">
            <a:avLst/>
          </a:prstGeom>
        </p:spPr>
      </p:pic>
      <p:grpSp>
        <p:nvGrpSpPr>
          <p:cNvPr id="35" name="Group 34">
            <a:extLst>
              <a:ext uri="{FF2B5EF4-FFF2-40B4-BE49-F238E27FC236}">
                <a16:creationId xmlns:a16="http://schemas.microsoft.com/office/drawing/2014/main" id="{620DACED-67AE-0341-B07F-E9DFEF7CFE4B}"/>
              </a:ext>
            </a:extLst>
          </p:cNvPr>
          <p:cNvGrpSpPr/>
          <p:nvPr/>
        </p:nvGrpSpPr>
        <p:grpSpPr>
          <a:xfrm>
            <a:off x="2648611" y="6166865"/>
            <a:ext cx="2349249" cy="690560"/>
            <a:chOff x="2648611" y="6166865"/>
            <a:chExt cx="2349249" cy="690560"/>
          </a:xfrm>
        </p:grpSpPr>
        <p:grpSp>
          <p:nvGrpSpPr>
            <p:cNvPr id="36" name="Group 35">
              <a:extLst>
                <a:ext uri="{FF2B5EF4-FFF2-40B4-BE49-F238E27FC236}">
                  <a16:creationId xmlns:a16="http://schemas.microsoft.com/office/drawing/2014/main" id="{71062D23-EF48-6F46-B005-3AC1A443CE10}"/>
                </a:ext>
              </a:extLst>
            </p:cNvPr>
            <p:cNvGrpSpPr/>
            <p:nvPr/>
          </p:nvGrpSpPr>
          <p:grpSpPr>
            <a:xfrm>
              <a:off x="2648611" y="6166865"/>
              <a:ext cx="2349249" cy="382581"/>
              <a:chOff x="-78781" y="2345932"/>
              <a:chExt cx="3248192" cy="528975"/>
            </a:xfrm>
          </p:grpSpPr>
          <p:pic>
            <p:nvPicPr>
              <p:cNvPr id="38" name="Picture 37" descr="A picture containing chart&#10;&#10;Description automatically generated">
                <a:extLst>
                  <a:ext uri="{FF2B5EF4-FFF2-40B4-BE49-F238E27FC236}">
                    <a16:creationId xmlns:a16="http://schemas.microsoft.com/office/drawing/2014/main" id="{A81A3891-E1A8-D447-9599-309EA4333332}"/>
                  </a:ext>
                </a:extLst>
              </p:cNvPr>
              <p:cNvPicPr>
                <a:picLocks noChangeAspect="1"/>
              </p:cNvPicPr>
              <p:nvPr/>
            </p:nvPicPr>
            <p:blipFill rotWithShape="1">
              <a:blip r:embed="rId3"/>
              <a:srcRect t="64125"/>
              <a:stretch/>
            </p:blipFill>
            <p:spPr>
              <a:xfrm>
                <a:off x="9904" y="2410177"/>
                <a:ext cx="3159507" cy="464730"/>
              </a:xfrm>
              <a:prstGeom prst="rect">
                <a:avLst/>
              </a:prstGeom>
            </p:spPr>
          </p:pic>
          <p:pic>
            <p:nvPicPr>
              <p:cNvPr id="39" name="Picture 38" descr="Qr code&#10;&#10;Description automatically generated">
                <a:extLst>
                  <a:ext uri="{FF2B5EF4-FFF2-40B4-BE49-F238E27FC236}">
                    <a16:creationId xmlns:a16="http://schemas.microsoft.com/office/drawing/2014/main" id="{AA849E1F-5D1A-B043-B060-43B8508C366A}"/>
                  </a:ext>
                </a:extLst>
              </p:cNvPr>
              <p:cNvPicPr>
                <a:picLocks noChangeAspect="1"/>
              </p:cNvPicPr>
              <p:nvPr/>
            </p:nvPicPr>
            <p:blipFill rotWithShape="1">
              <a:blip r:embed="rId5"/>
              <a:srcRect r="50609" b="19955"/>
              <a:stretch/>
            </p:blipFill>
            <p:spPr>
              <a:xfrm>
                <a:off x="-78781" y="2345932"/>
                <a:ext cx="485706" cy="498315"/>
              </a:xfrm>
              <a:prstGeom prst="rect">
                <a:avLst/>
              </a:prstGeom>
            </p:spPr>
          </p:pic>
        </p:grpSp>
        <p:pic>
          <p:nvPicPr>
            <p:cNvPr id="37" name="Picture 36" descr="Logo&#10;&#10;Description automatically generated">
              <a:extLst>
                <a:ext uri="{FF2B5EF4-FFF2-40B4-BE49-F238E27FC236}">
                  <a16:creationId xmlns:a16="http://schemas.microsoft.com/office/drawing/2014/main" id="{706FF48E-804F-B84F-842D-9770C436B5B3}"/>
                </a:ext>
              </a:extLst>
            </p:cNvPr>
            <p:cNvPicPr>
              <a:picLocks noChangeAspect="1"/>
            </p:cNvPicPr>
            <p:nvPr/>
          </p:nvPicPr>
          <p:blipFill>
            <a:blip r:embed="rId6"/>
            <a:stretch>
              <a:fillRect/>
            </a:stretch>
          </p:blipFill>
          <p:spPr>
            <a:xfrm>
              <a:off x="3439311" y="6504215"/>
              <a:ext cx="1533940" cy="353210"/>
            </a:xfrm>
            <a:prstGeom prst="rect">
              <a:avLst/>
            </a:prstGeom>
          </p:spPr>
        </p:pic>
      </p:grpSp>
      <p:pic>
        <p:nvPicPr>
          <p:cNvPr id="40" name="Picture 39">
            <a:extLst>
              <a:ext uri="{FF2B5EF4-FFF2-40B4-BE49-F238E27FC236}">
                <a16:creationId xmlns:a16="http://schemas.microsoft.com/office/drawing/2014/main" id="{9B095FAB-5781-2D4C-B40F-9EFA180431DB}"/>
              </a:ext>
            </a:extLst>
          </p:cNvPr>
          <p:cNvPicPr>
            <a:picLocks noChangeAspect="1"/>
          </p:cNvPicPr>
          <p:nvPr/>
        </p:nvPicPr>
        <p:blipFill>
          <a:blip r:embed="rId7"/>
          <a:srcRect/>
          <a:stretch/>
        </p:blipFill>
        <p:spPr>
          <a:xfrm>
            <a:off x="5282817" y="6125615"/>
            <a:ext cx="1750606" cy="704267"/>
          </a:xfrm>
          <a:prstGeom prst="rect">
            <a:avLst/>
          </a:prstGeom>
        </p:spPr>
      </p:pic>
    </p:spTree>
    <p:extLst>
      <p:ext uri="{BB962C8B-B14F-4D97-AF65-F5344CB8AC3E}">
        <p14:creationId xmlns:p14="http://schemas.microsoft.com/office/powerpoint/2010/main" val="669998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28C8FB4-62B7-E50A-0DCE-89D46E281C23}"/>
              </a:ext>
            </a:extLst>
          </p:cNvPr>
          <p:cNvSpPr/>
          <p:nvPr/>
        </p:nvSpPr>
        <p:spPr>
          <a:xfrm>
            <a:off x="-2" y="0"/>
            <a:ext cx="9144002" cy="6871133"/>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picture containing person, indoor&#10;&#10;Description automatically generated">
            <a:extLst>
              <a:ext uri="{FF2B5EF4-FFF2-40B4-BE49-F238E27FC236}">
                <a16:creationId xmlns:a16="http://schemas.microsoft.com/office/drawing/2014/main" id="{DE1E4359-940C-9BB7-4FEA-647FEB62DF1F}"/>
              </a:ext>
            </a:extLst>
          </p:cNvPr>
          <p:cNvPicPr>
            <a:picLocks noChangeAspect="1"/>
          </p:cNvPicPr>
          <p:nvPr/>
        </p:nvPicPr>
        <p:blipFill rotWithShape="1">
          <a:blip r:embed="rId2"/>
          <a:srcRect l="25258" t="-48" r="5246" b="48"/>
          <a:stretch/>
        </p:blipFill>
        <p:spPr>
          <a:xfrm>
            <a:off x="5140960" y="1170523"/>
            <a:ext cx="4756328" cy="4755080"/>
          </a:xfrm>
          <a:prstGeom prst="ellipse">
            <a:avLst/>
          </a:prstGeom>
          <a:ln w="25400">
            <a:solidFill>
              <a:schemeClr val="bg1"/>
            </a:solidFill>
          </a:ln>
        </p:spPr>
      </p:pic>
      <p:sp>
        <p:nvSpPr>
          <p:cNvPr id="6" name="object 3">
            <a:extLst>
              <a:ext uri="{FF2B5EF4-FFF2-40B4-BE49-F238E27FC236}">
                <a16:creationId xmlns:a16="http://schemas.microsoft.com/office/drawing/2014/main" id="{4BFFE87A-A262-0290-4D9E-31311B0BFA62}"/>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3" name="TextBox 2">
            <a:extLst>
              <a:ext uri="{FF2B5EF4-FFF2-40B4-BE49-F238E27FC236}">
                <a16:creationId xmlns:a16="http://schemas.microsoft.com/office/drawing/2014/main" id="{AC6ACB0C-33CE-7174-A245-B01A0630424D}"/>
              </a:ext>
            </a:extLst>
          </p:cNvPr>
          <p:cNvSpPr txBox="1"/>
          <p:nvPr/>
        </p:nvSpPr>
        <p:spPr>
          <a:xfrm>
            <a:off x="651763" y="1595021"/>
            <a:ext cx="6757565" cy="4339650"/>
          </a:xfrm>
          <a:prstGeom prst="rect">
            <a:avLst/>
          </a:prstGeom>
          <a:noFill/>
        </p:spPr>
        <p:txBody>
          <a:bodyPr wrap="square">
            <a:spAutoFit/>
          </a:bodyPr>
          <a:lstStyle/>
          <a:p>
            <a:r>
              <a:rPr lang="en-ZA" sz="1300" b="1" dirty="0">
                <a:solidFill>
                  <a:schemeClr val="bg1"/>
                </a:solidFill>
                <a:latin typeface="Arial" panose="020B0604020202020204" pitchFamily="34" charset="0"/>
              </a:rPr>
              <a:t>PURPOSE</a:t>
            </a:r>
          </a:p>
          <a:p>
            <a:pPr marL="285750" indent="-285750">
              <a:spcBef>
                <a:spcPts val="600"/>
              </a:spcBef>
              <a:buFont typeface="Arial" panose="020B0604020202020204" pitchFamily="34" charset="0"/>
              <a:buChar char="•"/>
            </a:pPr>
            <a:r>
              <a:rPr lang="en-ZA" sz="1300" dirty="0">
                <a:solidFill>
                  <a:schemeClr val="bg1"/>
                </a:solidFill>
                <a:latin typeface="Arial" panose="020B0604020202020204" pitchFamily="34" charset="0"/>
              </a:rPr>
              <a:t>To save jobs and firms (already invested in), during Covid-19</a:t>
            </a:r>
          </a:p>
          <a:p>
            <a:pPr>
              <a:spcBef>
                <a:spcPts val="1200"/>
              </a:spcBef>
            </a:pPr>
            <a:r>
              <a:rPr lang="en-ZA" sz="1300" b="1" dirty="0">
                <a:solidFill>
                  <a:schemeClr val="bg1"/>
                </a:solidFill>
                <a:latin typeface="Arial" panose="020B0604020202020204" pitchFamily="34" charset="0"/>
              </a:rPr>
              <a:t>TARGET</a:t>
            </a:r>
            <a:endParaRPr lang="en-ZA" sz="1300" dirty="0">
              <a:solidFill>
                <a:schemeClr val="bg1"/>
              </a:solidFill>
              <a:latin typeface="Arial" panose="020B0604020202020204" pitchFamily="34" charset="0"/>
            </a:endParaRPr>
          </a:p>
          <a:p>
            <a:pPr marL="285750" indent="-285750">
              <a:spcBef>
                <a:spcPts val="600"/>
              </a:spcBef>
              <a:buFont typeface="Arial" panose="020B0604020202020204" pitchFamily="34" charset="0"/>
              <a:buChar char="•"/>
            </a:pPr>
            <a:r>
              <a:rPr lang="en-ZA" sz="1300" dirty="0">
                <a:solidFill>
                  <a:schemeClr val="bg1"/>
                </a:solidFill>
                <a:latin typeface="Arial" panose="020B0604020202020204" pitchFamily="34" charset="0"/>
              </a:rPr>
              <a:t>R8.5m fund disbursed over 6 months</a:t>
            </a:r>
          </a:p>
          <a:p>
            <a:pPr marL="285750" indent="-285750">
              <a:buFont typeface="Arial" panose="020B0604020202020204" pitchFamily="34" charset="0"/>
              <a:buChar char="•"/>
            </a:pPr>
            <a:r>
              <a:rPr lang="en-ZA" sz="1300" dirty="0">
                <a:solidFill>
                  <a:schemeClr val="bg1"/>
                </a:solidFill>
                <a:latin typeface="Arial" panose="020B0604020202020204" pitchFamily="34" charset="0"/>
              </a:rPr>
              <a:t>To support 20 firms to save 550 low-income job</a:t>
            </a:r>
          </a:p>
          <a:p>
            <a:pPr>
              <a:spcBef>
                <a:spcPts val="1200"/>
              </a:spcBef>
            </a:pPr>
            <a:r>
              <a:rPr lang="en-ZA" sz="1300" b="1" dirty="0">
                <a:solidFill>
                  <a:schemeClr val="bg1"/>
                </a:solidFill>
                <a:latin typeface="Arial" panose="020B0604020202020204" pitchFamily="34" charset="0"/>
              </a:rPr>
              <a:t>NATURE OF SUPPORT</a:t>
            </a:r>
          </a:p>
          <a:p>
            <a:pPr marL="285750" indent="-285750">
              <a:spcBef>
                <a:spcPts val="600"/>
              </a:spcBef>
              <a:buFont typeface="Arial" panose="020B0604020202020204" pitchFamily="34" charset="0"/>
              <a:buChar char="•"/>
            </a:pPr>
            <a:r>
              <a:rPr lang="en-ZA" sz="1300" dirty="0">
                <a:solidFill>
                  <a:schemeClr val="bg1"/>
                </a:solidFill>
                <a:latin typeface="Arial" panose="020B0604020202020204" pitchFamily="34" charset="0"/>
              </a:rPr>
              <a:t>Hybrid grant (30%) and soft loan </a:t>
            </a:r>
            <a:br>
              <a:rPr lang="en-ZA" sz="1300" dirty="0">
                <a:solidFill>
                  <a:schemeClr val="bg1"/>
                </a:solidFill>
                <a:latin typeface="Arial" panose="020B0604020202020204" pitchFamily="34" charset="0"/>
              </a:rPr>
            </a:br>
            <a:r>
              <a:rPr lang="en-ZA" sz="1300" dirty="0">
                <a:solidFill>
                  <a:schemeClr val="bg1"/>
                </a:solidFill>
                <a:latin typeface="Arial" panose="020B0604020202020204" pitchFamily="34" charset="0"/>
              </a:rPr>
              <a:t>(70% no interest; 1yr holiday; 24 months to repay)</a:t>
            </a:r>
          </a:p>
          <a:p>
            <a:pPr marL="285750" indent="-285750">
              <a:spcBef>
                <a:spcPts val="600"/>
              </a:spcBef>
              <a:buFont typeface="Arial" panose="020B0604020202020204" pitchFamily="34" charset="0"/>
              <a:buChar char="•"/>
            </a:pPr>
            <a:r>
              <a:rPr lang="en-ZA" sz="1300" b="0" i="0" dirty="0">
                <a:solidFill>
                  <a:schemeClr val="bg1"/>
                </a:solidFill>
                <a:effectLst/>
                <a:latin typeface="Arial" panose="020B0604020202020204" pitchFamily="34" charset="0"/>
              </a:rPr>
              <a:t>Non-financial support (over 6 month period)</a:t>
            </a:r>
          </a:p>
          <a:p>
            <a:pPr marL="854690" lvl="1" indent="-285750">
              <a:buFont typeface="Arial" panose="020B0604020202020204" pitchFamily="34" charset="0"/>
              <a:buChar char="•"/>
            </a:pPr>
            <a:r>
              <a:rPr lang="en-ZA" sz="1300" dirty="0">
                <a:solidFill>
                  <a:schemeClr val="bg1"/>
                </a:solidFill>
                <a:latin typeface="Arial" panose="020B0604020202020204" pitchFamily="34" charset="0"/>
              </a:rPr>
              <a:t>22 hours of </a:t>
            </a:r>
            <a:r>
              <a:rPr lang="en-ZA" sz="1300" b="0" i="0" dirty="0">
                <a:solidFill>
                  <a:schemeClr val="bg1"/>
                </a:solidFill>
                <a:effectLst/>
                <a:latin typeface="Arial" panose="020B0604020202020204" pitchFamily="34" charset="0"/>
              </a:rPr>
              <a:t>business turnaround / business </a:t>
            </a:r>
            <a:br>
              <a:rPr lang="en-ZA" sz="1300" b="0" i="0" dirty="0">
                <a:solidFill>
                  <a:schemeClr val="bg1"/>
                </a:solidFill>
                <a:effectLst/>
                <a:latin typeface="Arial" panose="020B0604020202020204" pitchFamily="34" charset="0"/>
              </a:rPr>
            </a:br>
            <a:r>
              <a:rPr lang="en-ZA" sz="1300" b="0" i="0" dirty="0">
                <a:solidFill>
                  <a:schemeClr val="bg1"/>
                </a:solidFill>
                <a:effectLst/>
                <a:latin typeface="Arial" panose="020B0604020202020204" pitchFamily="34" charset="0"/>
              </a:rPr>
              <a:t>growth commercial </a:t>
            </a:r>
            <a:r>
              <a:rPr lang="en-ZA" sz="1300" dirty="0">
                <a:solidFill>
                  <a:schemeClr val="bg1"/>
                </a:solidFill>
                <a:latin typeface="Arial" panose="020B0604020202020204" pitchFamily="34" charset="0"/>
              </a:rPr>
              <a:t>expertise</a:t>
            </a:r>
          </a:p>
          <a:p>
            <a:pPr marL="854690" lvl="1" indent="-285750">
              <a:buFont typeface="Arial" panose="020B0604020202020204" pitchFamily="34" charset="0"/>
              <a:buChar char="•"/>
            </a:pPr>
            <a:r>
              <a:rPr lang="en-ZA" sz="1300" b="0" i="0" dirty="0">
                <a:solidFill>
                  <a:schemeClr val="bg1"/>
                </a:solidFill>
                <a:effectLst/>
                <a:latin typeface="Arial" panose="020B0604020202020204" pitchFamily="34" charset="0"/>
              </a:rPr>
              <a:t>R1m Technical </a:t>
            </a:r>
            <a:r>
              <a:rPr lang="en-ZA" sz="1300" dirty="0">
                <a:solidFill>
                  <a:schemeClr val="bg1"/>
                </a:solidFill>
                <a:latin typeface="Arial" panose="020B0604020202020204" pitchFamily="34" charset="0"/>
              </a:rPr>
              <a:t>Service</a:t>
            </a:r>
            <a:r>
              <a:rPr lang="en-ZA" sz="1300" b="0" i="0" dirty="0">
                <a:solidFill>
                  <a:schemeClr val="bg1"/>
                </a:solidFill>
                <a:effectLst/>
                <a:latin typeface="Arial" panose="020B0604020202020204" pitchFamily="34" charset="0"/>
              </a:rPr>
              <a:t> </a:t>
            </a:r>
            <a:r>
              <a:rPr lang="en-ZA" sz="1300" dirty="0">
                <a:solidFill>
                  <a:schemeClr val="bg1"/>
                </a:solidFill>
                <a:latin typeface="Arial" panose="020B0604020202020204" pitchFamily="34" charset="0"/>
              </a:rPr>
              <a:t>F</a:t>
            </a:r>
            <a:r>
              <a:rPr lang="en-ZA" sz="1300" b="0" i="0" dirty="0">
                <a:solidFill>
                  <a:schemeClr val="bg1"/>
                </a:solidFill>
                <a:effectLst/>
                <a:latin typeface="Arial" panose="020B0604020202020204" pitchFamily="34" charset="0"/>
              </a:rPr>
              <a:t>und</a:t>
            </a:r>
            <a:endParaRPr lang="en-ZA" sz="1300" dirty="0">
              <a:solidFill>
                <a:schemeClr val="bg1"/>
              </a:solidFill>
              <a:latin typeface="Arial" panose="020B0604020202020204" pitchFamily="34" charset="0"/>
            </a:endParaRPr>
          </a:p>
          <a:p>
            <a:pPr>
              <a:spcBef>
                <a:spcPts val="1200"/>
              </a:spcBef>
            </a:pPr>
            <a:r>
              <a:rPr lang="en-ZA" sz="1300" b="1" dirty="0">
                <a:solidFill>
                  <a:schemeClr val="bg1"/>
                </a:solidFill>
                <a:latin typeface="Arial" panose="020B0604020202020204" pitchFamily="34" charset="0"/>
              </a:rPr>
              <a:t>APPROVAL PROCESS</a:t>
            </a:r>
            <a:endParaRPr lang="en-ZA" sz="1300" dirty="0">
              <a:solidFill>
                <a:schemeClr val="bg1"/>
              </a:solidFill>
              <a:latin typeface="Arial" panose="020B0604020202020204" pitchFamily="34" charset="0"/>
            </a:endParaRPr>
          </a:p>
          <a:p>
            <a:pPr marL="285750" indent="-285750">
              <a:spcBef>
                <a:spcPts val="600"/>
              </a:spcBef>
              <a:buFont typeface="Arial" panose="020B0604020202020204" pitchFamily="34" charset="0"/>
              <a:buChar char="•"/>
            </a:pPr>
            <a:r>
              <a:rPr lang="en-ZA" sz="1300" b="0" i="0" dirty="0">
                <a:solidFill>
                  <a:schemeClr val="bg1"/>
                </a:solidFill>
                <a:effectLst/>
                <a:latin typeface="Arial" panose="020B0604020202020204" pitchFamily="34" charset="0"/>
              </a:rPr>
              <a:t>Application to the CDI GF Investment Committee. </a:t>
            </a:r>
          </a:p>
          <a:p>
            <a:pPr marL="285750" indent="-285750">
              <a:buFont typeface="Arial" panose="020B0604020202020204" pitchFamily="34" charset="0"/>
              <a:buChar char="•"/>
            </a:pPr>
            <a:r>
              <a:rPr lang="en-ZA" sz="1300" dirty="0">
                <a:solidFill>
                  <a:schemeClr val="bg1"/>
                </a:solidFill>
                <a:latin typeface="Arial" panose="020B0604020202020204" pitchFamily="34" charset="0"/>
              </a:rPr>
              <a:t>A rolling application window with weekly IC meetings</a:t>
            </a:r>
          </a:p>
          <a:p>
            <a:pPr marL="285750" indent="-285750">
              <a:buFont typeface="Arial" panose="020B0604020202020204" pitchFamily="34" charset="0"/>
              <a:buChar char="•"/>
            </a:pPr>
            <a:r>
              <a:rPr lang="en-ZA" sz="1300" b="0" i="0" dirty="0">
                <a:solidFill>
                  <a:schemeClr val="bg1"/>
                </a:solidFill>
                <a:effectLst/>
                <a:latin typeface="Arial" panose="020B0604020202020204" pitchFamily="34" charset="0"/>
              </a:rPr>
              <a:t>Disbursements on a monthly basis on retrospective reporting. </a:t>
            </a:r>
          </a:p>
          <a:p>
            <a:pPr marL="285750" indent="-285750">
              <a:buFont typeface="Arial" panose="020B0604020202020204" pitchFamily="34" charset="0"/>
              <a:buChar char="•"/>
            </a:pPr>
            <a:r>
              <a:rPr lang="en-ZA" sz="1300" b="0" i="0" dirty="0">
                <a:solidFill>
                  <a:schemeClr val="bg1"/>
                </a:solidFill>
                <a:effectLst/>
                <a:latin typeface="Arial" panose="020B0604020202020204" pitchFamily="34" charset="0"/>
              </a:rPr>
              <a:t>IC met quarterly to review performance</a:t>
            </a:r>
          </a:p>
        </p:txBody>
      </p:sp>
      <p:sp>
        <p:nvSpPr>
          <p:cNvPr id="7" name="Title 1">
            <a:extLst>
              <a:ext uri="{FF2B5EF4-FFF2-40B4-BE49-F238E27FC236}">
                <a16:creationId xmlns:a16="http://schemas.microsoft.com/office/drawing/2014/main" id="{E075F733-C512-1F49-2479-B32D9BDE2A8A}"/>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JF Covid Relief </a:t>
            </a:r>
            <a:r>
              <a:rPr lang="en-US" sz="2400" b="1" dirty="0">
                <a:solidFill>
                  <a:srgbClr val="F7BB33"/>
                </a:solidFill>
                <a:cs typeface="Arial" panose="020B0604020202020204" pitchFamily="34" charset="0"/>
              </a:rPr>
              <a:t>| project design</a:t>
            </a:r>
          </a:p>
        </p:txBody>
      </p:sp>
      <p:grpSp>
        <p:nvGrpSpPr>
          <p:cNvPr id="4" name="Group 3">
            <a:extLst>
              <a:ext uri="{FF2B5EF4-FFF2-40B4-BE49-F238E27FC236}">
                <a16:creationId xmlns:a16="http://schemas.microsoft.com/office/drawing/2014/main" id="{107DC138-DB44-CF42-94D4-325E251C6159}"/>
              </a:ext>
            </a:extLst>
          </p:cNvPr>
          <p:cNvGrpSpPr/>
          <p:nvPr/>
        </p:nvGrpSpPr>
        <p:grpSpPr>
          <a:xfrm>
            <a:off x="-2" y="6001486"/>
            <a:ext cx="9144002" cy="945530"/>
            <a:chOff x="-2" y="6001486"/>
            <a:chExt cx="9144002" cy="945530"/>
          </a:xfrm>
        </p:grpSpPr>
        <p:grpSp>
          <p:nvGrpSpPr>
            <p:cNvPr id="17" name="Group 16">
              <a:extLst>
                <a:ext uri="{FF2B5EF4-FFF2-40B4-BE49-F238E27FC236}">
                  <a16:creationId xmlns:a16="http://schemas.microsoft.com/office/drawing/2014/main" id="{30EDFB38-4383-E34C-B1C4-FFE276A54167}"/>
                </a:ext>
              </a:extLst>
            </p:cNvPr>
            <p:cNvGrpSpPr/>
            <p:nvPr/>
          </p:nvGrpSpPr>
          <p:grpSpPr>
            <a:xfrm>
              <a:off x="-2" y="6001486"/>
              <a:ext cx="9144002" cy="945530"/>
              <a:chOff x="-2" y="5511253"/>
              <a:chExt cx="9144002" cy="945530"/>
            </a:xfrm>
          </p:grpSpPr>
          <p:sp>
            <p:nvSpPr>
              <p:cNvPr id="22" name="Rectangle 21">
                <a:extLst>
                  <a:ext uri="{FF2B5EF4-FFF2-40B4-BE49-F238E27FC236}">
                    <a16:creationId xmlns:a16="http://schemas.microsoft.com/office/drawing/2014/main" id="{60EA3C3B-70E0-7E45-A9C4-F48928F37F9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picture containing chart&#10;&#10;Description automatically generated">
                <a:extLst>
                  <a:ext uri="{FF2B5EF4-FFF2-40B4-BE49-F238E27FC236}">
                    <a16:creationId xmlns:a16="http://schemas.microsoft.com/office/drawing/2014/main" id="{831605E4-63FD-7844-B16B-2C8FFD434E70}"/>
                  </a:ext>
                </a:extLst>
              </p:cNvPr>
              <p:cNvPicPr>
                <a:picLocks noChangeAspect="1"/>
              </p:cNvPicPr>
              <p:nvPr/>
            </p:nvPicPr>
            <p:blipFill rotWithShape="1">
              <a:blip r:embed="rId3"/>
              <a:srcRect b="32359"/>
              <a:stretch/>
            </p:blipFill>
            <p:spPr>
              <a:xfrm>
                <a:off x="0" y="5537043"/>
                <a:ext cx="3203847" cy="888509"/>
              </a:xfrm>
              <a:prstGeom prst="rect">
                <a:avLst/>
              </a:prstGeom>
            </p:spPr>
          </p:pic>
          <p:cxnSp>
            <p:nvCxnSpPr>
              <p:cNvPr id="25" name="Straight Connector 24">
                <a:extLst>
                  <a:ext uri="{FF2B5EF4-FFF2-40B4-BE49-F238E27FC236}">
                    <a16:creationId xmlns:a16="http://schemas.microsoft.com/office/drawing/2014/main" id="{B71C6D7D-74CB-8D47-A1C6-2BE8F7B622D4}"/>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587C4938-4765-3F4D-97AB-98465D21694B}"/>
                </a:ext>
              </a:extLst>
            </p:cNvPr>
            <p:cNvPicPr>
              <a:picLocks noChangeAspect="1"/>
            </p:cNvPicPr>
            <p:nvPr/>
          </p:nvPicPr>
          <p:blipFill>
            <a:blip r:embed="rId4"/>
            <a:srcRect/>
            <a:stretch/>
          </p:blipFill>
          <p:spPr>
            <a:xfrm>
              <a:off x="7420042" y="6153863"/>
              <a:ext cx="1500496" cy="663855"/>
            </a:xfrm>
            <a:prstGeom prst="rect">
              <a:avLst/>
            </a:prstGeom>
          </p:spPr>
        </p:pic>
        <p:pic>
          <p:nvPicPr>
            <p:cNvPr id="20" name="Picture 19">
              <a:extLst>
                <a:ext uri="{FF2B5EF4-FFF2-40B4-BE49-F238E27FC236}">
                  <a16:creationId xmlns:a16="http://schemas.microsoft.com/office/drawing/2014/main" id="{A8D8CD59-EEA4-6545-8063-203BCCB6E5AA}"/>
                </a:ext>
              </a:extLst>
            </p:cNvPr>
            <p:cNvPicPr>
              <a:picLocks noChangeAspect="1"/>
            </p:cNvPicPr>
            <p:nvPr/>
          </p:nvPicPr>
          <p:blipFill>
            <a:blip r:embed="rId5"/>
            <a:srcRect/>
            <a:stretch/>
          </p:blipFill>
          <p:spPr>
            <a:xfrm>
              <a:off x="6111965" y="6153862"/>
              <a:ext cx="912803" cy="663857"/>
            </a:xfrm>
            <a:prstGeom prst="rect">
              <a:avLst/>
            </a:prstGeom>
          </p:spPr>
        </p:pic>
        <p:pic>
          <p:nvPicPr>
            <p:cNvPr id="21" name="Picture 20" descr="Text&#10;&#10;Description automatically generated with medium confidence">
              <a:extLst>
                <a:ext uri="{FF2B5EF4-FFF2-40B4-BE49-F238E27FC236}">
                  <a16:creationId xmlns:a16="http://schemas.microsoft.com/office/drawing/2014/main" id="{046AED77-356B-9C08-CAF2-E33E643E172A}"/>
                </a:ext>
              </a:extLst>
            </p:cNvPr>
            <p:cNvPicPr>
              <a:picLocks noChangeAspect="1"/>
            </p:cNvPicPr>
            <p:nvPr/>
          </p:nvPicPr>
          <p:blipFill>
            <a:blip r:embed="rId6"/>
            <a:stretch>
              <a:fillRect/>
            </a:stretch>
          </p:blipFill>
          <p:spPr>
            <a:xfrm>
              <a:off x="3592149" y="6153577"/>
              <a:ext cx="2236274" cy="644047"/>
            </a:xfrm>
            <a:prstGeom prst="rect">
              <a:avLst/>
            </a:prstGeom>
          </p:spPr>
        </p:pic>
      </p:grpSp>
    </p:spTree>
    <p:extLst>
      <p:ext uri="{BB962C8B-B14F-4D97-AF65-F5344CB8AC3E}">
        <p14:creationId xmlns:p14="http://schemas.microsoft.com/office/powerpoint/2010/main" val="2578790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60536E8-C9E1-1788-45A5-B1ED0E2C27D6}"/>
              </a:ext>
            </a:extLst>
          </p:cNvPr>
          <p:cNvSpPr/>
          <p:nvPr/>
        </p:nvSpPr>
        <p:spPr>
          <a:xfrm>
            <a:off x="-2" y="0"/>
            <a:ext cx="9144002" cy="6871133"/>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person, standing&#10;&#10;Description automatically generated">
            <a:extLst>
              <a:ext uri="{FF2B5EF4-FFF2-40B4-BE49-F238E27FC236}">
                <a16:creationId xmlns:a16="http://schemas.microsoft.com/office/drawing/2014/main" id="{ABC7C007-4873-2254-BA2C-6689AAB45127}"/>
              </a:ext>
            </a:extLst>
          </p:cNvPr>
          <p:cNvPicPr>
            <a:picLocks noChangeAspect="1"/>
          </p:cNvPicPr>
          <p:nvPr/>
        </p:nvPicPr>
        <p:blipFill rotWithShape="1">
          <a:blip r:embed="rId2"/>
          <a:srcRect l="3206" t="1877" r="35256" b="6407"/>
          <a:stretch/>
        </p:blipFill>
        <p:spPr>
          <a:xfrm>
            <a:off x="6261800" y="237052"/>
            <a:ext cx="3297282" cy="3297282"/>
          </a:xfrm>
          <a:prstGeom prst="ellipse">
            <a:avLst/>
          </a:prstGeom>
          <a:ln w="25400">
            <a:solidFill>
              <a:schemeClr val="bg1"/>
            </a:solidFill>
          </a:ln>
        </p:spPr>
      </p:pic>
      <p:sp>
        <p:nvSpPr>
          <p:cNvPr id="4" name="object 3">
            <a:extLst>
              <a:ext uri="{FF2B5EF4-FFF2-40B4-BE49-F238E27FC236}">
                <a16:creationId xmlns:a16="http://schemas.microsoft.com/office/drawing/2014/main" id="{A50B0F70-0AFA-B3D9-3901-D3B051521FEC}"/>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5" name="Title 1">
            <a:extLst>
              <a:ext uri="{FF2B5EF4-FFF2-40B4-BE49-F238E27FC236}">
                <a16:creationId xmlns:a16="http://schemas.microsoft.com/office/drawing/2014/main" id="{12BFBCD0-51AA-598A-CBD4-A14C539F71B9}"/>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JF Covid Relief </a:t>
            </a:r>
            <a:r>
              <a:rPr lang="en-US" sz="2400" b="1" dirty="0">
                <a:solidFill>
                  <a:srgbClr val="F7BB33"/>
                </a:solidFill>
                <a:cs typeface="Arial" panose="020B0604020202020204" pitchFamily="34" charset="0"/>
              </a:rPr>
              <a:t>| project outcomes</a:t>
            </a:r>
          </a:p>
        </p:txBody>
      </p:sp>
      <p:sp>
        <p:nvSpPr>
          <p:cNvPr id="6" name="TextBox 5">
            <a:extLst>
              <a:ext uri="{FF2B5EF4-FFF2-40B4-BE49-F238E27FC236}">
                <a16:creationId xmlns:a16="http://schemas.microsoft.com/office/drawing/2014/main" id="{0C66D7E4-9766-E5C0-2F35-6D5700346D70}"/>
              </a:ext>
            </a:extLst>
          </p:cNvPr>
          <p:cNvSpPr txBox="1"/>
          <p:nvPr/>
        </p:nvSpPr>
        <p:spPr>
          <a:xfrm>
            <a:off x="651763" y="1595021"/>
            <a:ext cx="6553709" cy="3693319"/>
          </a:xfrm>
          <a:prstGeom prst="rect">
            <a:avLst/>
          </a:prstGeom>
          <a:noFill/>
        </p:spPr>
        <p:txBody>
          <a:bodyPr wrap="square">
            <a:spAutoFit/>
          </a:bodyPr>
          <a:lstStyle/>
          <a:p>
            <a:pPr>
              <a:spcBef>
                <a:spcPts val="600"/>
              </a:spcBef>
            </a:pPr>
            <a:r>
              <a:rPr lang="en-ZA" sz="1300" b="1" dirty="0">
                <a:solidFill>
                  <a:schemeClr val="bg1"/>
                </a:solidFill>
                <a:latin typeface="Arial" panose="020B0604020202020204" pitchFamily="34" charset="0"/>
              </a:rPr>
              <a:t>TIMEFRAME</a:t>
            </a:r>
            <a:endParaRPr lang="en-ZA" sz="1300" dirty="0">
              <a:solidFill>
                <a:schemeClr val="bg1"/>
              </a:solidFill>
              <a:latin typeface="Arial" panose="020B0604020202020204" pitchFamily="34" charset="0"/>
            </a:endParaRPr>
          </a:p>
          <a:p>
            <a:pPr marL="285750" indent="-285750">
              <a:spcBef>
                <a:spcPts val="600"/>
              </a:spcBef>
              <a:buFont typeface="Arial" panose="020B0604020202020204" pitchFamily="34" charset="0"/>
              <a:buChar char="•"/>
            </a:pPr>
            <a:r>
              <a:rPr lang="en-ZA" sz="1300" dirty="0">
                <a:solidFill>
                  <a:schemeClr val="bg1"/>
                </a:solidFill>
                <a:latin typeface="Arial" panose="020B0604020202020204" pitchFamily="34" charset="0"/>
              </a:rPr>
              <a:t>Application opened mid-June 2020 (to participants in CDI Growth </a:t>
            </a:r>
            <a:br>
              <a:rPr lang="en-ZA" sz="1300" dirty="0">
                <a:solidFill>
                  <a:schemeClr val="bg1"/>
                </a:solidFill>
                <a:latin typeface="Arial" panose="020B0604020202020204" pitchFamily="34" charset="0"/>
              </a:rPr>
            </a:br>
            <a:r>
              <a:rPr lang="en-ZA" sz="1300" dirty="0">
                <a:solidFill>
                  <a:schemeClr val="bg1"/>
                </a:solidFill>
                <a:latin typeface="Arial" panose="020B0604020202020204" pitchFamily="34" charset="0"/>
              </a:rPr>
              <a:t>Fund project)</a:t>
            </a:r>
          </a:p>
          <a:p>
            <a:pPr marL="285750" indent="-285750">
              <a:spcBef>
                <a:spcPts val="600"/>
              </a:spcBef>
              <a:buFont typeface="Arial" panose="020B0604020202020204" pitchFamily="34" charset="0"/>
              <a:buChar char="•"/>
            </a:pPr>
            <a:r>
              <a:rPr lang="en-ZA" sz="1300" dirty="0">
                <a:solidFill>
                  <a:schemeClr val="bg1"/>
                </a:solidFill>
                <a:latin typeface="Arial" panose="020B0604020202020204" pitchFamily="34" charset="0"/>
              </a:rPr>
              <a:t>1st GFIC meeting 17</a:t>
            </a:r>
            <a:r>
              <a:rPr lang="en-ZA" sz="1400" dirty="0">
                <a:solidFill>
                  <a:schemeClr val="bg1"/>
                </a:solidFill>
                <a:latin typeface="Arial" panose="020B0604020202020204" pitchFamily="34" charset="0"/>
              </a:rPr>
              <a:t> July; weekly, until 14 SMMEs approved</a:t>
            </a:r>
            <a:endParaRPr lang="en-ZA" sz="1400" dirty="0">
              <a:solidFill>
                <a:schemeClr val="bg1"/>
              </a:solidFill>
              <a:highlight>
                <a:srgbClr val="FFFF00"/>
              </a:highlight>
              <a:latin typeface="Arial" panose="020B0604020202020204" pitchFamily="34" charset="0"/>
            </a:endParaRPr>
          </a:p>
          <a:p>
            <a:pPr marL="285750" indent="-285750">
              <a:spcBef>
                <a:spcPts val="600"/>
              </a:spcBef>
              <a:buFont typeface="Arial" panose="020B0604020202020204" pitchFamily="34" charset="0"/>
              <a:buChar char="•"/>
            </a:pPr>
            <a:r>
              <a:rPr lang="en-ZA" sz="1400" dirty="0">
                <a:solidFill>
                  <a:schemeClr val="bg1"/>
                </a:solidFill>
                <a:latin typeface="Arial" panose="020B0604020202020204" pitchFamily="34" charset="0"/>
              </a:rPr>
              <a:t>Parallel to this fund disbursements began on 28 August 2020</a:t>
            </a:r>
          </a:p>
          <a:p>
            <a:pPr marL="285750" indent="-285750">
              <a:spcBef>
                <a:spcPts val="600"/>
              </a:spcBef>
              <a:buFont typeface="Arial" panose="020B0604020202020204" pitchFamily="34" charset="0"/>
              <a:buChar char="•"/>
            </a:pPr>
            <a:r>
              <a:rPr lang="en-ZA" sz="1400" b="0" i="0" dirty="0">
                <a:solidFill>
                  <a:schemeClr val="bg1"/>
                </a:solidFill>
                <a:effectLst/>
                <a:latin typeface="Arial" panose="020B0604020202020204" pitchFamily="34" charset="0"/>
              </a:rPr>
              <a:t>GFIC approved 14 applications (568 jobs) for hybrid product. </a:t>
            </a:r>
            <a:br>
              <a:rPr lang="en-ZA" sz="1400" b="0" i="0" dirty="0">
                <a:solidFill>
                  <a:schemeClr val="bg1"/>
                </a:solidFill>
                <a:effectLst/>
                <a:latin typeface="Arial" panose="020B0604020202020204" pitchFamily="34" charset="0"/>
              </a:rPr>
            </a:br>
            <a:r>
              <a:rPr lang="en-ZA" sz="1400" b="0" i="0" dirty="0">
                <a:solidFill>
                  <a:schemeClr val="bg1"/>
                </a:solidFill>
                <a:effectLst/>
                <a:latin typeface="Arial" panose="020B0604020202020204" pitchFamily="34" charset="0"/>
              </a:rPr>
              <a:t>Plus 9 for technical service grants only. </a:t>
            </a:r>
          </a:p>
          <a:p>
            <a:pPr marL="285750" indent="-285750">
              <a:spcBef>
                <a:spcPts val="600"/>
              </a:spcBef>
              <a:buFont typeface="Arial" panose="020B0604020202020204" pitchFamily="34" charset="0"/>
              <a:buChar char="•"/>
            </a:pPr>
            <a:r>
              <a:rPr lang="en-ZA" sz="1400" b="0" i="0" dirty="0">
                <a:solidFill>
                  <a:schemeClr val="bg1"/>
                </a:solidFill>
                <a:effectLst/>
                <a:latin typeface="Arial" panose="020B0604020202020204" pitchFamily="34" charset="0"/>
              </a:rPr>
              <a:t>By 31 March 2021, R8,362,000 + R1m technical service grants disbursed.</a:t>
            </a:r>
          </a:p>
          <a:p>
            <a:pPr>
              <a:spcBef>
                <a:spcPts val="1200"/>
              </a:spcBef>
            </a:pPr>
            <a:r>
              <a:rPr lang="en-ZA" sz="1400" b="1" dirty="0">
                <a:solidFill>
                  <a:schemeClr val="bg1"/>
                </a:solidFill>
                <a:latin typeface="Arial" panose="020B0604020202020204" pitchFamily="34" charset="0"/>
              </a:rPr>
              <a:t>OUTCOMES</a:t>
            </a:r>
          </a:p>
          <a:p>
            <a:pPr marL="285750" indent="-285750">
              <a:spcBef>
                <a:spcPts val="600"/>
              </a:spcBef>
              <a:buFont typeface="Arial" panose="020B0604020202020204" pitchFamily="34" charset="0"/>
              <a:buChar char="•"/>
            </a:pPr>
            <a:r>
              <a:rPr lang="en-ZA" sz="1400" b="0" i="0" dirty="0">
                <a:solidFill>
                  <a:schemeClr val="bg1"/>
                </a:solidFill>
                <a:effectLst/>
                <a:latin typeface="Arial" panose="020B0604020202020204" pitchFamily="34" charset="0"/>
              </a:rPr>
              <a:t>23 SMMEs </a:t>
            </a:r>
          </a:p>
          <a:p>
            <a:pPr marL="285750" indent="-285750">
              <a:spcBef>
                <a:spcPts val="600"/>
              </a:spcBef>
              <a:buFont typeface="Arial" panose="020B0604020202020204" pitchFamily="34" charset="0"/>
              <a:buChar char="•"/>
            </a:pPr>
            <a:r>
              <a:rPr lang="en-ZA" sz="1400" dirty="0">
                <a:solidFill>
                  <a:schemeClr val="bg1"/>
                </a:solidFill>
                <a:latin typeface="Arial" panose="020B0604020202020204" pitchFamily="34" charset="0"/>
              </a:rPr>
              <a:t>Retained </a:t>
            </a:r>
            <a:r>
              <a:rPr lang="en-ZA" sz="1400" b="0" i="0" dirty="0">
                <a:solidFill>
                  <a:schemeClr val="bg1"/>
                </a:solidFill>
                <a:effectLst/>
                <a:latin typeface="Arial" panose="020B0604020202020204" pitchFamily="34" charset="0"/>
              </a:rPr>
              <a:t>903 jobs (target of 550)</a:t>
            </a:r>
          </a:p>
          <a:p>
            <a:pPr marL="285750" indent="-285750">
              <a:spcBef>
                <a:spcPts val="600"/>
              </a:spcBef>
              <a:buFont typeface="Arial" panose="020B0604020202020204" pitchFamily="34" charset="0"/>
              <a:buChar char="•"/>
            </a:pPr>
            <a:r>
              <a:rPr lang="en-ZA" sz="1400" b="0" i="0" dirty="0">
                <a:solidFill>
                  <a:schemeClr val="bg1"/>
                </a:solidFill>
                <a:effectLst/>
                <a:latin typeface="Arial" panose="020B0604020202020204" pitchFamily="34" charset="0"/>
              </a:rPr>
              <a:t>866 (96%) were low-income employees &lt;R29k</a:t>
            </a:r>
          </a:p>
          <a:p>
            <a:pPr marL="285750" indent="-285750">
              <a:spcBef>
                <a:spcPts val="600"/>
              </a:spcBef>
              <a:buFont typeface="Arial" panose="020B0604020202020204" pitchFamily="34" charset="0"/>
              <a:buChar char="•"/>
            </a:pPr>
            <a:r>
              <a:rPr lang="en-ZA" sz="1400" b="0" i="0" dirty="0">
                <a:solidFill>
                  <a:schemeClr val="bg1"/>
                </a:solidFill>
                <a:effectLst/>
                <a:latin typeface="Arial" panose="020B0604020202020204" pitchFamily="34" charset="0"/>
              </a:rPr>
              <a:t>423 (47%) were youth &lt;35 </a:t>
            </a:r>
            <a:r>
              <a:rPr lang="en-ZA" sz="1400" b="0" i="0" dirty="0" err="1">
                <a:solidFill>
                  <a:schemeClr val="bg1"/>
                </a:solidFill>
                <a:effectLst/>
                <a:latin typeface="Arial" panose="020B0604020202020204" pitchFamily="34" charset="0"/>
              </a:rPr>
              <a:t>yrs</a:t>
            </a:r>
            <a:endParaRPr lang="en-ZA" sz="1400" dirty="0">
              <a:solidFill>
                <a:schemeClr val="bg1"/>
              </a:solidFill>
              <a:latin typeface="Arial" panose="020B0604020202020204" pitchFamily="34" charset="0"/>
            </a:endParaRPr>
          </a:p>
        </p:txBody>
      </p:sp>
      <p:pic>
        <p:nvPicPr>
          <p:cNvPr id="22" name="Picture 21" descr="A picture containing indoor, ceiling, people, cluttered&#10;&#10;Description automatically generated">
            <a:extLst>
              <a:ext uri="{FF2B5EF4-FFF2-40B4-BE49-F238E27FC236}">
                <a16:creationId xmlns:a16="http://schemas.microsoft.com/office/drawing/2014/main" id="{328E1EE5-3BE9-D8D6-4267-95526621A86C}"/>
              </a:ext>
            </a:extLst>
          </p:cNvPr>
          <p:cNvPicPr>
            <a:picLocks noChangeAspect="1"/>
          </p:cNvPicPr>
          <p:nvPr/>
        </p:nvPicPr>
        <p:blipFill rotWithShape="1">
          <a:blip r:embed="rId3"/>
          <a:srcRect l="15855" t="6658" r="9908"/>
          <a:stretch/>
        </p:blipFill>
        <p:spPr>
          <a:xfrm>
            <a:off x="6688951" y="3111310"/>
            <a:ext cx="2870131" cy="2867695"/>
          </a:xfrm>
          <a:prstGeom prst="ellipse">
            <a:avLst/>
          </a:prstGeom>
          <a:ln w="25400">
            <a:solidFill>
              <a:schemeClr val="bg1"/>
            </a:solidFill>
          </a:ln>
        </p:spPr>
      </p:pic>
      <p:grpSp>
        <p:nvGrpSpPr>
          <p:cNvPr id="19" name="Group 18">
            <a:extLst>
              <a:ext uri="{FF2B5EF4-FFF2-40B4-BE49-F238E27FC236}">
                <a16:creationId xmlns:a16="http://schemas.microsoft.com/office/drawing/2014/main" id="{136B7488-9FE4-9241-AADD-547E835E6893}"/>
              </a:ext>
            </a:extLst>
          </p:cNvPr>
          <p:cNvGrpSpPr/>
          <p:nvPr/>
        </p:nvGrpSpPr>
        <p:grpSpPr>
          <a:xfrm>
            <a:off x="-2" y="6001486"/>
            <a:ext cx="9144002" cy="945530"/>
            <a:chOff x="-2" y="6001486"/>
            <a:chExt cx="9144002" cy="945530"/>
          </a:xfrm>
        </p:grpSpPr>
        <p:grpSp>
          <p:nvGrpSpPr>
            <p:cNvPr id="20" name="Group 19">
              <a:extLst>
                <a:ext uri="{FF2B5EF4-FFF2-40B4-BE49-F238E27FC236}">
                  <a16:creationId xmlns:a16="http://schemas.microsoft.com/office/drawing/2014/main" id="{524EE43A-D954-2747-BF34-798DBE5A3A40}"/>
                </a:ext>
              </a:extLst>
            </p:cNvPr>
            <p:cNvGrpSpPr/>
            <p:nvPr/>
          </p:nvGrpSpPr>
          <p:grpSpPr>
            <a:xfrm>
              <a:off x="-2" y="6001486"/>
              <a:ext cx="9144002" cy="945530"/>
              <a:chOff x="-2" y="5511253"/>
              <a:chExt cx="9144002" cy="945530"/>
            </a:xfrm>
          </p:grpSpPr>
          <p:sp>
            <p:nvSpPr>
              <p:cNvPr id="27" name="Rectangle 26">
                <a:extLst>
                  <a:ext uri="{FF2B5EF4-FFF2-40B4-BE49-F238E27FC236}">
                    <a16:creationId xmlns:a16="http://schemas.microsoft.com/office/drawing/2014/main" id="{57D6122A-3379-6748-B9AC-92F32A70DBF0}"/>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A picture containing chart&#10;&#10;Description automatically generated">
                <a:extLst>
                  <a:ext uri="{FF2B5EF4-FFF2-40B4-BE49-F238E27FC236}">
                    <a16:creationId xmlns:a16="http://schemas.microsoft.com/office/drawing/2014/main" id="{53A816F8-3D01-BB4D-81A6-12B57B340A31}"/>
                  </a:ext>
                </a:extLst>
              </p:cNvPr>
              <p:cNvPicPr>
                <a:picLocks noChangeAspect="1"/>
              </p:cNvPicPr>
              <p:nvPr/>
            </p:nvPicPr>
            <p:blipFill rotWithShape="1">
              <a:blip r:embed="rId4"/>
              <a:srcRect b="32359"/>
              <a:stretch/>
            </p:blipFill>
            <p:spPr>
              <a:xfrm>
                <a:off x="0" y="5537043"/>
                <a:ext cx="3203847" cy="888509"/>
              </a:xfrm>
              <a:prstGeom prst="rect">
                <a:avLst/>
              </a:prstGeom>
            </p:spPr>
          </p:pic>
          <p:cxnSp>
            <p:nvCxnSpPr>
              <p:cNvPr id="29" name="Straight Connector 28">
                <a:extLst>
                  <a:ext uri="{FF2B5EF4-FFF2-40B4-BE49-F238E27FC236}">
                    <a16:creationId xmlns:a16="http://schemas.microsoft.com/office/drawing/2014/main" id="{97BB0216-C650-4947-828F-B083A3A3EDD4}"/>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6" name="Picture 25" descr="Text&#10;&#10;Description automatically generated with medium confidence">
              <a:extLst>
                <a:ext uri="{FF2B5EF4-FFF2-40B4-BE49-F238E27FC236}">
                  <a16:creationId xmlns:a16="http://schemas.microsoft.com/office/drawing/2014/main" id="{B2E5DDCE-7C6F-BB41-B1DF-DACE83FC091A}"/>
                </a:ext>
              </a:extLst>
            </p:cNvPr>
            <p:cNvPicPr>
              <a:picLocks noChangeAspect="1"/>
            </p:cNvPicPr>
            <p:nvPr/>
          </p:nvPicPr>
          <p:blipFill>
            <a:blip r:embed="rId5"/>
            <a:stretch>
              <a:fillRect/>
            </a:stretch>
          </p:blipFill>
          <p:spPr>
            <a:xfrm>
              <a:off x="3592149" y="6153577"/>
              <a:ext cx="2236274" cy="644047"/>
            </a:xfrm>
            <a:prstGeom prst="rect">
              <a:avLst/>
            </a:prstGeom>
          </p:spPr>
        </p:pic>
      </p:grpSp>
      <p:pic>
        <p:nvPicPr>
          <p:cNvPr id="34" name="Picture 33">
            <a:extLst>
              <a:ext uri="{FF2B5EF4-FFF2-40B4-BE49-F238E27FC236}">
                <a16:creationId xmlns:a16="http://schemas.microsoft.com/office/drawing/2014/main" id="{AD92BC66-9A5A-C54E-8992-872646A149F7}"/>
              </a:ext>
            </a:extLst>
          </p:cNvPr>
          <p:cNvPicPr>
            <a:picLocks noChangeAspect="1"/>
          </p:cNvPicPr>
          <p:nvPr/>
        </p:nvPicPr>
        <p:blipFill>
          <a:blip r:embed="rId6"/>
          <a:srcRect/>
          <a:stretch/>
        </p:blipFill>
        <p:spPr>
          <a:xfrm>
            <a:off x="7420042" y="6153863"/>
            <a:ext cx="1500496" cy="663855"/>
          </a:xfrm>
          <a:prstGeom prst="rect">
            <a:avLst/>
          </a:prstGeom>
        </p:spPr>
      </p:pic>
      <p:pic>
        <p:nvPicPr>
          <p:cNvPr id="35" name="Picture 34">
            <a:extLst>
              <a:ext uri="{FF2B5EF4-FFF2-40B4-BE49-F238E27FC236}">
                <a16:creationId xmlns:a16="http://schemas.microsoft.com/office/drawing/2014/main" id="{176643B5-9845-B346-B70A-8AAF2BA855FF}"/>
              </a:ext>
            </a:extLst>
          </p:cNvPr>
          <p:cNvPicPr>
            <a:picLocks noChangeAspect="1"/>
          </p:cNvPicPr>
          <p:nvPr/>
        </p:nvPicPr>
        <p:blipFill>
          <a:blip r:embed="rId7"/>
          <a:srcRect/>
          <a:stretch/>
        </p:blipFill>
        <p:spPr>
          <a:xfrm>
            <a:off x="6111965" y="6153862"/>
            <a:ext cx="912803" cy="663857"/>
          </a:xfrm>
          <a:prstGeom prst="rect">
            <a:avLst/>
          </a:prstGeom>
        </p:spPr>
      </p:pic>
    </p:spTree>
    <p:extLst>
      <p:ext uri="{BB962C8B-B14F-4D97-AF65-F5344CB8AC3E}">
        <p14:creationId xmlns:p14="http://schemas.microsoft.com/office/powerpoint/2010/main" val="3874828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A58C9C0-A091-4735-365B-39578ABE149C}"/>
              </a:ext>
            </a:extLst>
          </p:cNvPr>
          <p:cNvSpPr/>
          <p:nvPr/>
        </p:nvSpPr>
        <p:spPr>
          <a:xfrm>
            <a:off x="-2" y="0"/>
            <a:ext cx="9144002" cy="6871133"/>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person, indoor&#10;&#10;Description automatically generated">
            <a:extLst>
              <a:ext uri="{FF2B5EF4-FFF2-40B4-BE49-F238E27FC236}">
                <a16:creationId xmlns:a16="http://schemas.microsoft.com/office/drawing/2014/main" id="{0A12C1D3-FD14-7876-1B7A-16281FA53466}"/>
              </a:ext>
            </a:extLst>
          </p:cNvPr>
          <p:cNvPicPr>
            <a:picLocks noChangeAspect="1"/>
          </p:cNvPicPr>
          <p:nvPr/>
        </p:nvPicPr>
        <p:blipFill rotWithShape="1">
          <a:blip r:embed="rId2"/>
          <a:srcRect t="-9895" b="9895"/>
          <a:stretch/>
        </p:blipFill>
        <p:spPr>
          <a:xfrm>
            <a:off x="5828423" y="-384040"/>
            <a:ext cx="5021415" cy="4771081"/>
          </a:xfrm>
          <a:prstGeom prst="ellipse">
            <a:avLst/>
          </a:prstGeom>
          <a:ln w="25400">
            <a:solidFill>
              <a:schemeClr val="bg1"/>
            </a:solidFill>
          </a:ln>
        </p:spPr>
      </p:pic>
      <p:sp>
        <p:nvSpPr>
          <p:cNvPr id="3" name="TextBox 2">
            <a:extLst>
              <a:ext uri="{FF2B5EF4-FFF2-40B4-BE49-F238E27FC236}">
                <a16:creationId xmlns:a16="http://schemas.microsoft.com/office/drawing/2014/main" id="{3A366124-2462-D919-9F1D-E5C21F321828}"/>
              </a:ext>
            </a:extLst>
          </p:cNvPr>
          <p:cNvSpPr txBox="1"/>
          <p:nvPr/>
        </p:nvSpPr>
        <p:spPr>
          <a:xfrm>
            <a:off x="504798" y="1330768"/>
            <a:ext cx="8029601" cy="523220"/>
          </a:xfrm>
          <a:prstGeom prst="rect">
            <a:avLst/>
          </a:prstGeom>
          <a:noFill/>
        </p:spPr>
        <p:txBody>
          <a:bodyPr wrap="square">
            <a:spAutoFit/>
          </a:bodyPr>
          <a:lstStyle/>
          <a:p>
            <a:br>
              <a:rPr lang="en-ZA" sz="1400" dirty="0"/>
            </a:br>
            <a:endParaRPr lang="en-US" sz="1400" dirty="0"/>
          </a:p>
        </p:txBody>
      </p:sp>
      <p:sp>
        <p:nvSpPr>
          <p:cNvPr id="6" name="object 3">
            <a:extLst>
              <a:ext uri="{FF2B5EF4-FFF2-40B4-BE49-F238E27FC236}">
                <a16:creationId xmlns:a16="http://schemas.microsoft.com/office/drawing/2014/main" id="{2EE6D194-9E2C-29E4-A4BC-10BD45D3A182}"/>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8" name="TextBox 7">
            <a:extLst>
              <a:ext uri="{FF2B5EF4-FFF2-40B4-BE49-F238E27FC236}">
                <a16:creationId xmlns:a16="http://schemas.microsoft.com/office/drawing/2014/main" id="{1D9889A5-15BF-0FD0-6543-6E96B4022215}"/>
              </a:ext>
            </a:extLst>
          </p:cNvPr>
          <p:cNvSpPr txBox="1"/>
          <p:nvPr/>
        </p:nvSpPr>
        <p:spPr>
          <a:xfrm>
            <a:off x="504797" y="1592378"/>
            <a:ext cx="5190237" cy="1277273"/>
          </a:xfrm>
          <a:prstGeom prst="rect">
            <a:avLst/>
          </a:prstGeom>
          <a:noFill/>
        </p:spPr>
        <p:txBody>
          <a:bodyPr wrap="square">
            <a:spAutoFit/>
          </a:bodyPr>
          <a:lstStyle/>
          <a:p>
            <a:pPr>
              <a:spcBef>
                <a:spcPts val="600"/>
              </a:spcBef>
            </a:pPr>
            <a:r>
              <a:rPr lang="en-ZA" sz="1200" b="0" i="1" dirty="0">
                <a:solidFill>
                  <a:schemeClr val="bg1"/>
                </a:solidFill>
                <a:effectLst/>
                <a:latin typeface="Arial" panose="020B0604020202020204" pitchFamily="34" charset="0"/>
              </a:rPr>
              <a:t>The whole team (23 staff members) here at </a:t>
            </a:r>
            <a:r>
              <a:rPr lang="en-ZA" sz="1200" b="0" i="1" dirty="0" err="1">
                <a:solidFill>
                  <a:schemeClr val="bg1"/>
                </a:solidFill>
                <a:effectLst/>
                <a:latin typeface="Arial" panose="020B0604020202020204" pitchFamily="34" charset="0"/>
              </a:rPr>
              <a:t>Barrydale</a:t>
            </a:r>
            <a:r>
              <a:rPr lang="en-ZA" sz="1200" b="0" i="1" dirty="0">
                <a:solidFill>
                  <a:schemeClr val="bg1"/>
                </a:solidFill>
                <a:effectLst/>
                <a:latin typeface="Arial" panose="020B0604020202020204" pitchFamily="34" charset="0"/>
              </a:rPr>
              <a:t> Hand Weavers are so grateful for the CDI Covid Funding we have received since August 2020. </a:t>
            </a:r>
          </a:p>
          <a:p>
            <a:pPr>
              <a:spcBef>
                <a:spcPts val="600"/>
              </a:spcBef>
            </a:pPr>
            <a:r>
              <a:rPr lang="en-ZA" sz="1200" b="0" i="1" dirty="0">
                <a:solidFill>
                  <a:schemeClr val="bg1"/>
                </a:solidFill>
                <a:effectLst/>
                <a:latin typeface="Arial" panose="020B0604020202020204" pitchFamily="34" charset="0"/>
              </a:rPr>
              <a:t>It has enabled us to work efficiently through an exceptionally tough time. Personally, and as an owner / manager, it relieved so much stress from my life and weight from my shoulders. </a:t>
            </a:r>
          </a:p>
        </p:txBody>
      </p:sp>
      <p:sp>
        <p:nvSpPr>
          <p:cNvPr id="7" name="Title 1">
            <a:extLst>
              <a:ext uri="{FF2B5EF4-FFF2-40B4-BE49-F238E27FC236}">
                <a16:creationId xmlns:a16="http://schemas.microsoft.com/office/drawing/2014/main" id="{3AE86A7D-4481-2182-BC67-89405EFB92D5}"/>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JF Covid Relief </a:t>
            </a:r>
            <a:r>
              <a:rPr lang="en-US" sz="2400" b="1" dirty="0">
                <a:solidFill>
                  <a:srgbClr val="F7BB33"/>
                </a:solidFill>
                <a:cs typeface="Arial" panose="020B0604020202020204" pitchFamily="34" charset="0"/>
              </a:rPr>
              <a:t>| they say</a:t>
            </a:r>
          </a:p>
        </p:txBody>
      </p:sp>
      <p:sp>
        <p:nvSpPr>
          <p:cNvPr id="23" name="TextBox 22">
            <a:extLst>
              <a:ext uri="{FF2B5EF4-FFF2-40B4-BE49-F238E27FC236}">
                <a16:creationId xmlns:a16="http://schemas.microsoft.com/office/drawing/2014/main" id="{EC9B9307-8DDF-7AED-79B8-99509D4DE8DE}"/>
              </a:ext>
            </a:extLst>
          </p:cNvPr>
          <p:cNvSpPr txBox="1"/>
          <p:nvPr/>
        </p:nvSpPr>
        <p:spPr>
          <a:xfrm>
            <a:off x="504797" y="2885518"/>
            <a:ext cx="7616343" cy="3093154"/>
          </a:xfrm>
          <a:prstGeom prst="rect">
            <a:avLst/>
          </a:prstGeom>
          <a:noFill/>
        </p:spPr>
        <p:txBody>
          <a:bodyPr wrap="square">
            <a:spAutoFit/>
          </a:bodyPr>
          <a:lstStyle/>
          <a:p>
            <a:pPr>
              <a:spcBef>
                <a:spcPts val="600"/>
              </a:spcBef>
            </a:pPr>
            <a:r>
              <a:rPr lang="en-ZA" sz="1200" b="0" i="1" dirty="0">
                <a:solidFill>
                  <a:schemeClr val="bg1"/>
                </a:solidFill>
                <a:effectLst/>
                <a:latin typeface="Arial" panose="020B0604020202020204" pitchFamily="34" charset="0"/>
              </a:rPr>
              <a:t>Prior to the funding I had to scrutinise our cash flow every day to ensure we </a:t>
            </a:r>
            <a:br>
              <a:rPr lang="en-ZA" sz="1200" b="0" i="1" dirty="0">
                <a:solidFill>
                  <a:schemeClr val="bg1"/>
                </a:solidFill>
                <a:effectLst/>
                <a:latin typeface="Arial" panose="020B0604020202020204" pitchFamily="34" charset="0"/>
              </a:rPr>
            </a:br>
            <a:r>
              <a:rPr lang="en-ZA" sz="1200" b="0" i="1" dirty="0">
                <a:solidFill>
                  <a:schemeClr val="bg1"/>
                </a:solidFill>
                <a:effectLst/>
                <a:latin typeface="Arial" panose="020B0604020202020204" pitchFamily="34" charset="0"/>
              </a:rPr>
              <a:t>could get through each week. However, with the funding in place everything </a:t>
            </a:r>
            <a:br>
              <a:rPr lang="en-ZA" sz="1200" b="0" i="1" dirty="0">
                <a:solidFill>
                  <a:schemeClr val="bg1"/>
                </a:solidFill>
                <a:effectLst/>
                <a:latin typeface="Arial" panose="020B0604020202020204" pitchFamily="34" charset="0"/>
              </a:rPr>
            </a:br>
            <a:r>
              <a:rPr lang="en-ZA" sz="1200" b="0" i="1" dirty="0">
                <a:solidFill>
                  <a:schemeClr val="bg1"/>
                </a:solidFill>
                <a:effectLst/>
                <a:latin typeface="Arial" panose="020B0604020202020204" pitchFamily="34" charset="0"/>
              </a:rPr>
              <a:t>changed as I had a guaranteed minimum income each month to pay our </a:t>
            </a:r>
            <a:br>
              <a:rPr lang="en-ZA" sz="1200" b="0" i="1" dirty="0">
                <a:solidFill>
                  <a:schemeClr val="bg1"/>
                </a:solidFill>
                <a:effectLst/>
                <a:latin typeface="Arial" panose="020B0604020202020204" pitchFamily="34" charset="0"/>
              </a:rPr>
            </a:br>
            <a:r>
              <a:rPr lang="en-ZA" sz="1200" b="0" i="1" dirty="0">
                <a:solidFill>
                  <a:schemeClr val="bg1"/>
                </a:solidFill>
                <a:effectLst/>
                <a:latin typeface="Arial" panose="020B0604020202020204" pitchFamily="34" charset="0"/>
              </a:rPr>
              <a:t>monthly costs such as rent, water, electricity, couriers, etc. </a:t>
            </a:r>
          </a:p>
          <a:p>
            <a:pPr>
              <a:spcBef>
                <a:spcPts val="600"/>
              </a:spcBef>
            </a:pPr>
            <a:r>
              <a:rPr lang="en-ZA" sz="1200" b="0" i="1" dirty="0">
                <a:solidFill>
                  <a:schemeClr val="bg1"/>
                </a:solidFill>
                <a:effectLst/>
                <a:latin typeface="Arial" panose="020B0604020202020204" pitchFamily="34" charset="0"/>
              </a:rPr>
              <a:t>This gave me time to focus on marketing and sales, allowing me to launch our </a:t>
            </a:r>
            <a:br>
              <a:rPr lang="en-ZA" sz="1200" b="0" i="1" dirty="0">
                <a:solidFill>
                  <a:schemeClr val="bg1"/>
                </a:solidFill>
                <a:effectLst/>
                <a:latin typeface="Arial" panose="020B0604020202020204" pitchFamily="34" charset="0"/>
              </a:rPr>
            </a:br>
            <a:r>
              <a:rPr lang="en-ZA" sz="1200" b="0" i="1" dirty="0">
                <a:solidFill>
                  <a:schemeClr val="bg1"/>
                </a:solidFill>
                <a:effectLst/>
                <a:latin typeface="Arial" panose="020B0604020202020204" pitchFamily="34" charset="0"/>
              </a:rPr>
              <a:t>ecommerce site and develop bespoke ranges for key customers.</a:t>
            </a:r>
          </a:p>
          <a:p>
            <a:pPr>
              <a:spcBef>
                <a:spcPts val="600"/>
              </a:spcBef>
            </a:pPr>
            <a:r>
              <a:rPr lang="en-ZA" sz="1200" b="0" i="1" dirty="0">
                <a:solidFill>
                  <a:schemeClr val="bg1"/>
                </a:solidFill>
                <a:effectLst/>
                <a:latin typeface="Arial" panose="020B0604020202020204" pitchFamily="34" charset="0"/>
              </a:rPr>
              <a:t>In turn this funding has allowed our business to not just survive but grow through the pandemic. </a:t>
            </a:r>
          </a:p>
          <a:p>
            <a:pPr>
              <a:spcBef>
                <a:spcPts val="600"/>
              </a:spcBef>
            </a:pPr>
            <a:r>
              <a:rPr lang="en-ZA" sz="1200" b="0" i="1" dirty="0">
                <a:solidFill>
                  <a:schemeClr val="bg1"/>
                </a:solidFill>
                <a:effectLst/>
                <a:latin typeface="Arial" panose="020B0604020202020204" pitchFamily="34" charset="0"/>
              </a:rPr>
              <a:t>Our turnover has increased 35% since last year, despite the harsh lockdown through April, May &amp; June. This enabled us to increase wages in October and create 5 new jobs in 2020. We are looking forward now to 2021 which has started very positively. We anticipate further growth in revenue and expect to create 3-5 additional jobs this year. </a:t>
            </a:r>
          </a:p>
          <a:p>
            <a:pPr>
              <a:spcBef>
                <a:spcPts val="600"/>
              </a:spcBef>
            </a:pPr>
            <a:r>
              <a:rPr lang="en-ZA" sz="1200" b="0" i="1" dirty="0">
                <a:solidFill>
                  <a:schemeClr val="bg1"/>
                </a:solidFill>
                <a:effectLst/>
                <a:latin typeface="Arial" panose="020B0604020202020204" pitchFamily="34" charset="0"/>
              </a:rPr>
              <a:t>We cannot thank the CDI and its partners and supporters enough, it has been so positive for our business, thank you.”</a:t>
            </a:r>
          </a:p>
          <a:p>
            <a:pPr>
              <a:spcBef>
                <a:spcPts val="600"/>
              </a:spcBef>
            </a:pPr>
            <a:r>
              <a:rPr lang="en-ZA" sz="1400" b="0" i="0" dirty="0">
                <a:solidFill>
                  <a:schemeClr val="bg1"/>
                </a:solidFill>
                <a:effectLst/>
                <a:latin typeface="Arial" panose="020B0604020202020204" pitchFamily="34" charset="0"/>
              </a:rPr>
              <a:t>Arron Bastable, owner of </a:t>
            </a:r>
            <a:r>
              <a:rPr lang="en-ZA" sz="1400" b="0" i="0" dirty="0" err="1">
                <a:solidFill>
                  <a:schemeClr val="bg1"/>
                </a:solidFill>
                <a:effectLst/>
                <a:latin typeface="Arial" panose="020B0604020202020204" pitchFamily="34" charset="0"/>
              </a:rPr>
              <a:t>Barrydale</a:t>
            </a:r>
            <a:r>
              <a:rPr lang="en-ZA" sz="1400" b="0" i="0" dirty="0">
                <a:solidFill>
                  <a:schemeClr val="bg1"/>
                </a:solidFill>
                <a:effectLst/>
                <a:latin typeface="Arial" panose="020B0604020202020204" pitchFamily="34" charset="0"/>
              </a:rPr>
              <a:t> Hand Weavers,</a:t>
            </a:r>
            <a:endParaRPr lang="en-ZA" sz="1400" dirty="0">
              <a:solidFill>
                <a:schemeClr val="bg1"/>
              </a:solidFill>
              <a:highlight>
                <a:srgbClr val="FFFF00"/>
              </a:highlight>
              <a:latin typeface="Arial" panose="020B0604020202020204" pitchFamily="34" charset="0"/>
            </a:endParaRPr>
          </a:p>
        </p:txBody>
      </p:sp>
      <p:grpSp>
        <p:nvGrpSpPr>
          <p:cNvPr id="18" name="Group 17">
            <a:extLst>
              <a:ext uri="{FF2B5EF4-FFF2-40B4-BE49-F238E27FC236}">
                <a16:creationId xmlns:a16="http://schemas.microsoft.com/office/drawing/2014/main" id="{8430AF94-3921-0544-A61E-6A977E2BB84A}"/>
              </a:ext>
            </a:extLst>
          </p:cNvPr>
          <p:cNvGrpSpPr/>
          <p:nvPr/>
        </p:nvGrpSpPr>
        <p:grpSpPr>
          <a:xfrm>
            <a:off x="-2" y="6001486"/>
            <a:ext cx="9144002" cy="945530"/>
            <a:chOff x="-2" y="6001486"/>
            <a:chExt cx="9144002" cy="945530"/>
          </a:xfrm>
        </p:grpSpPr>
        <p:grpSp>
          <p:nvGrpSpPr>
            <p:cNvPr id="19" name="Group 18">
              <a:extLst>
                <a:ext uri="{FF2B5EF4-FFF2-40B4-BE49-F238E27FC236}">
                  <a16:creationId xmlns:a16="http://schemas.microsoft.com/office/drawing/2014/main" id="{13DE539E-FE9C-7647-90D6-B950BFCE41FE}"/>
                </a:ext>
              </a:extLst>
            </p:cNvPr>
            <p:cNvGrpSpPr/>
            <p:nvPr/>
          </p:nvGrpSpPr>
          <p:grpSpPr>
            <a:xfrm>
              <a:off x="-2" y="6001486"/>
              <a:ext cx="9144002" cy="945530"/>
              <a:chOff x="-2" y="5511253"/>
              <a:chExt cx="9144002" cy="945530"/>
            </a:xfrm>
          </p:grpSpPr>
          <p:sp>
            <p:nvSpPr>
              <p:cNvPr id="26" name="Rectangle 25">
                <a:extLst>
                  <a:ext uri="{FF2B5EF4-FFF2-40B4-BE49-F238E27FC236}">
                    <a16:creationId xmlns:a16="http://schemas.microsoft.com/office/drawing/2014/main" id="{1797E031-46BC-4B49-A77D-62AAA58C2225}"/>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picture containing chart&#10;&#10;Description automatically generated">
                <a:extLst>
                  <a:ext uri="{FF2B5EF4-FFF2-40B4-BE49-F238E27FC236}">
                    <a16:creationId xmlns:a16="http://schemas.microsoft.com/office/drawing/2014/main" id="{BB7A826E-E002-1844-B832-4801E0B02CF6}"/>
                  </a:ext>
                </a:extLst>
              </p:cNvPr>
              <p:cNvPicPr>
                <a:picLocks noChangeAspect="1"/>
              </p:cNvPicPr>
              <p:nvPr/>
            </p:nvPicPr>
            <p:blipFill rotWithShape="1">
              <a:blip r:embed="rId3"/>
              <a:srcRect b="32359"/>
              <a:stretch/>
            </p:blipFill>
            <p:spPr>
              <a:xfrm>
                <a:off x="0" y="5537043"/>
                <a:ext cx="3203847" cy="888509"/>
              </a:xfrm>
              <a:prstGeom prst="rect">
                <a:avLst/>
              </a:prstGeom>
            </p:spPr>
          </p:pic>
          <p:cxnSp>
            <p:nvCxnSpPr>
              <p:cNvPr id="28" name="Straight Connector 27">
                <a:extLst>
                  <a:ext uri="{FF2B5EF4-FFF2-40B4-BE49-F238E27FC236}">
                    <a16:creationId xmlns:a16="http://schemas.microsoft.com/office/drawing/2014/main" id="{0188810D-F5D9-464C-882C-509D5F7D447D}"/>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5" name="Picture 24" descr="Text&#10;&#10;Description automatically generated with medium confidence">
              <a:extLst>
                <a:ext uri="{FF2B5EF4-FFF2-40B4-BE49-F238E27FC236}">
                  <a16:creationId xmlns:a16="http://schemas.microsoft.com/office/drawing/2014/main" id="{8895D5C2-53CC-BD4D-A72F-96AA74BA5704}"/>
                </a:ext>
              </a:extLst>
            </p:cNvPr>
            <p:cNvPicPr>
              <a:picLocks noChangeAspect="1"/>
            </p:cNvPicPr>
            <p:nvPr/>
          </p:nvPicPr>
          <p:blipFill>
            <a:blip r:embed="rId4"/>
            <a:stretch>
              <a:fillRect/>
            </a:stretch>
          </p:blipFill>
          <p:spPr>
            <a:xfrm>
              <a:off x="3592149" y="6153577"/>
              <a:ext cx="2236274" cy="644047"/>
            </a:xfrm>
            <a:prstGeom prst="rect">
              <a:avLst/>
            </a:prstGeom>
          </p:spPr>
        </p:pic>
      </p:grpSp>
      <p:pic>
        <p:nvPicPr>
          <p:cNvPr id="29" name="Picture 28">
            <a:extLst>
              <a:ext uri="{FF2B5EF4-FFF2-40B4-BE49-F238E27FC236}">
                <a16:creationId xmlns:a16="http://schemas.microsoft.com/office/drawing/2014/main" id="{9C989942-2D28-FE4E-9989-FF4DBF032E99}"/>
              </a:ext>
            </a:extLst>
          </p:cNvPr>
          <p:cNvPicPr>
            <a:picLocks noChangeAspect="1"/>
          </p:cNvPicPr>
          <p:nvPr/>
        </p:nvPicPr>
        <p:blipFill>
          <a:blip r:embed="rId5"/>
          <a:srcRect/>
          <a:stretch/>
        </p:blipFill>
        <p:spPr>
          <a:xfrm>
            <a:off x="7420042" y="6153863"/>
            <a:ext cx="1500496" cy="663855"/>
          </a:xfrm>
          <a:prstGeom prst="rect">
            <a:avLst/>
          </a:prstGeom>
        </p:spPr>
      </p:pic>
      <p:pic>
        <p:nvPicPr>
          <p:cNvPr id="30" name="Picture 29">
            <a:extLst>
              <a:ext uri="{FF2B5EF4-FFF2-40B4-BE49-F238E27FC236}">
                <a16:creationId xmlns:a16="http://schemas.microsoft.com/office/drawing/2014/main" id="{7F4FF99B-D1C0-A74D-AE04-90294DC921B6}"/>
              </a:ext>
            </a:extLst>
          </p:cNvPr>
          <p:cNvPicPr>
            <a:picLocks noChangeAspect="1"/>
          </p:cNvPicPr>
          <p:nvPr/>
        </p:nvPicPr>
        <p:blipFill>
          <a:blip r:embed="rId6"/>
          <a:srcRect/>
          <a:stretch/>
        </p:blipFill>
        <p:spPr>
          <a:xfrm>
            <a:off x="6111965" y="6153862"/>
            <a:ext cx="912803" cy="663857"/>
          </a:xfrm>
          <a:prstGeom prst="rect">
            <a:avLst/>
          </a:prstGeom>
        </p:spPr>
      </p:pic>
    </p:spTree>
    <p:extLst>
      <p:ext uri="{BB962C8B-B14F-4D97-AF65-F5344CB8AC3E}">
        <p14:creationId xmlns:p14="http://schemas.microsoft.com/office/powerpoint/2010/main" val="2224537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evice&#10;&#10;Description automatically generated">
            <a:extLst>
              <a:ext uri="{FF2B5EF4-FFF2-40B4-BE49-F238E27FC236}">
                <a16:creationId xmlns:a16="http://schemas.microsoft.com/office/drawing/2014/main" id="{FE2CF20B-8AB2-490D-1227-9740369A47FD}"/>
              </a:ext>
            </a:extLst>
          </p:cNvPr>
          <p:cNvPicPr>
            <a:picLocks noChangeAspect="1"/>
          </p:cNvPicPr>
          <p:nvPr/>
        </p:nvPicPr>
        <p:blipFill rotWithShape="1">
          <a:blip r:embed="rId3"/>
          <a:srcRect t="31780" r="51494"/>
          <a:stretch/>
        </p:blipFill>
        <p:spPr>
          <a:xfrm>
            <a:off x="7894191" y="-46080"/>
            <a:ext cx="1563830" cy="2220360"/>
          </a:xfrm>
          <a:prstGeom prst="rect">
            <a:avLst/>
          </a:prstGeom>
        </p:spPr>
      </p:pic>
      <p:grpSp>
        <p:nvGrpSpPr>
          <p:cNvPr id="11" name="Group 10">
            <a:extLst>
              <a:ext uri="{FF2B5EF4-FFF2-40B4-BE49-F238E27FC236}">
                <a16:creationId xmlns:a16="http://schemas.microsoft.com/office/drawing/2014/main" id="{3AAC0AF4-DA6D-374C-89CC-884677AF7A25}"/>
              </a:ext>
            </a:extLst>
          </p:cNvPr>
          <p:cNvGrpSpPr/>
          <p:nvPr/>
        </p:nvGrpSpPr>
        <p:grpSpPr>
          <a:xfrm>
            <a:off x="3779417" y="0"/>
            <a:ext cx="7147930" cy="7117479"/>
            <a:chOff x="3779417" y="0"/>
            <a:chExt cx="7147930" cy="7117479"/>
          </a:xfrm>
        </p:grpSpPr>
        <p:pic>
          <p:nvPicPr>
            <p:cNvPr id="3" name="Picture 2" descr="A red circle with a black background&#10;&#10;Description automatically generated">
              <a:extLst>
                <a:ext uri="{FF2B5EF4-FFF2-40B4-BE49-F238E27FC236}">
                  <a16:creationId xmlns:a16="http://schemas.microsoft.com/office/drawing/2014/main" id="{5896CE9D-DFFA-086C-C7B2-E61BA53A418E}"/>
                </a:ext>
              </a:extLst>
            </p:cNvPr>
            <p:cNvPicPr>
              <a:picLocks noChangeAspect="1"/>
            </p:cNvPicPr>
            <p:nvPr/>
          </p:nvPicPr>
          <p:blipFill rotWithShape="1">
            <a:blip r:embed="rId4" cstate="hqprint">
              <a:alphaModFix amt="0"/>
              <a:extLst>
                <a:ext uri="{28A0092B-C50C-407E-A947-70E740481C1C}">
                  <a14:useLocalDpi xmlns:a14="http://schemas.microsoft.com/office/drawing/2010/main"/>
                </a:ext>
              </a:extLst>
            </a:blip>
            <a:srcRect r="25892" b="40942"/>
            <a:stretch/>
          </p:blipFill>
          <p:spPr>
            <a:xfrm>
              <a:off x="3779417" y="1509972"/>
              <a:ext cx="7147930" cy="5423912"/>
            </a:xfrm>
            <a:prstGeom prst="rect">
              <a:avLst/>
            </a:prstGeom>
          </p:spPr>
        </p:pic>
        <p:grpSp>
          <p:nvGrpSpPr>
            <p:cNvPr id="10" name="Group 9">
              <a:extLst>
                <a:ext uri="{FF2B5EF4-FFF2-40B4-BE49-F238E27FC236}">
                  <a16:creationId xmlns:a16="http://schemas.microsoft.com/office/drawing/2014/main" id="{32CE8DA0-5AAC-074E-AD79-D3AF05CB6274}"/>
                </a:ext>
              </a:extLst>
            </p:cNvPr>
            <p:cNvGrpSpPr/>
            <p:nvPr/>
          </p:nvGrpSpPr>
          <p:grpSpPr>
            <a:xfrm>
              <a:off x="5582090" y="2304710"/>
              <a:ext cx="4373556" cy="4812769"/>
              <a:chOff x="4154445" y="595423"/>
              <a:chExt cx="5907530" cy="6500791"/>
            </a:xfrm>
          </p:grpSpPr>
          <p:pic>
            <p:nvPicPr>
              <p:cNvPr id="5" name="Picture 4" descr="A picture containing circle&#10;&#10;Description automatically generated">
                <a:extLst>
                  <a:ext uri="{FF2B5EF4-FFF2-40B4-BE49-F238E27FC236}">
                    <a16:creationId xmlns:a16="http://schemas.microsoft.com/office/drawing/2014/main" id="{22471BB0-522A-BEFA-2626-BF15BD12A21B}"/>
                  </a:ext>
                </a:extLst>
              </p:cNvPr>
              <p:cNvPicPr>
                <a:picLocks noChangeAspect="1"/>
              </p:cNvPicPr>
              <p:nvPr/>
            </p:nvPicPr>
            <p:blipFill rotWithShape="1">
              <a:blip r:embed="rId5"/>
              <a:srcRect r="31469" b="12896"/>
              <a:stretch/>
            </p:blipFill>
            <p:spPr>
              <a:xfrm>
                <a:off x="4154445" y="595423"/>
                <a:ext cx="5907530" cy="6500791"/>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5F5E55F9-737F-E161-BECB-88C552B6DD7E}"/>
                  </a:ext>
                </a:extLst>
              </p:cNvPr>
              <p:cNvPicPr>
                <a:picLocks noChangeAspect="1"/>
              </p:cNvPicPr>
              <p:nvPr/>
            </p:nvPicPr>
            <p:blipFill rotWithShape="1">
              <a:blip r:embed="rId6"/>
              <a:srcRect r="31191"/>
              <a:stretch/>
            </p:blipFill>
            <p:spPr>
              <a:xfrm>
                <a:off x="6737239" y="2796362"/>
                <a:ext cx="2328872" cy="3062178"/>
              </a:xfrm>
              <a:prstGeom prst="rect">
                <a:avLst/>
              </a:prstGeom>
            </p:spPr>
          </p:pic>
        </p:grpSp>
        <p:sp>
          <p:nvSpPr>
            <p:cNvPr id="6" name="Rectangle 5">
              <a:extLst>
                <a:ext uri="{FF2B5EF4-FFF2-40B4-BE49-F238E27FC236}">
                  <a16:creationId xmlns:a16="http://schemas.microsoft.com/office/drawing/2014/main" id="{875575C5-DE84-6D6D-D622-E85BDB6C8E6C}"/>
                </a:ext>
              </a:extLst>
            </p:cNvPr>
            <p:cNvSpPr/>
            <p:nvPr/>
          </p:nvSpPr>
          <p:spPr>
            <a:xfrm>
              <a:off x="4051427" y="0"/>
              <a:ext cx="5071781" cy="6858000"/>
            </a:xfrm>
            <a:prstGeom prst="rect">
              <a:avLst/>
            </a:prstGeom>
            <a:solidFill>
              <a:schemeClr val="bg1">
                <a:alpha val="460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object 3">
            <a:extLst>
              <a:ext uri="{FF2B5EF4-FFF2-40B4-BE49-F238E27FC236}">
                <a16:creationId xmlns:a16="http://schemas.microsoft.com/office/drawing/2014/main" id="{1681464A-C2AF-7075-5910-CED7464D2A39}"/>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9" name="Title 1">
            <a:extLst>
              <a:ext uri="{FF2B5EF4-FFF2-40B4-BE49-F238E27FC236}">
                <a16:creationId xmlns:a16="http://schemas.microsoft.com/office/drawing/2014/main" id="{05546AFE-CC9A-EDD3-7918-2BCD8A29E77A}"/>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Twenty years of investment</a:t>
            </a:r>
          </a:p>
        </p:txBody>
      </p:sp>
      <p:pic>
        <p:nvPicPr>
          <p:cNvPr id="13" name="Picture 12" descr="Diagram&#10;&#10;Description automatically generated">
            <a:extLst>
              <a:ext uri="{FF2B5EF4-FFF2-40B4-BE49-F238E27FC236}">
                <a16:creationId xmlns:a16="http://schemas.microsoft.com/office/drawing/2014/main" id="{725A2117-7112-48FF-695F-CB3167815052}"/>
              </a:ext>
            </a:extLst>
          </p:cNvPr>
          <p:cNvPicPr>
            <a:picLocks noChangeAspect="1"/>
          </p:cNvPicPr>
          <p:nvPr/>
        </p:nvPicPr>
        <p:blipFill>
          <a:blip r:embed="rId7"/>
          <a:stretch>
            <a:fillRect/>
          </a:stretch>
        </p:blipFill>
        <p:spPr>
          <a:xfrm>
            <a:off x="633689" y="1475232"/>
            <a:ext cx="5959199" cy="5047448"/>
          </a:xfrm>
          <a:prstGeom prst="rect">
            <a:avLst/>
          </a:prstGeom>
        </p:spPr>
      </p:pic>
    </p:spTree>
    <p:extLst>
      <p:ext uri="{BB962C8B-B14F-4D97-AF65-F5344CB8AC3E}">
        <p14:creationId xmlns:p14="http://schemas.microsoft.com/office/powerpoint/2010/main" val="2626381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00B3A24-94DE-3F26-6831-26758B5FFD4F}"/>
              </a:ext>
            </a:extLst>
          </p:cNvPr>
          <p:cNvSpPr/>
          <p:nvPr/>
        </p:nvSpPr>
        <p:spPr>
          <a:xfrm>
            <a:off x="-2" y="0"/>
            <a:ext cx="9144002" cy="6871133"/>
          </a:xfrm>
          <a:prstGeom prst="rect">
            <a:avLst/>
          </a:prstGeom>
          <a:solidFill>
            <a:srgbClr val="EB7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0197B11-5AF5-8B4D-BC89-0EAAF56FD93D}"/>
              </a:ext>
            </a:extLst>
          </p:cNvPr>
          <p:cNvGrpSpPr/>
          <p:nvPr/>
        </p:nvGrpSpPr>
        <p:grpSpPr>
          <a:xfrm>
            <a:off x="-2" y="6001486"/>
            <a:ext cx="9144002" cy="945530"/>
            <a:chOff x="-2" y="6001486"/>
            <a:chExt cx="9144002" cy="945530"/>
          </a:xfrm>
        </p:grpSpPr>
        <p:grpSp>
          <p:nvGrpSpPr>
            <p:cNvPr id="14" name="Group 13">
              <a:extLst>
                <a:ext uri="{FF2B5EF4-FFF2-40B4-BE49-F238E27FC236}">
                  <a16:creationId xmlns:a16="http://schemas.microsoft.com/office/drawing/2014/main" id="{31C73729-DCB0-3945-BF06-888180FC21B6}"/>
                </a:ext>
              </a:extLst>
            </p:cNvPr>
            <p:cNvGrpSpPr/>
            <p:nvPr/>
          </p:nvGrpSpPr>
          <p:grpSpPr>
            <a:xfrm>
              <a:off x="-2" y="6001486"/>
              <a:ext cx="9144002" cy="945530"/>
              <a:chOff x="-2" y="5511253"/>
              <a:chExt cx="9144002" cy="945530"/>
            </a:xfrm>
          </p:grpSpPr>
          <p:sp>
            <p:nvSpPr>
              <p:cNvPr id="21" name="Rectangle 20">
                <a:extLst>
                  <a:ext uri="{FF2B5EF4-FFF2-40B4-BE49-F238E27FC236}">
                    <a16:creationId xmlns:a16="http://schemas.microsoft.com/office/drawing/2014/main" id="{14876FAB-9BC8-3848-B23F-350F0AB69A59}"/>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picture containing chart&#10;&#10;Description automatically generated">
                <a:extLst>
                  <a:ext uri="{FF2B5EF4-FFF2-40B4-BE49-F238E27FC236}">
                    <a16:creationId xmlns:a16="http://schemas.microsoft.com/office/drawing/2014/main" id="{BD1166E3-3854-6840-9A1F-79CE9D70860D}"/>
                  </a:ext>
                </a:extLst>
              </p:cNvPr>
              <p:cNvPicPr>
                <a:picLocks noChangeAspect="1"/>
              </p:cNvPicPr>
              <p:nvPr/>
            </p:nvPicPr>
            <p:blipFill rotWithShape="1">
              <a:blip r:embed="rId2"/>
              <a:srcRect b="32359"/>
              <a:stretch/>
            </p:blipFill>
            <p:spPr>
              <a:xfrm>
                <a:off x="0" y="5537043"/>
                <a:ext cx="3203847" cy="888509"/>
              </a:xfrm>
              <a:prstGeom prst="rect">
                <a:avLst/>
              </a:prstGeom>
            </p:spPr>
          </p:pic>
          <p:cxnSp>
            <p:nvCxnSpPr>
              <p:cNvPr id="25" name="Straight Connector 24">
                <a:extLst>
                  <a:ext uri="{FF2B5EF4-FFF2-40B4-BE49-F238E27FC236}">
                    <a16:creationId xmlns:a16="http://schemas.microsoft.com/office/drawing/2014/main" id="{61538E9B-437C-0E4F-AC3F-B3270668E0D4}"/>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9" name="Picture 18" descr="Text&#10;&#10;Description automatically generated">
              <a:extLst>
                <a:ext uri="{FF2B5EF4-FFF2-40B4-BE49-F238E27FC236}">
                  <a16:creationId xmlns:a16="http://schemas.microsoft.com/office/drawing/2014/main" id="{D1D3DF9C-66FF-6D37-B12B-F4AA3C994B17}"/>
                </a:ext>
              </a:extLst>
            </p:cNvPr>
            <p:cNvPicPr>
              <a:picLocks noChangeAspect="1"/>
            </p:cNvPicPr>
            <p:nvPr/>
          </p:nvPicPr>
          <p:blipFill rotWithShape="1">
            <a:blip r:embed="rId3"/>
            <a:srcRect l="2680" t="4604"/>
            <a:stretch/>
          </p:blipFill>
          <p:spPr>
            <a:xfrm>
              <a:off x="5157688" y="6176326"/>
              <a:ext cx="1691512" cy="632791"/>
            </a:xfrm>
            <a:prstGeom prst="rect">
              <a:avLst/>
            </a:prstGeom>
          </p:spPr>
        </p:pic>
        <p:pic>
          <p:nvPicPr>
            <p:cNvPr id="20" name="Picture 19" descr="Text&#10;&#10;Description automatically generated">
              <a:extLst>
                <a:ext uri="{FF2B5EF4-FFF2-40B4-BE49-F238E27FC236}">
                  <a16:creationId xmlns:a16="http://schemas.microsoft.com/office/drawing/2014/main" id="{F44FE628-F95A-2582-F5F5-B68558EA0EED}"/>
                </a:ext>
              </a:extLst>
            </p:cNvPr>
            <p:cNvPicPr>
              <a:picLocks noChangeAspect="1"/>
            </p:cNvPicPr>
            <p:nvPr/>
          </p:nvPicPr>
          <p:blipFill>
            <a:blip r:embed="rId4"/>
            <a:stretch>
              <a:fillRect/>
            </a:stretch>
          </p:blipFill>
          <p:spPr>
            <a:xfrm>
              <a:off x="7072662" y="6143725"/>
              <a:ext cx="1854776" cy="665391"/>
            </a:xfrm>
            <a:prstGeom prst="rect">
              <a:avLst/>
            </a:prstGeom>
          </p:spPr>
        </p:pic>
      </p:grpSp>
      <p:pic>
        <p:nvPicPr>
          <p:cNvPr id="22" name="Picture 21" descr="A picture containing indoor&#10;&#10;Description automatically generated">
            <a:extLst>
              <a:ext uri="{FF2B5EF4-FFF2-40B4-BE49-F238E27FC236}">
                <a16:creationId xmlns:a16="http://schemas.microsoft.com/office/drawing/2014/main" id="{5F82C988-7995-E7BD-4F5C-8EC9834C4712}"/>
              </a:ext>
            </a:extLst>
          </p:cNvPr>
          <p:cNvPicPr>
            <a:picLocks noChangeAspect="1"/>
          </p:cNvPicPr>
          <p:nvPr/>
        </p:nvPicPr>
        <p:blipFill rotWithShape="1">
          <a:blip r:embed="rId5"/>
          <a:srcRect r="5171"/>
          <a:stretch/>
        </p:blipFill>
        <p:spPr>
          <a:xfrm>
            <a:off x="5359754" y="232904"/>
            <a:ext cx="5787658" cy="5707521"/>
          </a:xfrm>
          <a:prstGeom prst="ellipse">
            <a:avLst/>
          </a:prstGeom>
          <a:ln w="25400">
            <a:solidFill>
              <a:schemeClr val="bg1"/>
            </a:solidFill>
          </a:ln>
        </p:spPr>
      </p:pic>
      <p:sp>
        <p:nvSpPr>
          <p:cNvPr id="6" name="object 3">
            <a:extLst>
              <a:ext uri="{FF2B5EF4-FFF2-40B4-BE49-F238E27FC236}">
                <a16:creationId xmlns:a16="http://schemas.microsoft.com/office/drawing/2014/main" id="{611582D1-A3C2-2466-4008-678F2637A8BD}"/>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954F72"/>
            </a:solidFill>
          </a:ln>
        </p:spPr>
        <p:txBody>
          <a:bodyPr wrap="square" lIns="0" tIns="0" rIns="0" bIns="0" rtlCol="0"/>
          <a:lstStyle/>
          <a:p>
            <a:endParaRPr sz="1632"/>
          </a:p>
        </p:txBody>
      </p:sp>
      <p:sp>
        <p:nvSpPr>
          <p:cNvPr id="7" name="Title 1">
            <a:extLst>
              <a:ext uri="{FF2B5EF4-FFF2-40B4-BE49-F238E27FC236}">
                <a16:creationId xmlns:a16="http://schemas.microsoft.com/office/drawing/2014/main" id="{62F8B569-FC7E-77FF-64CE-E3241609FEA5}"/>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954F72"/>
                </a:solidFill>
                <a:cs typeface="Arial" panose="020B0604020202020204" pitchFamily="34" charset="0"/>
              </a:rPr>
              <a:t>DSBD/DSAC Covid Relief </a:t>
            </a:r>
            <a:r>
              <a:rPr lang="en-US" sz="2400" b="1" dirty="0">
                <a:solidFill>
                  <a:srgbClr val="F7BB33"/>
                </a:solidFill>
                <a:cs typeface="Arial" panose="020B0604020202020204" pitchFamily="34" charset="0"/>
              </a:rPr>
              <a:t>| project design</a:t>
            </a:r>
          </a:p>
        </p:txBody>
      </p:sp>
      <p:sp>
        <p:nvSpPr>
          <p:cNvPr id="18" name="TextBox 17">
            <a:extLst>
              <a:ext uri="{FF2B5EF4-FFF2-40B4-BE49-F238E27FC236}">
                <a16:creationId xmlns:a16="http://schemas.microsoft.com/office/drawing/2014/main" id="{6EFA5224-E04C-F9E7-ABB6-2A76B50297F0}"/>
              </a:ext>
            </a:extLst>
          </p:cNvPr>
          <p:cNvSpPr txBox="1"/>
          <p:nvPr/>
        </p:nvSpPr>
        <p:spPr>
          <a:xfrm>
            <a:off x="651763" y="1595021"/>
            <a:ext cx="6757565" cy="3616375"/>
          </a:xfrm>
          <a:prstGeom prst="rect">
            <a:avLst/>
          </a:prstGeom>
          <a:noFill/>
        </p:spPr>
        <p:txBody>
          <a:bodyPr wrap="square">
            <a:spAutoFit/>
          </a:bodyPr>
          <a:lstStyle/>
          <a:p>
            <a:r>
              <a:rPr lang="en-ZA" sz="1300" b="1" dirty="0">
                <a:latin typeface="Arial" panose="020B0604020202020204" pitchFamily="34" charset="0"/>
              </a:rPr>
              <a:t>PURPOSE</a:t>
            </a:r>
          </a:p>
          <a:p>
            <a:pPr marL="285750" indent="-285750">
              <a:spcBef>
                <a:spcPts val="600"/>
              </a:spcBef>
              <a:buFont typeface="Arial" panose="020B0604020202020204" pitchFamily="34" charset="0"/>
              <a:buChar char="•"/>
            </a:pPr>
            <a:r>
              <a:rPr lang="en-ZA" sz="1300" dirty="0">
                <a:latin typeface="Arial" panose="020B0604020202020204" pitchFamily="34" charset="0"/>
              </a:rPr>
              <a:t>Financial support to individual creative practitioners and </a:t>
            </a:r>
            <a:br>
              <a:rPr lang="en-ZA" sz="1300" dirty="0">
                <a:latin typeface="Arial" panose="020B0604020202020204" pitchFamily="34" charset="0"/>
              </a:rPr>
            </a:br>
            <a:r>
              <a:rPr lang="en-ZA" sz="1300" dirty="0">
                <a:latin typeface="Arial" panose="020B0604020202020204" pitchFamily="34" charset="0"/>
              </a:rPr>
              <a:t>businesses in Visual Art, Craft, Design and Audio Visual </a:t>
            </a:r>
            <a:br>
              <a:rPr lang="en-ZA" sz="1300" dirty="0">
                <a:latin typeface="Arial" panose="020B0604020202020204" pitchFamily="34" charset="0"/>
              </a:rPr>
            </a:br>
            <a:r>
              <a:rPr lang="en-ZA" sz="1300" dirty="0">
                <a:latin typeface="Arial" panose="020B0604020202020204" pitchFamily="34" charset="0"/>
              </a:rPr>
              <a:t>domains, to help manage the impact of Covid-19</a:t>
            </a:r>
          </a:p>
          <a:p>
            <a:pPr>
              <a:spcBef>
                <a:spcPts val="1200"/>
              </a:spcBef>
            </a:pPr>
            <a:r>
              <a:rPr lang="en-ZA" sz="1300" b="1" dirty="0">
                <a:latin typeface="Arial" panose="020B0604020202020204" pitchFamily="34" charset="0"/>
              </a:rPr>
              <a:t>TARGET</a:t>
            </a:r>
            <a:endParaRPr lang="en-ZA" sz="1300" dirty="0">
              <a:latin typeface="Arial" panose="020B0604020202020204" pitchFamily="34" charset="0"/>
            </a:endParaRPr>
          </a:p>
          <a:p>
            <a:pPr marL="285750" indent="-285750">
              <a:spcBef>
                <a:spcPts val="600"/>
              </a:spcBef>
              <a:buFont typeface="Arial" panose="020B0604020202020204" pitchFamily="34" charset="0"/>
              <a:buChar char="•"/>
            </a:pPr>
            <a:r>
              <a:rPr lang="en-ZA" sz="1300" dirty="0">
                <a:latin typeface="Arial" panose="020B0604020202020204" pitchFamily="34" charset="0"/>
              </a:rPr>
              <a:t>R2.7m disbursed over 3 months (x 9 provinces)</a:t>
            </a:r>
          </a:p>
          <a:p>
            <a:pPr marL="285750" indent="-285750">
              <a:spcBef>
                <a:spcPts val="600"/>
              </a:spcBef>
              <a:buFont typeface="Arial" panose="020B0604020202020204" pitchFamily="34" charset="0"/>
              <a:buChar char="•"/>
            </a:pPr>
            <a:r>
              <a:rPr lang="en-ZA" sz="1300" dirty="0">
                <a:latin typeface="Arial" panose="020B0604020202020204" pitchFamily="34" charset="0"/>
              </a:rPr>
              <a:t>As many as possible given limited budgeted</a:t>
            </a:r>
          </a:p>
          <a:p>
            <a:pPr>
              <a:spcBef>
                <a:spcPts val="1200"/>
              </a:spcBef>
            </a:pPr>
            <a:r>
              <a:rPr lang="en-ZA" sz="1300" b="1" dirty="0">
                <a:latin typeface="Arial" panose="020B0604020202020204" pitchFamily="34" charset="0"/>
              </a:rPr>
              <a:t>NATURE OF SUPPORT</a:t>
            </a:r>
          </a:p>
          <a:p>
            <a:pPr marL="285750" indent="-285750">
              <a:spcBef>
                <a:spcPts val="600"/>
              </a:spcBef>
              <a:buFont typeface="Arial" panose="020B0604020202020204" pitchFamily="34" charset="0"/>
              <a:buChar char="•"/>
            </a:pPr>
            <a:r>
              <a:rPr lang="en-ZA" sz="1300" dirty="0">
                <a:latin typeface="Arial" panose="020B0604020202020204" pitchFamily="34" charset="0"/>
              </a:rPr>
              <a:t>R15,000 to individuals and R30,000 to businesses</a:t>
            </a:r>
          </a:p>
          <a:p>
            <a:pPr>
              <a:spcBef>
                <a:spcPts val="1200"/>
              </a:spcBef>
            </a:pPr>
            <a:r>
              <a:rPr lang="en-ZA" sz="1300" b="1" dirty="0">
                <a:latin typeface="Arial" panose="020B0604020202020204" pitchFamily="34" charset="0"/>
              </a:rPr>
              <a:t>APPROVAL PROCESS</a:t>
            </a:r>
            <a:endParaRPr lang="en-ZA" sz="1300" dirty="0">
              <a:latin typeface="Arial" panose="020B0604020202020204" pitchFamily="34" charset="0"/>
            </a:endParaRPr>
          </a:p>
          <a:p>
            <a:pPr marL="285750" indent="-285750">
              <a:spcBef>
                <a:spcPts val="600"/>
              </a:spcBef>
              <a:buFont typeface="Arial" panose="020B0604020202020204" pitchFamily="34" charset="0"/>
              <a:buChar char="•"/>
            </a:pPr>
            <a:r>
              <a:rPr lang="en-ZA" sz="1300" b="0" i="0" dirty="0">
                <a:effectLst/>
                <a:latin typeface="Arial" panose="020B0604020202020204" pitchFamily="34" charset="0"/>
              </a:rPr>
              <a:t>Application through CDI to </a:t>
            </a:r>
            <a:r>
              <a:rPr lang="en-ZA" sz="1300" dirty="0">
                <a:latin typeface="Arial" panose="020B0604020202020204" pitchFamily="34" charset="0"/>
              </a:rPr>
              <a:t>an independent committee </a:t>
            </a:r>
            <a:br>
              <a:rPr lang="en-ZA" sz="1300" dirty="0">
                <a:latin typeface="Arial" panose="020B0604020202020204" pitchFamily="34" charset="0"/>
              </a:rPr>
            </a:br>
            <a:r>
              <a:rPr lang="en-ZA" sz="1300" dirty="0">
                <a:latin typeface="Arial" panose="020B0604020202020204" pitchFamily="34" charset="0"/>
              </a:rPr>
              <a:t>(multi-domain reps plus a CCT arts + culture official)</a:t>
            </a:r>
            <a:r>
              <a:rPr lang="en-ZA" sz="1300" b="0" i="0" dirty="0">
                <a:effectLst/>
                <a:latin typeface="Arial" panose="020B0604020202020204" pitchFamily="34" charset="0"/>
              </a:rPr>
              <a:t> </a:t>
            </a:r>
          </a:p>
          <a:p>
            <a:pPr marL="285750" indent="-285750">
              <a:spcBef>
                <a:spcPts val="600"/>
              </a:spcBef>
              <a:buFont typeface="Arial" panose="020B0604020202020204" pitchFamily="34" charset="0"/>
              <a:buChar char="•"/>
            </a:pPr>
            <a:r>
              <a:rPr lang="en-ZA" sz="1300" dirty="0">
                <a:latin typeface="Arial" panose="020B0604020202020204" pitchFamily="34" charset="0"/>
              </a:rPr>
              <a:t>Valid TCC + other docs (CIPC, Portfolio, Motivation for funds)</a:t>
            </a:r>
          </a:p>
        </p:txBody>
      </p:sp>
    </p:spTree>
    <p:extLst>
      <p:ext uri="{BB962C8B-B14F-4D97-AF65-F5344CB8AC3E}">
        <p14:creationId xmlns:p14="http://schemas.microsoft.com/office/powerpoint/2010/main" val="1296952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26C4CD5-5C54-2F63-1072-026FE725857F}"/>
              </a:ext>
            </a:extLst>
          </p:cNvPr>
          <p:cNvSpPr/>
          <p:nvPr/>
        </p:nvSpPr>
        <p:spPr>
          <a:xfrm>
            <a:off x="-2" y="0"/>
            <a:ext cx="9144002" cy="6871133"/>
          </a:xfrm>
          <a:prstGeom prst="rect">
            <a:avLst/>
          </a:prstGeom>
          <a:solidFill>
            <a:srgbClr val="EB7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
            <a:extLst>
              <a:ext uri="{FF2B5EF4-FFF2-40B4-BE49-F238E27FC236}">
                <a16:creationId xmlns:a16="http://schemas.microsoft.com/office/drawing/2014/main" id="{611582D1-A3C2-2466-4008-678F2637A8BD}"/>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954F72"/>
            </a:solidFill>
          </a:ln>
        </p:spPr>
        <p:txBody>
          <a:bodyPr wrap="square" lIns="0" tIns="0" rIns="0" bIns="0" rtlCol="0"/>
          <a:lstStyle/>
          <a:p>
            <a:endParaRPr sz="1632"/>
          </a:p>
        </p:txBody>
      </p:sp>
      <p:sp>
        <p:nvSpPr>
          <p:cNvPr id="7" name="Title 1">
            <a:extLst>
              <a:ext uri="{FF2B5EF4-FFF2-40B4-BE49-F238E27FC236}">
                <a16:creationId xmlns:a16="http://schemas.microsoft.com/office/drawing/2014/main" id="{62F8B569-FC7E-77FF-64CE-E3241609FEA5}"/>
              </a:ext>
            </a:extLst>
          </p:cNvPr>
          <p:cNvSpPr txBox="1">
            <a:spLocks/>
          </p:cNvSpPr>
          <p:nvPr/>
        </p:nvSpPr>
        <p:spPr>
          <a:xfrm>
            <a:off x="504798" y="814297"/>
            <a:ext cx="8537601" cy="73500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954F72"/>
                </a:solidFill>
                <a:cs typeface="Arial" panose="020B0604020202020204" pitchFamily="34" charset="0"/>
              </a:rPr>
              <a:t>DSBD/DSAC Covid Relief </a:t>
            </a:r>
            <a:r>
              <a:rPr lang="en-US" sz="2600" b="1" dirty="0">
                <a:solidFill>
                  <a:srgbClr val="F7BB33"/>
                </a:solidFill>
                <a:cs typeface="Arial" panose="020B0604020202020204" pitchFamily="34" charset="0"/>
              </a:rPr>
              <a:t>| project outcomes</a:t>
            </a:r>
          </a:p>
        </p:txBody>
      </p:sp>
      <p:sp>
        <p:nvSpPr>
          <p:cNvPr id="2" name="TextBox 1">
            <a:extLst>
              <a:ext uri="{FF2B5EF4-FFF2-40B4-BE49-F238E27FC236}">
                <a16:creationId xmlns:a16="http://schemas.microsoft.com/office/drawing/2014/main" id="{C54C875C-D62A-CA77-F298-444149718084}"/>
              </a:ext>
            </a:extLst>
          </p:cNvPr>
          <p:cNvSpPr txBox="1"/>
          <p:nvPr/>
        </p:nvSpPr>
        <p:spPr>
          <a:xfrm>
            <a:off x="651763" y="1595021"/>
            <a:ext cx="6553709" cy="3262432"/>
          </a:xfrm>
          <a:prstGeom prst="rect">
            <a:avLst/>
          </a:prstGeom>
          <a:noFill/>
        </p:spPr>
        <p:txBody>
          <a:bodyPr wrap="square">
            <a:spAutoFit/>
          </a:bodyPr>
          <a:lstStyle/>
          <a:p>
            <a:pPr>
              <a:spcBef>
                <a:spcPts val="600"/>
              </a:spcBef>
            </a:pPr>
            <a:r>
              <a:rPr lang="en-ZA" sz="1300" b="1" dirty="0">
                <a:latin typeface="Arial" panose="020B0604020202020204" pitchFamily="34" charset="0"/>
              </a:rPr>
              <a:t>TIMEFRAME</a:t>
            </a:r>
            <a:endParaRPr lang="en-ZA" sz="1300" dirty="0">
              <a:latin typeface="Arial" panose="020B0604020202020204" pitchFamily="34" charset="0"/>
            </a:endParaRPr>
          </a:p>
          <a:p>
            <a:pPr marL="285750" indent="-285750">
              <a:spcBef>
                <a:spcPts val="600"/>
              </a:spcBef>
              <a:buFont typeface="Arial" panose="020B0604020202020204" pitchFamily="34" charset="0"/>
              <a:buChar char="•"/>
            </a:pPr>
            <a:r>
              <a:rPr lang="en-ZA" sz="1300" i="0" dirty="0">
                <a:effectLst/>
                <a:latin typeface="Arial" panose="020B0604020202020204" pitchFamily="34" charset="0"/>
              </a:rPr>
              <a:t>Nov 2020 kick-off with payments to be made Dec/Jan</a:t>
            </a:r>
            <a:endParaRPr lang="en-ZA" sz="1400" i="0" dirty="0">
              <a:effectLst/>
              <a:latin typeface="Arial" panose="020B0604020202020204" pitchFamily="34" charset="0"/>
            </a:endParaRPr>
          </a:p>
          <a:p>
            <a:pPr>
              <a:spcBef>
                <a:spcPts val="600"/>
              </a:spcBef>
            </a:pPr>
            <a:r>
              <a:rPr lang="en-ZA" sz="1400" b="1" dirty="0">
                <a:latin typeface="Arial" panose="020B0604020202020204" pitchFamily="34" charset="0"/>
              </a:rPr>
              <a:t>OUTCOMES</a:t>
            </a:r>
          </a:p>
          <a:p>
            <a:pPr marL="285750" indent="-285750">
              <a:spcBef>
                <a:spcPts val="600"/>
              </a:spcBef>
              <a:buFont typeface="Arial" panose="020B0604020202020204" pitchFamily="34" charset="0"/>
              <a:buChar char="•"/>
            </a:pPr>
            <a:r>
              <a:rPr lang="en-ZA" sz="1400" dirty="0">
                <a:latin typeface="Arial" panose="020B0604020202020204" pitchFamily="34" charset="0"/>
              </a:rPr>
              <a:t>76 Individuals supported (R7,500 – R15,000)</a:t>
            </a:r>
          </a:p>
          <a:p>
            <a:pPr marL="285750" indent="-285750">
              <a:spcBef>
                <a:spcPts val="600"/>
              </a:spcBef>
              <a:buFont typeface="Arial" panose="020B0604020202020204" pitchFamily="34" charset="0"/>
              <a:buChar char="•"/>
            </a:pPr>
            <a:r>
              <a:rPr lang="en-ZA" sz="1400" dirty="0">
                <a:latin typeface="Arial" panose="020B0604020202020204" pitchFamily="34" charset="0"/>
              </a:rPr>
              <a:t>105 Companies supported (R15,000 – R30,000)</a:t>
            </a:r>
          </a:p>
          <a:p>
            <a:pPr marL="285750" indent="-285750">
              <a:spcBef>
                <a:spcPts val="600"/>
              </a:spcBef>
              <a:buFont typeface="Arial" panose="020B0604020202020204" pitchFamily="34" charset="0"/>
              <a:buChar char="•"/>
            </a:pPr>
            <a:r>
              <a:rPr lang="en-ZA" sz="1400" dirty="0">
                <a:latin typeface="Arial" panose="020B0604020202020204" pitchFamily="34" charset="0"/>
              </a:rPr>
              <a:t>Payments continued into February 2021</a:t>
            </a:r>
          </a:p>
          <a:p>
            <a:pPr marL="285750" indent="-285750">
              <a:spcBef>
                <a:spcPts val="600"/>
              </a:spcBef>
              <a:buFont typeface="Arial" panose="020B0604020202020204" pitchFamily="34" charset="0"/>
              <a:buChar char="•"/>
            </a:pPr>
            <a:r>
              <a:rPr lang="en-ZA" sz="1400" dirty="0">
                <a:latin typeface="Arial" panose="020B0604020202020204" pitchFamily="34" charset="0"/>
              </a:rPr>
              <a:t>80% reporting rate from beneficiaries </a:t>
            </a:r>
          </a:p>
          <a:p>
            <a:pPr>
              <a:spcBef>
                <a:spcPts val="600"/>
              </a:spcBef>
            </a:pPr>
            <a:r>
              <a:rPr lang="en-ZA" sz="1400" b="1" dirty="0">
                <a:latin typeface="Arial" panose="020B0604020202020204" pitchFamily="34" charset="0"/>
              </a:rPr>
              <a:t>GRANT SPEND</a:t>
            </a:r>
          </a:p>
          <a:p>
            <a:pPr>
              <a:spcBef>
                <a:spcPts val="600"/>
              </a:spcBef>
            </a:pPr>
            <a:r>
              <a:rPr lang="en-ZA" sz="1400" dirty="0">
                <a:latin typeface="Arial" panose="020B0604020202020204" pitchFamily="34" charset="0"/>
              </a:rPr>
              <a:t>Grants were spent on a wide variety of things including </a:t>
            </a:r>
            <a:br>
              <a:rPr lang="en-ZA" sz="1400" dirty="0">
                <a:latin typeface="Arial" panose="020B0604020202020204" pitchFamily="34" charset="0"/>
              </a:rPr>
            </a:br>
            <a:r>
              <a:rPr lang="en-ZA" sz="1400" dirty="0">
                <a:latin typeface="Arial" panose="020B0604020202020204" pitchFamily="34" charset="0"/>
              </a:rPr>
              <a:t>personal items such as rent, debt repayment, food, </a:t>
            </a:r>
            <a:br>
              <a:rPr lang="en-ZA" sz="1400" dirty="0">
                <a:latin typeface="Arial" panose="020B0604020202020204" pitchFamily="34" charset="0"/>
              </a:rPr>
            </a:br>
            <a:r>
              <a:rPr lang="en-ZA" sz="1400" dirty="0">
                <a:latin typeface="Arial" panose="020B0604020202020204" pitchFamily="34" charset="0"/>
              </a:rPr>
              <a:t>medical aid and business items such as rent, </a:t>
            </a:r>
            <a:br>
              <a:rPr lang="en-ZA" sz="1400" dirty="0">
                <a:latin typeface="Arial" panose="020B0604020202020204" pitchFamily="34" charset="0"/>
              </a:rPr>
            </a:br>
            <a:r>
              <a:rPr lang="en-ZA" sz="1400" dirty="0">
                <a:latin typeface="Arial" panose="020B0604020202020204" pitchFamily="34" charset="0"/>
              </a:rPr>
              <a:t>software, materials etc.</a:t>
            </a:r>
          </a:p>
        </p:txBody>
      </p:sp>
      <p:pic>
        <p:nvPicPr>
          <p:cNvPr id="12" name="Picture 11" descr="A picture containing different, rack, clothes, several&#10;&#10;Description automatically generated">
            <a:extLst>
              <a:ext uri="{FF2B5EF4-FFF2-40B4-BE49-F238E27FC236}">
                <a16:creationId xmlns:a16="http://schemas.microsoft.com/office/drawing/2014/main" id="{238E446B-466F-7122-6040-8C131C1398FA}"/>
              </a:ext>
            </a:extLst>
          </p:cNvPr>
          <p:cNvPicPr>
            <a:picLocks noChangeAspect="1"/>
          </p:cNvPicPr>
          <p:nvPr/>
        </p:nvPicPr>
        <p:blipFill rotWithShape="1">
          <a:blip r:embed="rId2"/>
          <a:srcRect l="9663" r="8660"/>
          <a:stretch/>
        </p:blipFill>
        <p:spPr>
          <a:xfrm>
            <a:off x="5218144" y="1374879"/>
            <a:ext cx="2956592" cy="2956592"/>
          </a:xfrm>
          <a:prstGeom prst="ellipse">
            <a:avLst/>
          </a:prstGeom>
          <a:ln w="25400">
            <a:solidFill>
              <a:schemeClr val="bg1"/>
            </a:solidFill>
          </a:ln>
        </p:spPr>
      </p:pic>
      <p:pic>
        <p:nvPicPr>
          <p:cNvPr id="14" name="Picture 13" descr="A close up of a snake&#10;&#10;Description automatically generated with low confidence">
            <a:extLst>
              <a:ext uri="{FF2B5EF4-FFF2-40B4-BE49-F238E27FC236}">
                <a16:creationId xmlns:a16="http://schemas.microsoft.com/office/drawing/2014/main" id="{DF6218CB-951C-8930-0987-D25EA2E3895C}"/>
              </a:ext>
            </a:extLst>
          </p:cNvPr>
          <p:cNvPicPr>
            <a:picLocks noChangeAspect="1"/>
          </p:cNvPicPr>
          <p:nvPr/>
        </p:nvPicPr>
        <p:blipFill rotWithShape="1">
          <a:blip r:embed="rId3"/>
          <a:srcRect l="16911" t="2279" r="2043" b="3325"/>
          <a:stretch/>
        </p:blipFill>
        <p:spPr>
          <a:xfrm>
            <a:off x="6889047" y="2996791"/>
            <a:ext cx="2521171" cy="2521171"/>
          </a:xfrm>
          <a:prstGeom prst="ellipse">
            <a:avLst/>
          </a:prstGeom>
          <a:ln w="25400">
            <a:solidFill>
              <a:schemeClr val="bg1"/>
            </a:solidFill>
          </a:ln>
        </p:spPr>
      </p:pic>
      <p:pic>
        <p:nvPicPr>
          <p:cNvPr id="16" name="Picture 15" descr="A picture containing seat, sofa, indoor, furniture&#10;&#10;Description automatically generated">
            <a:extLst>
              <a:ext uri="{FF2B5EF4-FFF2-40B4-BE49-F238E27FC236}">
                <a16:creationId xmlns:a16="http://schemas.microsoft.com/office/drawing/2014/main" id="{9C6BA99A-73C6-48E7-F014-07B14BAF12A1}"/>
              </a:ext>
            </a:extLst>
          </p:cNvPr>
          <p:cNvPicPr>
            <a:picLocks noChangeAspect="1"/>
          </p:cNvPicPr>
          <p:nvPr/>
        </p:nvPicPr>
        <p:blipFill rotWithShape="1">
          <a:blip r:embed="rId4"/>
          <a:srcRect r="7102"/>
          <a:stretch/>
        </p:blipFill>
        <p:spPr>
          <a:xfrm>
            <a:off x="5499858" y="4071336"/>
            <a:ext cx="1868133" cy="1868133"/>
          </a:xfrm>
          <a:prstGeom prst="ellipse">
            <a:avLst/>
          </a:prstGeom>
          <a:ln w="25400">
            <a:solidFill>
              <a:schemeClr val="bg1"/>
            </a:solidFill>
          </a:ln>
        </p:spPr>
      </p:pic>
      <p:grpSp>
        <p:nvGrpSpPr>
          <p:cNvPr id="17" name="Group 16">
            <a:extLst>
              <a:ext uri="{FF2B5EF4-FFF2-40B4-BE49-F238E27FC236}">
                <a16:creationId xmlns:a16="http://schemas.microsoft.com/office/drawing/2014/main" id="{B067CC3D-B914-2548-AED1-0F7B4A434653}"/>
              </a:ext>
            </a:extLst>
          </p:cNvPr>
          <p:cNvGrpSpPr/>
          <p:nvPr/>
        </p:nvGrpSpPr>
        <p:grpSpPr>
          <a:xfrm>
            <a:off x="-2" y="6001486"/>
            <a:ext cx="9144002" cy="945530"/>
            <a:chOff x="-2" y="6001486"/>
            <a:chExt cx="9144002" cy="945530"/>
          </a:xfrm>
        </p:grpSpPr>
        <p:grpSp>
          <p:nvGrpSpPr>
            <p:cNvPr id="18" name="Group 17">
              <a:extLst>
                <a:ext uri="{FF2B5EF4-FFF2-40B4-BE49-F238E27FC236}">
                  <a16:creationId xmlns:a16="http://schemas.microsoft.com/office/drawing/2014/main" id="{4A7B18F7-E570-6940-B5ED-2FC216EC00EF}"/>
                </a:ext>
              </a:extLst>
            </p:cNvPr>
            <p:cNvGrpSpPr/>
            <p:nvPr/>
          </p:nvGrpSpPr>
          <p:grpSpPr>
            <a:xfrm>
              <a:off x="-2" y="6001486"/>
              <a:ext cx="9144002" cy="945530"/>
              <a:chOff x="-2" y="5511253"/>
              <a:chExt cx="9144002" cy="945530"/>
            </a:xfrm>
          </p:grpSpPr>
          <p:sp>
            <p:nvSpPr>
              <p:cNvPr id="22" name="Rectangle 21">
                <a:extLst>
                  <a:ext uri="{FF2B5EF4-FFF2-40B4-BE49-F238E27FC236}">
                    <a16:creationId xmlns:a16="http://schemas.microsoft.com/office/drawing/2014/main" id="{961C43A3-E51B-FA49-BF05-C43EFED0D575}"/>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picture containing chart&#10;&#10;Description automatically generated">
                <a:extLst>
                  <a:ext uri="{FF2B5EF4-FFF2-40B4-BE49-F238E27FC236}">
                    <a16:creationId xmlns:a16="http://schemas.microsoft.com/office/drawing/2014/main" id="{FF130BF7-5B7A-AE4E-B4CA-CB9E7D0F0A9B}"/>
                  </a:ext>
                </a:extLst>
              </p:cNvPr>
              <p:cNvPicPr>
                <a:picLocks noChangeAspect="1"/>
              </p:cNvPicPr>
              <p:nvPr/>
            </p:nvPicPr>
            <p:blipFill rotWithShape="1">
              <a:blip r:embed="rId5"/>
              <a:srcRect b="32359"/>
              <a:stretch/>
            </p:blipFill>
            <p:spPr>
              <a:xfrm>
                <a:off x="0" y="5537043"/>
                <a:ext cx="3203847" cy="888509"/>
              </a:xfrm>
              <a:prstGeom prst="rect">
                <a:avLst/>
              </a:prstGeom>
            </p:spPr>
          </p:pic>
          <p:cxnSp>
            <p:nvCxnSpPr>
              <p:cNvPr id="24" name="Straight Connector 23">
                <a:extLst>
                  <a:ext uri="{FF2B5EF4-FFF2-40B4-BE49-F238E27FC236}">
                    <a16:creationId xmlns:a16="http://schemas.microsoft.com/office/drawing/2014/main" id="{3A991D9F-01C4-404D-B3E4-F859FB895F17}"/>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0" name="Picture 19" descr="Text&#10;&#10;Description automatically generated">
              <a:extLst>
                <a:ext uri="{FF2B5EF4-FFF2-40B4-BE49-F238E27FC236}">
                  <a16:creationId xmlns:a16="http://schemas.microsoft.com/office/drawing/2014/main" id="{8FEDC92E-F1F5-784C-B3AF-B863459C5917}"/>
                </a:ext>
              </a:extLst>
            </p:cNvPr>
            <p:cNvPicPr>
              <a:picLocks noChangeAspect="1"/>
            </p:cNvPicPr>
            <p:nvPr/>
          </p:nvPicPr>
          <p:blipFill rotWithShape="1">
            <a:blip r:embed="rId6"/>
            <a:srcRect l="2680" t="4604"/>
            <a:stretch/>
          </p:blipFill>
          <p:spPr>
            <a:xfrm>
              <a:off x="5157688" y="6176326"/>
              <a:ext cx="1691512" cy="632791"/>
            </a:xfrm>
            <a:prstGeom prst="rect">
              <a:avLst/>
            </a:prstGeom>
          </p:spPr>
        </p:pic>
        <p:pic>
          <p:nvPicPr>
            <p:cNvPr id="21" name="Picture 20" descr="Text&#10;&#10;Description automatically generated">
              <a:extLst>
                <a:ext uri="{FF2B5EF4-FFF2-40B4-BE49-F238E27FC236}">
                  <a16:creationId xmlns:a16="http://schemas.microsoft.com/office/drawing/2014/main" id="{B2DD8D33-DAF6-0442-B56A-D574F744ADD1}"/>
                </a:ext>
              </a:extLst>
            </p:cNvPr>
            <p:cNvPicPr>
              <a:picLocks noChangeAspect="1"/>
            </p:cNvPicPr>
            <p:nvPr/>
          </p:nvPicPr>
          <p:blipFill>
            <a:blip r:embed="rId7"/>
            <a:stretch>
              <a:fillRect/>
            </a:stretch>
          </p:blipFill>
          <p:spPr>
            <a:xfrm>
              <a:off x="7072662" y="6143725"/>
              <a:ext cx="1854776" cy="665391"/>
            </a:xfrm>
            <a:prstGeom prst="rect">
              <a:avLst/>
            </a:prstGeom>
          </p:spPr>
        </p:pic>
      </p:grpSp>
    </p:spTree>
    <p:extLst>
      <p:ext uri="{BB962C8B-B14F-4D97-AF65-F5344CB8AC3E}">
        <p14:creationId xmlns:p14="http://schemas.microsoft.com/office/powerpoint/2010/main" val="3819907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C02FDBE-3ACE-1258-7879-C2993079E966}"/>
              </a:ext>
            </a:extLst>
          </p:cNvPr>
          <p:cNvSpPr/>
          <p:nvPr/>
        </p:nvSpPr>
        <p:spPr>
          <a:xfrm>
            <a:off x="-2" y="0"/>
            <a:ext cx="9144002" cy="6871133"/>
          </a:xfrm>
          <a:prstGeom prst="rect">
            <a:avLst/>
          </a:prstGeom>
          <a:solidFill>
            <a:srgbClr val="EB7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D4F360-2DD2-087F-94AF-CA1FB5000DE9}"/>
              </a:ext>
            </a:extLst>
          </p:cNvPr>
          <p:cNvSpPr txBox="1"/>
          <p:nvPr/>
        </p:nvSpPr>
        <p:spPr>
          <a:xfrm>
            <a:off x="504799" y="1475232"/>
            <a:ext cx="6378602" cy="4087081"/>
          </a:xfrm>
          <a:prstGeom prst="rect">
            <a:avLst/>
          </a:prstGeom>
          <a:noFill/>
        </p:spPr>
        <p:txBody>
          <a:bodyPr wrap="square">
            <a:spAutoFit/>
          </a:bodyPr>
          <a:lstStyle/>
          <a:p>
            <a:pPr>
              <a:lnSpc>
                <a:spcPct val="107000"/>
              </a:lnSpc>
              <a:spcAft>
                <a:spcPts val="800"/>
              </a:spcAft>
            </a:pPr>
            <a:r>
              <a:rPr lang="en-ZA" sz="1100" dirty="0">
                <a:effectLst/>
                <a:latin typeface="Helvetica Neue" panose="02000503000000020004" pitchFamily="2" charset="0"/>
                <a:ea typeface="Helvetica Neue" panose="02000503000000020004" pitchFamily="2" charset="0"/>
                <a:cs typeface="Helvetica Neue" panose="02000503000000020004" pitchFamily="2" charset="0"/>
              </a:rPr>
              <a:t>Through the funding of program and by public demand we extending it for 8 months. It helped create work for the actors and crew. </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Theo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Davids</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Bridgetown Theatre Company</a:t>
            </a:r>
            <a:endParaRPr lang="en-ZA" sz="1100" dirty="0">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ZA" sz="1100" dirty="0">
                <a:effectLst/>
                <a:latin typeface="Helvetica Neue" panose="02000503000000020004" pitchFamily="2" charset="0"/>
                <a:ea typeface="Helvetica Neue" panose="02000503000000020004" pitchFamily="2" charset="0"/>
                <a:cs typeface="Helvetica Neue" panose="02000503000000020004" pitchFamily="2" charset="0"/>
              </a:rPr>
              <a:t>This grant has assisted us in ensuring there is enough cashflow in the business to continue paying office rental for a period of 2 months. We managed to cover other business expenses such as the office internet for a period of 3 months. Other funds were used to pay for design tools such as Adobe and Beautiful. We are extremely grateful to have received this grant payment and it has truly been beneficial to our business. </a:t>
            </a:r>
            <a:r>
              <a:rPr lang="en-ZA" sz="1100" b="1" dirty="0">
                <a:effectLst/>
                <a:latin typeface="Helvetica Neue" panose="02000503000000020004" pitchFamily="2" charset="0"/>
                <a:ea typeface="Helvetica Neue" panose="02000503000000020004" pitchFamily="2" charset="0"/>
                <a:cs typeface="Helvetica Neue" panose="02000503000000020004" pitchFamily="2" charset="0"/>
              </a:rPr>
              <a:t>Thokozani Zuma, </a:t>
            </a:r>
            <a:r>
              <a:rPr lang="en-ZA" sz="1100" b="1" dirty="0" err="1">
                <a:effectLst/>
                <a:latin typeface="Helvetica Neue" panose="02000503000000020004" pitchFamily="2" charset="0"/>
                <a:ea typeface="Helvetica Neue" panose="02000503000000020004" pitchFamily="2" charset="0"/>
                <a:cs typeface="Helvetica Neue" panose="02000503000000020004" pitchFamily="2" charset="0"/>
              </a:rPr>
              <a:t>Appmania</a:t>
            </a:r>
            <a:endParaRPr lang="en-ZA" sz="1100" dirty="0">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pPr>
            <a:r>
              <a:rPr lang="en-ZA" sz="1100" dirty="0">
                <a:effectLst/>
                <a:latin typeface="Helvetica Neue" panose="02000503000000020004" pitchFamily="2" charset="0"/>
                <a:ea typeface="Helvetica Neue" panose="02000503000000020004" pitchFamily="2" charset="0"/>
                <a:cs typeface="Helvetica Neue" panose="02000503000000020004" pitchFamily="2" charset="0"/>
              </a:rPr>
              <a:t> </a:t>
            </a:r>
          </a:p>
          <a:p>
            <a:pPr>
              <a:lnSpc>
                <a:spcPct val="107000"/>
              </a:lnSpc>
              <a:spcAft>
                <a:spcPts val="800"/>
              </a:spcAft>
            </a:pPr>
            <a:r>
              <a:rPr lang="en-ZA" sz="1100" b="1" cap="all" dirty="0" err="1">
                <a:effectLst/>
                <a:latin typeface="Helvetica Neue" panose="02000503000000020004" pitchFamily="2" charset="0"/>
                <a:ea typeface="Helvetica Neue" panose="02000503000000020004" pitchFamily="2" charset="0"/>
                <a:cs typeface="Helvetica Neue" panose="02000503000000020004" pitchFamily="2" charset="0"/>
              </a:rPr>
              <a:t>Enkosi</a:t>
            </a:r>
            <a:r>
              <a:rPr lang="en-ZA" sz="1100" b="1" cap="all" dirty="0">
                <a:effectLst/>
                <a:latin typeface="Helvetica Neue" panose="02000503000000020004" pitchFamily="2" charset="0"/>
                <a:ea typeface="Helvetica Neue" panose="02000503000000020004" pitchFamily="2" charset="0"/>
                <a:cs typeface="Helvetica Neue" panose="02000503000000020004" pitchFamily="2" charset="0"/>
              </a:rPr>
              <a:t>, </a:t>
            </a:r>
            <a:r>
              <a:rPr lang="en-ZA" sz="1100" b="1" cap="all" dirty="0" err="1">
                <a:effectLst/>
                <a:latin typeface="Helvetica Neue" panose="02000503000000020004" pitchFamily="2" charset="0"/>
                <a:ea typeface="Helvetica Neue" panose="02000503000000020004" pitchFamily="2" charset="0"/>
                <a:cs typeface="Helvetica Neue" panose="02000503000000020004" pitchFamily="2" charset="0"/>
              </a:rPr>
              <a:t>dankie</a:t>
            </a:r>
            <a:r>
              <a:rPr lang="en-ZA" sz="1100" b="1" cap="all" dirty="0">
                <a:effectLst/>
                <a:latin typeface="Helvetica Neue" panose="02000503000000020004" pitchFamily="2" charset="0"/>
                <a:ea typeface="Helvetica Neue" panose="02000503000000020004" pitchFamily="2" charset="0"/>
                <a:cs typeface="Helvetica Neue" panose="02000503000000020004" pitchFamily="2" charset="0"/>
              </a:rPr>
              <a:t> </a:t>
            </a:r>
            <a:r>
              <a:rPr lang="en-ZA" sz="1100" cap="all" dirty="0">
                <a:effectLst/>
                <a:latin typeface="Helvetica Neue" panose="02000503000000020004" pitchFamily="2" charset="0"/>
                <a:ea typeface="Helvetica Neue" panose="02000503000000020004" pitchFamily="2" charset="0"/>
                <a:cs typeface="Helvetica Neue" panose="02000503000000020004" pitchFamily="2" charset="0"/>
              </a:rPr>
              <a:t>&amp;</a:t>
            </a:r>
            <a:r>
              <a:rPr lang="en-ZA" sz="1100" b="1" cap="all" dirty="0">
                <a:effectLst/>
                <a:latin typeface="Helvetica Neue" panose="02000503000000020004" pitchFamily="2" charset="0"/>
                <a:ea typeface="Helvetica Neue" panose="02000503000000020004" pitchFamily="2" charset="0"/>
                <a:cs typeface="Helvetica Neue" panose="02000503000000020004" pitchFamily="2" charset="0"/>
              </a:rPr>
              <a:t> thank you</a:t>
            </a:r>
            <a:r>
              <a:rPr lang="en-ZA" sz="1100" dirty="0">
                <a:effectLst/>
                <a:latin typeface="Helvetica Neue" panose="02000503000000020004" pitchFamily="2" charset="0"/>
                <a:ea typeface="Helvetica Neue" panose="02000503000000020004" pitchFamily="2" charset="0"/>
                <a:cs typeface="Helvetica Neue" panose="02000503000000020004" pitchFamily="2" charset="0"/>
              </a:rPr>
              <a:t>, for your generosity.  Your financial support have a tremendous impact on this</a:t>
            </a:r>
            <a:r>
              <a:rPr lang="en-ZA" sz="1100" b="1" dirty="0">
                <a:effectLst/>
                <a:latin typeface="Helvetica Neue" panose="02000503000000020004" pitchFamily="2" charset="0"/>
                <a:ea typeface="Helvetica Neue" panose="02000503000000020004" pitchFamily="2" charset="0"/>
                <a:cs typeface="Helvetica Neue" panose="02000503000000020004" pitchFamily="2" charset="0"/>
              </a:rPr>
              <a:t> NU HOME ENTERTAINMENT </a:t>
            </a:r>
            <a:r>
              <a:rPr lang="en-ZA" sz="1100" dirty="0">
                <a:effectLst/>
                <a:latin typeface="Helvetica Neue" panose="02000503000000020004" pitchFamily="2" charset="0"/>
                <a:ea typeface="Helvetica Neue" panose="02000503000000020004" pitchFamily="2" charset="0"/>
                <a:cs typeface="Helvetica Neue" panose="02000503000000020004" pitchFamily="2" charset="0"/>
              </a:rPr>
              <a:t>and continue to allow us to share our culture, history, successes and experiences as a community with other nations residing in our city and the country as a whole. This would go a great way in creating a lasting legacy for the Arts and Culture  industry as a whole, including for your organization as well.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Phumlani</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Vokovi</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Nu Homes Entertainment</a:t>
            </a:r>
            <a:endParaRPr lang="en-ZA" sz="1100" dirty="0">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spcAft>
                <a:spcPts val="800"/>
              </a:spcAft>
            </a:pPr>
            <a:r>
              <a:rPr lang="en-US" sz="1100" dirty="0">
                <a:effectLst/>
                <a:latin typeface="Helvetica Neue" panose="02000503000000020004" pitchFamily="2" charset="0"/>
                <a:ea typeface="Helvetica Neue" panose="02000503000000020004" pitchFamily="2" charset="0"/>
                <a:cs typeface="Helvetica Neue" panose="02000503000000020004" pitchFamily="2" charset="0"/>
              </a:rPr>
              <a:t>Cool Tabs Accessories is grateful for the support given, we understand that it’s trying times for everyone and that government is doing their best to support us. CDI did an amazing job by making sure we got the funding as promised. My wish will be for government to always let CDI deals with these kind of funding as they know us and I believe they know our needs.</a:t>
            </a:r>
            <a:r>
              <a:rPr lang="en-ZA" sz="1100" dirty="0">
                <a:latin typeface="Helvetica Neue" panose="02000503000000020004" pitchFamily="2" charset="0"/>
                <a:ea typeface="Helvetica Neue" panose="02000503000000020004" pitchFamily="2" charset="0"/>
                <a:cs typeface="Helvetica Neue" panose="02000503000000020004" pitchFamily="2" charset="0"/>
              </a:rPr>
              <a:t> </a:t>
            </a:r>
            <a:r>
              <a:rPr lang="en-US" sz="1100" dirty="0">
                <a:effectLst/>
                <a:latin typeface="Helvetica Neue" panose="02000503000000020004" pitchFamily="2" charset="0"/>
                <a:ea typeface="Helvetica Neue" panose="02000503000000020004" pitchFamily="2" charset="0"/>
                <a:cs typeface="Helvetica Neue" panose="02000503000000020004" pitchFamily="2" charset="0"/>
              </a:rPr>
              <a:t>My stressing was, I couldn’t be at the Watershed everyday myself, had to be in the Eastern Cape with family due to covid related issues.  I paid salaries for 2 assistants working at the Watershed from December 2020 till February 2021.  The rental for the Watershed stand is been coming from the funds.</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Aretha Doyle, </a:t>
            </a:r>
            <a:r>
              <a:rPr lang="en-US" sz="1100" b="1" dirty="0" err="1">
                <a:effectLst/>
                <a:latin typeface="Helvetica Neue" panose="02000503000000020004" pitchFamily="2" charset="0"/>
                <a:ea typeface="Helvetica Neue" panose="02000503000000020004" pitchFamily="2" charset="0"/>
                <a:cs typeface="Helvetica Neue" panose="02000503000000020004" pitchFamily="2" charset="0"/>
              </a:rPr>
              <a:t>CoolTabs</a:t>
            </a:r>
            <a:r>
              <a:rPr lang="en-US" sz="1100" b="1" dirty="0">
                <a:effectLst/>
                <a:latin typeface="Helvetica Neue" panose="02000503000000020004" pitchFamily="2" charset="0"/>
                <a:ea typeface="Helvetica Neue" panose="02000503000000020004" pitchFamily="2" charset="0"/>
                <a:cs typeface="Helvetica Neue" panose="02000503000000020004" pitchFamily="2" charset="0"/>
              </a:rPr>
              <a:t> Accessories</a:t>
            </a:r>
            <a:endParaRPr lang="en-ZA" sz="11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object 3">
            <a:extLst>
              <a:ext uri="{FF2B5EF4-FFF2-40B4-BE49-F238E27FC236}">
                <a16:creationId xmlns:a16="http://schemas.microsoft.com/office/drawing/2014/main" id="{611582D1-A3C2-2466-4008-678F2637A8BD}"/>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954F72"/>
            </a:solidFill>
          </a:ln>
        </p:spPr>
        <p:txBody>
          <a:bodyPr wrap="square" lIns="0" tIns="0" rIns="0" bIns="0" rtlCol="0"/>
          <a:lstStyle/>
          <a:p>
            <a:endParaRPr sz="1632"/>
          </a:p>
        </p:txBody>
      </p:sp>
      <p:sp>
        <p:nvSpPr>
          <p:cNvPr id="7" name="Title 1">
            <a:extLst>
              <a:ext uri="{FF2B5EF4-FFF2-40B4-BE49-F238E27FC236}">
                <a16:creationId xmlns:a16="http://schemas.microsoft.com/office/drawing/2014/main" id="{62F8B569-FC7E-77FF-64CE-E3241609FEA5}"/>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954F72"/>
                </a:solidFill>
                <a:cs typeface="Arial" panose="020B0604020202020204" pitchFamily="34" charset="0"/>
              </a:rPr>
              <a:t>DSBD/DSAC Covid Relief </a:t>
            </a:r>
            <a:r>
              <a:rPr lang="en-US" sz="2400" b="1" dirty="0">
                <a:solidFill>
                  <a:srgbClr val="F7BB33"/>
                </a:solidFill>
                <a:cs typeface="Arial" panose="020B0604020202020204" pitchFamily="34" charset="0"/>
              </a:rPr>
              <a:t>| they say</a:t>
            </a:r>
          </a:p>
        </p:txBody>
      </p:sp>
      <p:pic>
        <p:nvPicPr>
          <p:cNvPr id="25" name="Picture 24" descr="A picture containing person, posing, life jacket, crowd&#10;&#10;Description automatically generated">
            <a:extLst>
              <a:ext uri="{FF2B5EF4-FFF2-40B4-BE49-F238E27FC236}">
                <a16:creationId xmlns:a16="http://schemas.microsoft.com/office/drawing/2014/main" id="{330F4EB4-AD4D-C443-1BE9-63037BD483E1}"/>
              </a:ext>
            </a:extLst>
          </p:cNvPr>
          <p:cNvPicPr>
            <a:picLocks noChangeAspect="1"/>
          </p:cNvPicPr>
          <p:nvPr/>
        </p:nvPicPr>
        <p:blipFill rotWithShape="1">
          <a:blip r:embed="rId2"/>
          <a:srcRect l="8714" r="5135"/>
          <a:stretch/>
        </p:blipFill>
        <p:spPr>
          <a:xfrm>
            <a:off x="7009067" y="-177249"/>
            <a:ext cx="2268837" cy="2300686"/>
          </a:xfrm>
          <a:prstGeom prst="ellipse">
            <a:avLst/>
          </a:prstGeom>
          <a:ln w="25400">
            <a:solidFill>
              <a:schemeClr val="bg1"/>
            </a:solidFill>
          </a:ln>
        </p:spPr>
      </p:pic>
      <p:grpSp>
        <p:nvGrpSpPr>
          <p:cNvPr id="18" name="Group 17">
            <a:extLst>
              <a:ext uri="{FF2B5EF4-FFF2-40B4-BE49-F238E27FC236}">
                <a16:creationId xmlns:a16="http://schemas.microsoft.com/office/drawing/2014/main" id="{DD76303C-392F-B64E-B67F-7EACA04BBCA3}"/>
              </a:ext>
            </a:extLst>
          </p:cNvPr>
          <p:cNvGrpSpPr/>
          <p:nvPr/>
        </p:nvGrpSpPr>
        <p:grpSpPr>
          <a:xfrm>
            <a:off x="-2" y="6001486"/>
            <a:ext cx="9144002" cy="945530"/>
            <a:chOff x="-2" y="6001486"/>
            <a:chExt cx="9144002" cy="945530"/>
          </a:xfrm>
        </p:grpSpPr>
        <p:grpSp>
          <p:nvGrpSpPr>
            <p:cNvPr id="20" name="Group 19">
              <a:extLst>
                <a:ext uri="{FF2B5EF4-FFF2-40B4-BE49-F238E27FC236}">
                  <a16:creationId xmlns:a16="http://schemas.microsoft.com/office/drawing/2014/main" id="{EF1C2743-654F-7442-9377-AB27E38369CA}"/>
                </a:ext>
              </a:extLst>
            </p:cNvPr>
            <p:cNvGrpSpPr/>
            <p:nvPr/>
          </p:nvGrpSpPr>
          <p:grpSpPr>
            <a:xfrm>
              <a:off x="-2" y="6001486"/>
              <a:ext cx="9144002" cy="945530"/>
              <a:chOff x="-2" y="5511253"/>
              <a:chExt cx="9144002" cy="945530"/>
            </a:xfrm>
          </p:grpSpPr>
          <p:sp>
            <p:nvSpPr>
              <p:cNvPr id="26" name="Rectangle 25">
                <a:extLst>
                  <a:ext uri="{FF2B5EF4-FFF2-40B4-BE49-F238E27FC236}">
                    <a16:creationId xmlns:a16="http://schemas.microsoft.com/office/drawing/2014/main" id="{EF17B69B-0EBC-104F-ACDE-67334D5752EC}"/>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picture containing chart&#10;&#10;Description automatically generated">
                <a:extLst>
                  <a:ext uri="{FF2B5EF4-FFF2-40B4-BE49-F238E27FC236}">
                    <a16:creationId xmlns:a16="http://schemas.microsoft.com/office/drawing/2014/main" id="{54E1C6A2-FC2D-6D43-9154-C24CBC22A7DB}"/>
                  </a:ext>
                </a:extLst>
              </p:cNvPr>
              <p:cNvPicPr>
                <a:picLocks noChangeAspect="1"/>
              </p:cNvPicPr>
              <p:nvPr/>
            </p:nvPicPr>
            <p:blipFill rotWithShape="1">
              <a:blip r:embed="rId3"/>
              <a:srcRect b="32359"/>
              <a:stretch/>
            </p:blipFill>
            <p:spPr>
              <a:xfrm>
                <a:off x="0" y="5537043"/>
                <a:ext cx="3203847" cy="888509"/>
              </a:xfrm>
              <a:prstGeom prst="rect">
                <a:avLst/>
              </a:prstGeom>
            </p:spPr>
          </p:pic>
          <p:cxnSp>
            <p:nvCxnSpPr>
              <p:cNvPr id="28" name="Straight Connector 27">
                <a:extLst>
                  <a:ext uri="{FF2B5EF4-FFF2-40B4-BE49-F238E27FC236}">
                    <a16:creationId xmlns:a16="http://schemas.microsoft.com/office/drawing/2014/main" id="{95A0D951-4750-9B48-B41E-6737D9013667}"/>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2" name="Picture 21" descr="Text&#10;&#10;Description automatically generated">
              <a:extLst>
                <a:ext uri="{FF2B5EF4-FFF2-40B4-BE49-F238E27FC236}">
                  <a16:creationId xmlns:a16="http://schemas.microsoft.com/office/drawing/2014/main" id="{4AD03957-A037-364F-B421-BEA5D5A59494}"/>
                </a:ext>
              </a:extLst>
            </p:cNvPr>
            <p:cNvPicPr>
              <a:picLocks noChangeAspect="1"/>
            </p:cNvPicPr>
            <p:nvPr/>
          </p:nvPicPr>
          <p:blipFill rotWithShape="1">
            <a:blip r:embed="rId4"/>
            <a:srcRect l="2680" t="4604"/>
            <a:stretch/>
          </p:blipFill>
          <p:spPr>
            <a:xfrm>
              <a:off x="5157688" y="6176326"/>
              <a:ext cx="1691512" cy="632791"/>
            </a:xfrm>
            <a:prstGeom prst="rect">
              <a:avLst/>
            </a:prstGeom>
          </p:spPr>
        </p:pic>
        <p:pic>
          <p:nvPicPr>
            <p:cNvPr id="24" name="Picture 23" descr="Text&#10;&#10;Description automatically generated">
              <a:extLst>
                <a:ext uri="{FF2B5EF4-FFF2-40B4-BE49-F238E27FC236}">
                  <a16:creationId xmlns:a16="http://schemas.microsoft.com/office/drawing/2014/main" id="{79307828-6B55-B74A-9950-52B0726E3B96}"/>
                </a:ext>
              </a:extLst>
            </p:cNvPr>
            <p:cNvPicPr>
              <a:picLocks noChangeAspect="1"/>
            </p:cNvPicPr>
            <p:nvPr/>
          </p:nvPicPr>
          <p:blipFill>
            <a:blip r:embed="rId5"/>
            <a:stretch>
              <a:fillRect/>
            </a:stretch>
          </p:blipFill>
          <p:spPr>
            <a:xfrm>
              <a:off x="7072662" y="6143725"/>
              <a:ext cx="1854776" cy="665391"/>
            </a:xfrm>
            <a:prstGeom prst="rect">
              <a:avLst/>
            </a:prstGeom>
          </p:spPr>
        </p:pic>
      </p:grpSp>
      <p:pic>
        <p:nvPicPr>
          <p:cNvPr id="19" name="Picture 18" descr="Graphical user interface, website&#10;&#10;Description automatically generated">
            <a:extLst>
              <a:ext uri="{FF2B5EF4-FFF2-40B4-BE49-F238E27FC236}">
                <a16:creationId xmlns:a16="http://schemas.microsoft.com/office/drawing/2014/main" id="{CF4B9B81-9CC3-770E-88D5-A89C978AA68E}"/>
              </a:ext>
            </a:extLst>
          </p:cNvPr>
          <p:cNvPicPr>
            <a:picLocks noChangeAspect="1"/>
          </p:cNvPicPr>
          <p:nvPr/>
        </p:nvPicPr>
        <p:blipFill rotWithShape="1">
          <a:blip r:embed="rId6"/>
          <a:srcRect l="20112" r="5416"/>
          <a:stretch/>
        </p:blipFill>
        <p:spPr>
          <a:xfrm>
            <a:off x="6830451" y="1551115"/>
            <a:ext cx="2376855" cy="2375760"/>
          </a:xfrm>
          <a:prstGeom prst="ellipse">
            <a:avLst/>
          </a:prstGeom>
          <a:ln w="25400">
            <a:solidFill>
              <a:schemeClr val="bg1"/>
            </a:solidFill>
          </a:ln>
        </p:spPr>
      </p:pic>
      <p:pic>
        <p:nvPicPr>
          <p:cNvPr id="21" name="Picture 20" descr="Icon&#10;&#10;Description automatically generated">
            <a:extLst>
              <a:ext uri="{FF2B5EF4-FFF2-40B4-BE49-F238E27FC236}">
                <a16:creationId xmlns:a16="http://schemas.microsoft.com/office/drawing/2014/main" id="{F0F0AA63-DB8E-34F3-7CE3-1E631B870EFC}"/>
              </a:ext>
            </a:extLst>
          </p:cNvPr>
          <p:cNvPicPr>
            <a:picLocks noChangeAspect="1"/>
          </p:cNvPicPr>
          <p:nvPr/>
        </p:nvPicPr>
        <p:blipFill rotWithShape="1">
          <a:blip r:embed="rId7"/>
          <a:srcRect l="1559" r="4352" b="1386"/>
          <a:stretch/>
        </p:blipFill>
        <p:spPr>
          <a:xfrm>
            <a:off x="7241277" y="3217967"/>
            <a:ext cx="1984473" cy="1997946"/>
          </a:xfrm>
          <a:prstGeom prst="ellipse">
            <a:avLst/>
          </a:prstGeom>
          <a:ln w="25400">
            <a:solidFill>
              <a:schemeClr val="bg1"/>
            </a:solidFill>
          </a:ln>
        </p:spPr>
      </p:pic>
      <p:pic>
        <p:nvPicPr>
          <p:cNvPr id="23" name="Picture 22" descr="A picture containing porcelain&#10;&#10;Description automatically generated">
            <a:extLst>
              <a:ext uri="{FF2B5EF4-FFF2-40B4-BE49-F238E27FC236}">
                <a16:creationId xmlns:a16="http://schemas.microsoft.com/office/drawing/2014/main" id="{E106522C-67DE-F75C-1509-E473C34A9891}"/>
              </a:ext>
            </a:extLst>
          </p:cNvPr>
          <p:cNvPicPr>
            <a:picLocks noChangeAspect="1"/>
          </p:cNvPicPr>
          <p:nvPr/>
        </p:nvPicPr>
        <p:blipFill rotWithShape="1">
          <a:blip r:embed="rId8"/>
          <a:srcRect t="1603" b="-1603"/>
          <a:stretch/>
        </p:blipFill>
        <p:spPr>
          <a:xfrm>
            <a:off x="6757950" y="4466585"/>
            <a:ext cx="1561423" cy="1530350"/>
          </a:xfrm>
          <a:prstGeom prst="ellipse">
            <a:avLst/>
          </a:prstGeom>
          <a:ln w="25400">
            <a:solidFill>
              <a:schemeClr val="bg1"/>
            </a:solidFill>
          </a:ln>
        </p:spPr>
      </p:pic>
    </p:spTree>
    <p:extLst>
      <p:ext uri="{BB962C8B-B14F-4D97-AF65-F5344CB8AC3E}">
        <p14:creationId xmlns:p14="http://schemas.microsoft.com/office/powerpoint/2010/main" val="3006390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8D40438-8F1D-987E-6F39-282A62917B82}"/>
              </a:ext>
            </a:extLst>
          </p:cNvPr>
          <p:cNvSpPr/>
          <p:nvPr/>
        </p:nvSpPr>
        <p:spPr>
          <a:xfrm>
            <a:off x="-2" y="0"/>
            <a:ext cx="9144002" cy="6871133"/>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picture containing text, indoor, floor, cluttered&#10;&#10;Description automatically generated">
            <a:extLst>
              <a:ext uri="{FF2B5EF4-FFF2-40B4-BE49-F238E27FC236}">
                <a16:creationId xmlns:a16="http://schemas.microsoft.com/office/drawing/2014/main" id="{53D40C4D-FA06-5BFF-38CC-374E405CFF2E}"/>
              </a:ext>
            </a:extLst>
          </p:cNvPr>
          <p:cNvPicPr>
            <a:picLocks noChangeAspect="1"/>
          </p:cNvPicPr>
          <p:nvPr/>
        </p:nvPicPr>
        <p:blipFill rotWithShape="1">
          <a:blip r:embed="rId2"/>
          <a:srcRect l="23591" t="10695" r="3381" b="12470"/>
          <a:stretch/>
        </p:blipFill>
        <p:spPr>
          <a:xfrm>
            <a:off x="5856208" y="1256764"/>
            <a:ext cx="4427971" cy="4344471"/>
          </a:xfrm>
          <a:prstGeom prst="ellipse">
            <a:avLst/>
          </a:prstGeom>
          <a:ln w="25400">
            <a:solidFill>
              <a:schemeClr val="bg1"/>
            </a:solidFill>
          </a:ln>
        </p:spPr>
      </p:pic>
      <p:sp>
        <p:nvSpPr>
          <p:cNvPr id="6" name="object 3">
            <a:extLst>
              <a:ext uri="{FF2B5EF4-FFF2-40B4-BE49-F238E27FC236}">
                <a16:creationId xmlns:a16="http://schemas.microsoft.com/office/drawing/2014/main" id="{4BFFE87A-A262-0290-4D9E-31311B0BFA62}"/>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3" name="TextBox 2">
            <a:extLst>
              <a:ext uri="{FF2B5EF4-FFF2-40B4-BE49-F238E27FC236}">
                <a16:creationId xmlns:a16="http://schemas.microsoft.com/office/drawing/2014/main" id="{AC6ACB0C-33CE-7174-A245-B01A0630424D}"/>
              </a:ext>
            </a:extLst>
          </p:cNvPr>
          <p:cNvSpPr txBox="1"/>
          <p:nvPr/>
        </p:nvSpPr>
        <p:spPr>
          <a:xfrm>
            <a:off x="504799" y="1444125"/>
            <a:ext cx="6892037" cy="4473469"/>
          </a:xfrm>
          <a:prstGeom prst="rect">
            <a:avLst/>
          </a:prstGeom>
          <a:noFill/>
        </p:spPr>
        <p:txBody>
          <a:bodyPr wrap="square">
            <a:spAutoFit/>
          </a:bodyPr>
          <a:lstStyle/>
          <a:p>
            <a:pPr>
              <a:lnSpc>
                <a:spcPct val="150000"/>
              </a:lnSpc>
            </a:pPr>
            <a:r>
              <a:rPr lang="en-ZA" sz="1200" b="1" dirty="0">
                <a:latin typeface="Helvetica Neue" panose="02000503000000020004" pitchFamily="2" charset="0"/>
                <a:ea typeface="Helvetica Neue" panose="02000503000000020004" pitchFamily="2" charset="0"/>
                <a:cs typeface="Helvetica Neue" panose="02000503000000020004" pitchFamily="2" charset="0"/>
              </a:rPr>
              <a:t>PURPOSE</a:t>
            </a:r>
          </a:p>
          <a:p>
            <a:pPr>
              <a:lnSpc>
                <a:spcPct val="150000"/>
              </a:lnSpc>
            </a:pPr>
            <a:r>
              <a:rPr lang="en-ZA" sz="1200" dirty="0">
                <a:latin typeface="Helvetica Neue" panose="02000503000000020004" pitchFamily="2" charset="0"/>
                <a:ea typeface="Helvetica Neue" panose="02000503000000020004" pitchFamily="2" charset="0"/>
                <a:cs typeface="Helvetica Neue" panose="02000503000000020004" pitchFamily="2" charset="0"/>
              </a:rPr>
              <a:t>To </a:t>
            </a: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support craft/design SMMEs with technical expertise from other skilled creative </a:t>
            </a:r>
            <a:br>
              <a:rPr lang="en-ZA" sz="1200" dirty="0">
                <a:effectLst/>
                <a:latin typeface="Helvetica Neue" panose="02000503000000020004" pitchFamily="2" charset="0"/>
                <a:ea typeface="Helvetica Neue" panose="02000503000000020004" pitchFamily="2" charset="0"/>
                <a:cs typeface="Helvetica Neue" panose="02000503000000020004" pitchFamily="2" charset="0"/>
              </a:rPr>
            </a:b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professionals, in turn creating work opportunities for them and stimulating </a:t>
            </a:r>
          </a:p>
          <a:p>
            <a:pPr>
              <a:lnSpc>
                <a:spcPct val="150000"/>
              </a:lnSpc>
            </a:pP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economic recovery of the individuals and enterprises and the sector.</a:t>
            </a:r>
          </a:p>
          <a:p>
            <a:pPr>
              <a:lnSpc>
                <a:spcPct val="150000"/>
              </a:lnSpc>
              <a:spcBef>
                <a:spcPts val="600"/>
              </a:spcBef>
            </a:pPr>
            <a:r>
              <a:rPr lang="en-ZA" sz="1200" b="1" dirty="0">
                <a:latin typeface="Helvetica Neue" panose="02000503000000020004" pitchFamily="2" charset="0"/>
                <a:ea typeface="Helvetica Neue" panose="02000503000000020004" pitchFamily="2" charset="0"/>
                <a:cs typeface="Helvetica Neue" panose="02000503000000020004" pitchFamily="2" charset="0"/>
              </a:rPr>
              <a:t>TARGET</a:t>
            </a:r>
            <a:endParaRPr lang="en-ZA" sz="12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nSpc>
                <a:spcPct val="150000"/>
              </a:lnSpc>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102 work opportunities – 6 month timeframe</a:t>
            </a:r>
          </a:p>
          <a:p>
            <a:pPr>
              <a:lnSpc>
                <a:spcPct val="150000"/>
              </a:lnSpc>
              <a:spcBef>
                <a:spcPts val="600"/>
              </a:spcBef>
            </a:pPr>
            <a:r>
              <a:rPr lang="en-ZA" sz="1200" b="1" dirty="0">
                <a:latin typeface="Helvetica Neue" panose="02000503000000020004" pitchFamily="2" charset="0"/>
                <a:ea typeface="Helvetica Neue" panose="02000503000000020004" pitchFamily="2" charset="0"/>
                <a:cs typeface="Helvetica Neue" panose="02000503000000020004" pitchFamily="2" charset="0"/>
              </a:rPr>
              <a:t>NATURE OF SUPPORT</a:t>
            </a:r>
          </a:p>
          <a:p>
            <a:pPr marL="285750" indent="-285750">
              <a:lnSpc>
                <a:spcPct val="150000"/>
              </a:lnSpc>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F</a:t>
            </a: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inancial </a:t>
            </a:r>
            <a:r>
              <a:rPr lang="en-ZA" sz="1200" dirty="0">
                <a:latin typeface="Helvetica Neue" panose="02000503000000020004" pitchFamily="2" charset="0"/>
                <a:ea typeface="Helvetica Neue" panose="02000503000000020004" pitchFamily="2" charset="0"/>
                <a:cs typeface="Helvetica Neue" panose="02000503000000020004" pitchFamily="2" charset="0"/>
              </a:rPr>
              <a:t>A</a:t>
            </a: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ssistance </a:t>
            </a:r>
            <a:r>
              <a:rPr lang="en-ZA" sz="1200" dirty="0">
                <a:latin typeface="Helvetica Neue" panose="02000503000000020004" pitchFamily="2" charset="0"/>
                <a:ea typeface="Helvetica Neue" panose="02000503000000020004" pitchFamily="2" charset="0"/>
                <a:cs typeface="Helvetica Neue" panose="02000503000000020004" pitchFamily="2" charset="0"/>
              </a:rPr>
              <a:t>F</a:t>
            </a: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und (fixed rate per opportunity) to buy additional </a:t>
            </a:r>
            <a:br>
              <a:rPr lang="en-ZA" sz="1200" dirty="0">
                <a:latin typeface="Helvetica Neue" panose="02000503000000020004" pitchFamily="2" charset="0"/>
                <a:ea typeface="Helvetica Neue" panose="02000503000000020004" pitchFamily="2" charset="0"/>
                <a:cs typeface="Helvetica Neue" panose="02000503000000020004" pitchFamily="2" charset="0"/>
              </a:rPr>
            </a:br>
            <a:r>
              <a:rPr lang="en-ZA" sz="1200" dirty="0">
                <a:latin typeface="Helvetica Neue" panose="02000503000000020004" pitchFamily="2" charset="0"/>
                <a:ea typeface="Helvetica Neue" panose="02000503000000020004" pitchFamily="2" charset="0"/>
                <a:cs typeface="Helvetica Neue" panose="02000503000000020004" pitchFamily="2" charset="0"/>
              </a:rPr>
              <a:t>support / </a:t>
            </a: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expertise for the SMME.</a:t>
            </a:r>
            <a:endParaRPr lang="en-ZA" sz="120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spcBef>
                <a:spcPts val="600"/>
              </a:spcBef>
            </a:pPr>
            <a:r>
              <a:rPr lang="en-ZA" sz="1200" b="1" dirty="0">
                <a:latin typeface="Helvetica Neue" panose="02000503000000020004" pitchFamily="2" charset="0"/>
                <a:ea typeface="Helvetica Neue" panose="02000503000000020004" pitchFamily="2" charset="0"/>
                <a:cs typeface="Helvetica Neue" panose="02000503000000020004" pitchFamily="2" charset="0"/>
              </a:rPr>
              <a:t>APPROVAL PROCESS</a:t>
            </a:r>
            <a:endParaRPr lang="en-ZA" sz="12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lnSpc>
                <a:spcPct val="150000"/>
              </a:lnSpc>
              <a:spcBef>
                <a:spcPts val="600"/>
              </a:spcBef>
              <a:buFont typeface="Arial" panose="020B0604020202020204" pitchFamily="34" charset="0"/>
              <a:buChar char="•"/>
            </a:pPr>
            <a:r>
              <a:rPr lang="en-ZA" sz="1200" b="0" i="0" dirty="0">
                <a:effectLst/>
                <a:latin typeface="Helvetica Neue" panose="02000503000000020004" pitchFamily="2" charset="0"/>
                <a:ea typeface="Helvetica Neue" panose="02000503000000020004" pitchFamily="2" charset="0"/>
                <a:cs typeface="Helvetica Neue" panose="02000503000000020004" pitchFamily="2" charset="0"/>
              </a:rPr>
              <a:t>Application </a:t>
            </a:r>
            <a:r>
              <a:rPr lang="en-ZA" sz="1200" dirty="0">
                <a:latin typeface="Helvetica Neue" panose="02000503000000020004" pitchFamily="2" charset="0"/>
                <a:ea typeface="Helvetica Neue" panose="02000503000000020004" pitchFamily="2" charset="0"/>
                <a:cs typeface="Helvetica Neue" panose="02000503000000020004" pitchFamily="2" charset="0"/>
              </a:rPr>
              <a:t>from SMMEs in the need of support to </a:t>
            </a: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stimulate their recovery.</a:t>
            </a:r>
          </a:p>
          <a:p>
            <a:pPr marL="285750" indent="-285750">
              <a:lnSpc>
                <a:spcPct val="150000"/>
              </a:lnSpc>
              <a:spcBef>
                <a:spcPts val="600"/>
              </a:spcBef>
              <a:buFont typeface="Arial" panose="020B0604020202020204" pitchFamily="34" charset="0"/>
              <a:buChar char="•"/>
            </a:pP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Focus on 160 SMMEs participating in strategic projects with the systems and capacity to identify, source and manage short-term work opportunities that will add value to all parties. Necessary given short timeframes. </a:t>
            </a:r>
          </a:p>
        </p:txBody>
      </p:sp>
      <p:sp>
        <p:nvSpPr>
          <p:cNvPr id="7" name="Title 1">
            <a:extLst>
              <a:ext uri="{FF2B5EF4-FFF2-40B4-BE49-F238E27FC236}">
                <a16:creationId xmlns:a16="http://schemas.microsoft.com/office/drawing/2014/main" id="{E075F733-C512-1F49-2479-B32D9BDE2A8A}"/>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PESP 2 </a:t>
            </a:r>
            <a:r>
              <a:rPr lang="en-US" sz="2400" b="1" dirty="0">
                <a:solidFill>
                  <a:srgbClr val="F7BB33"/>
                </a:solidFill>
                <a:cs typeface="Arial" panose="020B0604020202020204" pitchFamily="34" charset="0"/>
              </a:rPr>
              <a:t>| project design</a:t>
            </a:r>
          </a:p>
        </p:txBody>
      </p:sp>
      <p:grpSp>
        <p:nvGrpSpPr>
          <p:cNvPr id="16" name="Group 15">
            <a:extLst>
              <a:ext uri="{FF2B5EF4-FFF2-40B4-BE49-F238E27FC236}">
                <a16:creationId xmlns:a16="http://schemas.microsoft.com/office/drawing/2014/main" id="{CA1A7E5F-A616-7C47-A318-A7FAEB6DB4FC}"/>
              </a:ext>
            </a:extLst>
          </p:cNvPr>
          <p:cNvGrpSpPr/>
          <p:nvPr/>
        </p:nvGrpSpPr>
        <p:grpSpPr>
          <a:xfrm>
            <a:off x="-2" y="6001486"/>
            <a:ext cx="9144002" cy="945530"/>
            <a:chOff x="-2" y="6001486"/>
            <a:chExt cx="9144002" cy="945530"/>
          </a:xfrm>
        </p:grpSpPr>
        <p:grpSp>
          <p:nvGrpSpPr>
            <p:cNvPr id="17" name="Group 16">
              <a:extLst>
                <a:ext uri="{FF2B5EF4-FFF2-40B4-BE49-F238E27FC236}">
                  <a16:creationId xmlns:a16="http://schemas.microsoft.com/office/drawing/2014/main" id="{A2BF4D69-3F31-F447-A7A3-0BE00E01F2C5}"/>
                </a:ext>
              </a:extLst>
            </p:cNvPr>
            <p:cNvGrpSpPr/>
            <p:nvPr/>
          </p:nvGrpSpPr>
          <p:grpSpPr>
            <a:xfrm>
              <a:off x="-2" y="6001486"/>
              <a:ext cx="9144002" cy="945530"/>
              <a:chOff x="-2" y="5511253"/>
              <a:chExt cx="9144002" cy="945530"/>
            </a:xfrm>
          </p:grpSpPr>
          <p:sp>
            <p:nvSpPr>
              <p:cNvPr id="21" name="Rectangle 20">
                <a:extLst>
                  <a:ext uri="{FF2B5EF4-FFF2-40B4-BE49-F238E27FC236}">
                    <a16:creationId xmlns:a16="http://schemas.microsoft.com/office/drawing/2014/main" id="{39157308-A794-9C48-B830-0FA4D5A3DEFD}"/>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picture containing chart&#10;&#10;Description automatically generated">
                <a:extLst>
                  <a:ext uri="{FF2B5EF4-FFF2-40B4-BE49-F238E27FC236}">
                    <a16:creationId xmlns:a16="http://schemas.microsoft.com/office/drawing/2014/main" id="{3F24DFE4-848C-7A48-AD58-3D963ACA89AD}"/>
                  </a:ext>
                </a:extLst>
              </p:cNvPr>
              <p:cNvPicPr>
                <a:picLocks noChangeAspect="1"/>
              </p:cNvPicPr>
              <p:nvPr/>
            </p:nvPicPr>
            <p:blipFill rotWithShape="1">
              <a:blip r:embed="rId3"/>
              <a:srcRect b="32359"/>
              <a:stretch/>
            </p:blipFill>
            <p:spPr>
              <a:xfrm>
                <a:off x="0" y="5537043"/>
                <a:ext cx="3203847" cy="888509"/>
              </a:xfrm>
              <a:prstGeom prst="rect">
                <a:avLst/>
              </a:prstGeom>
            </p:spPr>
          </p:pic>
          <p:cxnSp>
            <p:nvCxnSpPr>
              <p:cNvPr id="24" name="Straight Connector 23">
                <a:extLst>
                  <a:ext uri="{FF2B5EF4-FFF2-40B4-BE49-F238E27FC236}">
                    <a16:creationId xmlns:a16="http://schemas.microsoft.com/office/drawing/2014/main" id="{3416C200-A7AD-7541-8BFA-258CF11D3524}"/>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8" name="Picture 17" descr="A picture containing text, clipart&#10;&#10;Description automatically generated">
              <a:extLst>
                <a:ext uri="{FF2B5EF4-FFF2-40B4-BE49-F238E27FC236}">
                  <a16:creationId xmlns:a16="http://schemas.microsoft.com/office/drawing/2014/main" id="{EF8DFA10-A7A0-1C42-99CE-55068C92A561}"/>
                </a:ext>
              </a:extLst>
            </p:cNvPr>
            <p:cNvPicPr>
              <a:picLocks noChangeAspect="1"/>
            </p:cNvPicPr>
            <p:nvPr/>
          </p:nvPicPr>
          <p:blipFill>
            <a:blip r:embed="rId4"/>
            <a:stretch>
              <a:fillRect/>
            </a:stretch>
          </p:blipFill>
          <p:spPr>
            <a:xfrm>
              <a:off x="6999117" y="6109452"/>
              <a:ext cx="1901569" cy="795081"/>
            </a:xfrm>
            <a:prstGeom prst="rect">
              <a:avLst/>
            </a:prstGeom>
          </p:spPr>
        </p:pic>
        <p:pic>
          <p:nvPicPr>
            <p:cNvPr id="19" name="Picture 18">
              <a:extLst>
                <a:ext uri="{FF2B5EF4-FFF2-40B4-BE49-F238E27FC236}">
                  <a16:creationId xmlns:a16="http://schemas.microsoft.com/office/drawing/2014/main" id="{99992153-B333-1749-B2EE-3054E551902B}"/>
                </a:ext>
              </a:extLst>
            </p:cNvPr>
            <p:cNvPicPr>
              <a:picLocks noChangeAspect="1"/>
            </p:cNvPicPr>
            <p:nvPr/>
          </p:nvPicPr>
          <p:blipFill>
            <a:blip r:embed="rId5"/>
            <a:srcRect/>
            <a:stretch/>
          </p:blipFill>
          <p:spPr>
            <a:xfrm>
              <a:off x="4771394" y="6156621"/>
              <a:ext cx="1864581" cy="714507"/>
            </a:xfrm>
            <a:prstGeom prst="rect">
              <a:avLst/>
            </a:prstGeom>
          </p:spPr>
        </p:pic>
      </p:grpSp>
    </p:spTree>
    <p:extLst>
      <p:ext uri="{BB962C8B-B14F-4D97-AF65-F5344CB8AC3E}">
        <p14:creationId xmlns:p14="http://schemas.microsoft.com/office/powerpoint/2010/main" val="1282462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E16C357-5360-4D6A-FF19-A5878BC8408B}"/>
              </a:ext>
            </a:extLst>
          </p:cNvPr>
          <p:cNvSpPr/>
          <p:nvPr/>
        </p:nvSpPr>
        <p:spPr>
          <a:xfrm>
            <a:off x="-2" y="0"/>
            <a:ext cx="9144002" cy="6871133"/>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3">
            <a:extLst>
              <a:ext uri="{FF2B5EF4-FFF2-40B4-BE49-F238E27FC236}">
                <a16:creationId xmlns:a16="http://schemas.microsoft.com/office/drawing/2014/main" id="{A50B0F70-0AFA-B3D9-3901-D3B051521FEC}"/>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5" name="Title 1">
            <a:extLst>
              <a:ext uri="{FF2B5EF4-FFF2-40B4-BE49-F238E27FC236}">
                <a16:creationId xmlns:a16="http://schemas.microsoft.com/office/drawing/2014/main" id="{12BFBCD0-51AA-598A-CBD4-A14C539F71B9}"/>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PESP 2 </a:t>
            </a:r>
            <a:r>
              <a:rPr lang="en-US" sz="2400" b="1" dirty="0">
                <a:solidFill>
                  <a:srgbClr val="F7BB33"/>
                </a:solidFill>
                <a:cs typeface="Arial" panose="020B0604020202020204" pitchFamily="34" charset="0"/>
              </a:rPr>
              <a:t>| project outcomes</a:t>
            </a:r>
          </a:p>
        </p:txBody>
      </p:sp>
      <p:graphicFrame>
        <p:nvGraphicFramePr>
          <p:cNvPr id="20" name="Chart 19">
            <a:extLst>
              <a:ext uri="{FF2B5EF4-FFF2-40B4-BE49-F238E27FC236}">
                <a16:creationId xmlns:a16="http://schemas.microsoft.com/office/drawing/2014/main" id="{47D599A8-B845-83CC-CE89-33FE738454D5}"/>
              </a:ext>
            </a:extLst>
          </p:cNvPr>
          <p:cNvGraphicFramePr>
            <a:graphicFrameLocks/>
          </p:cNvGraphicFramePr>
          <p:nvPr>
            <p:extLst>
              <p:ext uri="{D42A27DB-BD31-4B8C-83A1-F6EECF244321}">
                <p14:modId xmlns:p14="http://schemas.microsoft.com/office/powerpoint/2010/main" val="1559022104"/>
              </p:ext>
            </p:extLst>
          </p:nvPr>
        </p:nvGraphicFramePr>
        <p:xfrm>
          <a:off x="6126294" y="2528425"/>
          <a:ext cx="3327400" cy="30416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C66D7E4-9766-E5C0-2F35-6D5700346D70}"/>
              </a:ext>
            </a:extLst>
          </p:cNvPr>
          <p:cNvSpPr txBox="1"/>
          <p:nvPr/>
        </p:nvSpPr>
        <p:spPr>
          <a:xfrm>
            <a:off x="651763" y="1595021"/>
            <a:ext cx="5710937" cy="4108817"/>
          </a:xfrm>
          <a:prstGeom prst="rect">
            <a:avLst/>
          </a:prstGeom>
          <a:noFill/>
        </p:spPr>
        <p:txBody>
          <a:bodyPr wrap="square">
            <a:spAutoFit/>
          </a:bodyPr>
          <a:lstStyle/>
          <a:p>
            <a:pPr>
              <a:spcBef>
                <a:spcPts val="600"/>
              </a:spcBef>
            </a:pPr>
            <a:r>
              <a:rPr lang="en-ZA" sz="1200" b="1" dirty="0">
                <a:latin typeface="Helvetica Neue" panose="02000503000000020004" pitchFamily="2" charset="0"/>
                <a:ea typeface="Helvetica Neue" panose="02000503000000020004" pitchFamily="2" charset="0"/>
                <a:cs typeface="Helvetica Neue" panose="02000503000000020004" pitchFamily="2" charset="0"/>
              </a:rPr>
              <a:t>TIMEFRAME</a:t>
            </a:r>
            <a:endParaRPr lang="en-ZA" sz="12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January 2021 – March 2021 </a:t>
            </a:r>
          </a:p>
          <a:p>
            <a:pPr>
              <a:spcBef>
                <a:spcPts val="600"/>
              </a:spcBef>
            </a:pPr>
            <a:r>
              <a:rPr lang="en-ZA" sz="1200" b="1" dirty="0">
                <a:latin typeface="Helvetica Neue" panose="02000503000000020004" pitchFamily="2" charset="0"/>
                <a:ea typeface="Helvetica Neue" panose="02000503000000020004" pitchFamily="2" charset="0"/>
                <a:cs typeface="Helvetica Neue" panose="02000503000000020004" pitchFamily="2" charset="0"/>
              </a:rPr>
              <a:t>OUTCOMES</a:t>
            </a:r>
          </a:p>
          <a:p>
            <a:pPr marL="285750" indent="-285750">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CDI + 46 SMMEs hosted work opportunities</a:t>
            </a:r>
            <a:endParaRPr lang="en-ZA" sz="1200" b="0" i="0" dirty="0">
              <a:effectLst/>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112 work opportunities created</a:t>
            </a:r>
          </a:p>
          <a:p>
            <a:pPr marL="285750" indent="-285750">
              <a:spcBef>
                <a:spcPts val="600"/>
              </a:spcBef>
              <a:buFont typeface="Arial" panose="020B0604020202020204" pitchFamily="34" charset="0"/>
              <a:buChar char="•"/>
            </a:pP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Work opportunities supported</a:t>
            </a:r>
          </a:p>
          <a:p>
            <a:pPr marL="577850" lvl="1" indent="-176213">
              <a:spcBef>
                <a:spcPts val="600"/>
              </a:spcBef>
              <a:buFont typeface="Arial" panose="020B0604020202020204" pitchFamily="34" charset="0"/>
              <a:buChar char="•"/>
            </a:pP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Graphic designers</a:t>
            </a:r>
            <a:r>
              <a:rPr lang="en-ZA" sz="1200" dirty="0">
                <a:latin typeface="Helvetica Neue" panose="02000503000000020004" pitchFamily="2" charset="0"/>
                <a:ea typeface="Helvetica Neue" panose="02000503000000020004" pitchFamily="2" charset="0"/>
                <a:cs typeface="Helvetica Neue" panose="02000503000000020004" pitchFamily="2" charset="0"/>
              </a:rPr>
              <a:t>, </a:t>
            </a: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product photographers</a:t>
            </a:r>
            <a:r>
              <a:rPr lang="en-ZA" sz="1200" dirty="0">
                <a:latin typeface="Helvetica Neue" panose="02000503000000020004" pitchFamily="2" charset="0"/>
                <a:ea typeface="Helvetica Neue" panose="02000503000000020004" pitchFamily="2" charset="0"/>
                <a:cs typeface="Helvetica Neue" panose="02000503000000020004" pitchFamily="2" charset="0"/>
              </a:rPr>
              <a:t>, </a:t>
            </a: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web developers who supported the marketing and innovation in digitisation and ecommerce efforts of some of the businesses;</a:t>
            </a:r>
          </a:p>
          <a:p>
            <a:pPr marL="577850" lvl="1" indent="-176213">
              <a:spcBef>
                <a:spcPts val="600"/>
              </a:spcBef>
              <a:buFont typeface="Arial" panose="020B0604020202020204" pitchFamily="34" charset="0"/>
              <a:buChar char="•"/>
            </a:pP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financial, business </a:t>
            </a:r>
            <a:r>
              <a:rPr lang="en-ZA" sz="1200" dirty="0">
                <a:latin typeface="Helvetica Neue" panose="02000503000000020004" pitchFamily="2" charset="0"/>
                <a:ea typeface="Helvetica Neue" panose="02000503000000020004" pitchFamily="2" charset="0"/>
                <a:cs typeface="Helvetica Neue" panose="02000503000000020004" pitchFamily="2" charset="0"/>
              </a:rPr>
              <a:t>and </a:t>
            </a: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marketing advisers supported the enhancement of the financial, sales &amp; marketing systems of creative SMMEs; </a:t>
            </a:r>
          </a:p>
          <a:p>
            <a:pPr marL="577850" lvl="1" indent="-176213">
              <a:spcBef>
                <a:spcPts val="600"/>
              </a:spcBef>
              <a:buFont typeface="Arial" panose="020B0604020202020204" pitchFamily="34" charset="0"/>
              <a:buChar char="•"/>
            </a:pP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product designers or consultants who helped the small businesses explore new ways of developing, promoting, selling, and creating products. </a:t>
            </a:r>
            <a:endParaRPr lang="en-ZA" sz="1200" dirty="0">
              <a:latin typeface="Helvetica Neue" panose="02000503000000020004" pitchFamily="2" charset="0"/>
              <a:ea typeface="Helvetica Neue" panose="02000503000000020004" pitchFamily="2" charset="0"/>
              <a:cs typeface="Helvetica Neue" panose="02000503000000020004" pitchFamily="2" charset="0"/>
            </a:endParaRPr>
          </a:p>
          <a:p>
            <a:pPr marL="577850" lvl="1" indent="-176213">
              <a:spcBef>
                <a:spcPts val="600"/>
              </a:spcBef>
              <a:buFont typeface="Arial" panose="020B0604020202020204" pitchFamily="34" charset="0"/>
              <a:buChar char="•"/>
            </a:pPr>
            <a:r>
              <a:rPr lang="en-ZA" sz="1200" dirty="0">
                <a:effectLst/>
                <a:latin typeface="Helvetica Neue" panose="02000503000000020004" pitchFamily="2" charset="0"/>
                <a:ea typeface="Helvetica Neue" panose="02000503000000020004" pitchFamily="2" charset="0"/>
                <a:cs typeface="Helvetica Neue" panose="02000503000000020004" pitchFamily="2" charset="0"/>
              </a:rPr>
              <a:t>The CDI itself hosted work opportunities within our various programmes (product, market, business, design, communications and administration) that will enabled the CDI to better support and service its members – in turn for their recovery</a:t>
            </a:r>
          </a:p>
        </p:txBody>
      </p:sp>
      <p:grpSp>
        <p:nvGrpSpPr>
          <p:cNvPr id="13" name="Group 12">
            <a:extLst>
              <a:ext uri="{FF2B5EF4-FFF2-40B4-BE49-F238E27FC236}">
                <a16:creationId xmlns:a16="http://schemas.microsoft.com/office/drawing/2014/main" id="{CDE31672-C100-504B-B888-E0D776130CE8}"/>
              </a:ext>
            </a:extLst>
          </p:cNvPr>
          <p:cNvGrpSpPr/>
          <p:nvPr/>
        </p:nvGrpSpPr>
        <p:grpSpPr>
          <a:xfrm>
            <a:off x="-2" y="6001486"/>
            <a:ext cx="9144002" cy="945530"/>
            <a:chOff x="-2" y="6001486"/>
            <a:chExt cx="9144002" cy="945530"/>
          </a:xfrm>
        </p:grpSpPr>
        <p:grpSp>
          <p:nvGrpSpPr>
            <p:cNvPr id="18" name="Group 17">
              <a:extLst>
                <a:ext uri="{FF2B5EF4-FFF2-40B4-BE49-F238E27FC236}">
                  <a16:creationId xmlns:a16="http://schemas.microsoft.com/office/drawing/2014/main" id="{C5441819-62FD-7F4C-93E4-08F85B13156F}"/>
                </a:ext>
              </a:extLst>
            </p:cNvPr>
            <p:cNvGrpSpPr/>
            <p:nvPr/>
          </p:nvGrpSpPr>
          <p:grpSpPr>
            <a:xfrm>
              <a:off x="-2" y="6001486"/>
              <a:ext cx="9144002" cy="945530"/>
              <a:chOff x="-2" y="5511253"/>
              <a:chExt cx="9144002" cy="945530"/>
            </a:xfrm>
          </p:grpSpPr>
          <p:sp>
            <p:nvSpPr>
              <p:cNvPr id="23" name="Rectangle 22">
                <a:extLst>
                  <a:ext uri="{FF2B5EF4-FFF2-40B4-BE49-F238E27FC236}">
                    <a16:creationId xmlns:a16="http://schemas.microsoft.com/office/drawing/2014/main" id="{E0D50681-A8BA-4741-8694-5C3CE98241CD}"/>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picture containing chart&#10;&#10;Description automatically generated">
                <a:extLst>
                  <a:ext uri="{FF2B5EF4-FFF2-40B4-BE49-F238E27FC236}">
                    <a16:creationId xmlns:a16="http://schemas.microsoft.com/office/drawing/2014/main" id="{FC5C16E3-CB07-F44B-B38F-D47683BB9F06}"/>
                  </a:ext>
                </a:extLst>
              </p:cNvPr>
              <p:cNvPicPr>
                <a:picLocks noChangeAspect="1"/>
              </p:cNvPicPr>
              <p:nvPr/>
            </p:nvPicPr>
            <p:blipFill rotWithShape="1">
              <a:blip r:embed="rId3"/>
              <a:srcRect b="32359"/>
              <a:stretch/>
            </p:blipFill>
            <p:spPr>
              <a:xfrm>
                <a:off x="0" y="5537043"/>
                <a:ext cx="3203847" cy="888509"/>
              </a:xfrm>
              <a:prstGeom prst="rect">
                <a:avLst/>
              </a:prstGeom>
            </p:spPr>
          </p:pic>
          <p:cxnSp>
            <p:nvCxnSpPr>
              <p:cNvPr id="25" name="Straight Connector 24">
                <a:extLst>
                  <a:ext uri="{FF2B5EF4-FFF2-40B4-BE49-F238E27FC236}">
                    <a16:creationId xmlns:a16="http://schemas.microsoft.com/office/drawing/2014/main" id="{EC21DB33-343D-8E4E-9DB8-9895BC4E8B3C}"/>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9" name="Picture 18" descr="A picture containing text, clipart&#10;&#10;Description automatically generated">
              <a:extLst>
                <a:ext uri="{FF2B5EF4-FFF2-40B4-BE49-F238E27FC236}">
                  <a16:creationId xmlns:a16="http://schemas.microsoft.com/office/drawing/2014/main" id="{2A20118C-3DB3-A548-B111-F41238CD8061}"/>
                </a:ext>
              </a:extLst>
            </p:cNvPr>
            <p:cNvPicPr>
              <a:picLocks noChangeAspect="1"/>
            </p:cNvPicPr>
            <p:nvPr/>
          </p:nvPicPr>
          <p:blipFill>
            <a:blip r:embed="rId4"/>
            <a:stretch>
              <a:fillRect/>
            </a:stretch>
          </p:blipFill>
          <p:spPr>
            <a:xfrm>
              <a:off x="6999117" y="6109452"/>
              <a:ext cx="1901569" cy="795081"/>
            </a:xfrm>
            <a:prstGeom prst="rect">
              <a:avLst/>
            </a:prstGeom>
          </p:spPr>
        </p:pic>
      </p:grpSp>
      <p:pic>
        <p:nvPicPr>
          <p:cNvPr id="26" name="Picture 25">
            <a:extLst>
              <a:ext uri="{FF2B5EF4-FFF2-40B4-BE49-F238E27FC236}">
                <a16:creationId xmlns:a16="http://schemas.microsoft.com/office/drawing/2014/main" id="{27A9A6AF-0161-1F47-BD1D-001D522C2BB6}"/>
              </a:ext>
            </a:extLst>
          </p:cNvPr>
          <p:cNvPicPr>
            <a:picLocks noChangeAspect="1"/>
          </p:cNvPicPr>
          <p:nvPr/>
        </p:nvPicPr>
        <p:blipFill>
          <a:blip r:embed="rId5"/>
          <a:srcRect/>
          <a:stretch/>
        </p:blipFill>
        <p:spPr>
          <a:xfrm>
            <a:off x="4771394" y="6156621"/>
            <a:ext cx="1864581" cy="714507"/>
          </a:xfrm>
          <a:prstGeom prst="rect">
            <a:avLst/>
          </a:prstGeom>
        </p:spPr>
      </p:pic>
    </p:spTree>
    <p:extLst>
      <p:ext uri="{BB962C8B-B14F-4D97-AF65-F5344CB8AC3E}">
        <p14:creationId xmlns:p14="http://schemas.microsoft.com/office/powerpoint/2010/main" val="2354835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81161DB-CDDC-6F41-9E1C-A93584E81243}"/>
              </a:ext>
            </a:extLst>
          </p:cNvPr>
          <p:cNvSpPr/>
          <p:nvPr/>
        </p:nvSpPr>
        <p:spPr>
          <a:xfrm>
            <a:off x="-2" y="0"/>
            <a:ext cx="9144002" cy="6871133"/>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F67368A-47A3-9B4D-B754-5F921F6BF30D}"/>
              </a:ext>
            </a:extLst>
          </p:cNvPr>
          <p:cNvGrpSpPr/>
          <p:nvPr/>
        </p:nvGrpSpPr>
        <p:grpSpPr>
          <a:xfrm>
            <a:off x="-2" y="6001486"/>
            <a:ext cx="9144002" cy="945530"/>
            <a:chOff x="-2" y="6001486"/>
            <a:chExt cx="9144002" cy="945530"/>
          </a:xfrm>
        </p:grpSpPr>
        <p:grpSp>
          <p:nvGrpSpPr>
            <p:cNvPr id="19" name="Group 18">
              <a:extLst>
                <a:ext uri="{FF2B5EF4-FFF2-40B4-BE49-F238E27FC236}">
                  <a16:creationId xmlns:a16="http://schemas.microsoft.com/office/drawing/2014/main" id="{1C474259-8BD2-1843-8C81-1FEEE516BA45}"/>
                </a:ext>
              </a:extLst>
            </p:cNvPr>
            <p:cNvGrpSpPr/>
            <p:nvPr/>
          </p:nvGrpSpPr>
          <p:grpSpPr>
            <a:xfrm>
              <a:off x="-2" y="6001486"/>
              <a:ext cx="9144002" cy="945530"/>
              <a:chOff x="-2" y="5511253"/>
              <a:chExt cx="9144002" cy="945530"/>
            </a:xfrm>
          </p:grpSpPr>
          <p:sp>
            <p:nvSpPr>
              <p:cNvPr id="25" name="Rectangle 24">
                <a:extLst>
                  <a:ext uri="{FF2B5EF4-FFF2-40B4-BE49-F238E27FC236}">
                    <a16:creationId xmlns:a16="http://schemas.microsoft.com/office/drawing/2014/main" id="{D23B89F5-F18F-3A47-893C-7F950C01939C}"/>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chart&#10;&#10;Description automatically generated">
                <a:extLst>
                  <a:ext uri="{FF2B5EF4-FFF2-40B4-BE49-F238E27FC236}">
                    <a16:creationId xmlns:a16="http://schemas.microsoft.com/office/drawing/2014/main" id="{B7317C4C-65A2-6F42-9A41-73A51E47F919}"/>
                  </a:ext>
                </a:extLst>
              </p:cNvPr>
              <p:cNvPicPr>
                <a:picLocks noChangeAspect="1"/>
              </p:cNvPicPr>
              <p:nvPr/>
            </p:nvPicPr>
            <p:blipFill rotWithShape="1">
              <a:blip r:embed="rId2"/>
              <a:srcRect b="32359"/>
              <a:stretch/>
            </p:blipFill>
            <p:spPr>
              <a:xfrm>
                <a:off x="0" y="5537043"/>
                <a:ext cx="3203847" cy="888509"/>
              </a:xfrm>
              <a:prstGeom prst="rect">
                <a:avLst/>
              </a:prstGeom>
            </p:spPr>
          </p:pic>
          <p:cxnSp>
            <p:nvCxnSpPr>
              <p:cNvPr id="27" name="Straight Connector 26">
                <a:extLst>
                  <a:ext uri="{FF2B5EF4-FFF2-40B4-BE49-F238E27FC236}">
                    <a16:creationId xmlns:a16="http://schemas.microsoft.com/office/drawing/2014/main" id="{95D491C4-59E2-2140-8038-47DA5AF68845}"/>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1" name="Picture 20" descr="A picture containing text, clipart&#10;&#10;Description automatically generated">
              <a:extLst>
                <a:ext uri="{FF2B5EF4-FFF2-40B4-BE49-F238E27FC236}">
                  <a16:creationId xmlns:a16="http://schemas.microsoft.com/office/drawing/2014/main" id="{6754291E-B059-E911-FA1D-F35672B02BA0}"/>
                </a:ext>
              </a:extLst>
            </p:cNvPr>
            <p:cNvPicPr>
              <a:picLocks noChangeAspect="1"/>
            </p:cNvPicPr>
            <p:nvPr/>
          </p:nvPicPr>
          <p:blipFill>
            <a:blip r:embed="rId3"/>
            <a:stretch>
              <a:fillRect/>
            </a:stretch>
          </p:blipFill>
          <p:spPr>
            <a:xfrm>
              <a:off x="6999117" y="6109452"/>
              <a:ext cx="1901569" cy="795081"/>
            </a:xfrm>
            <a:prstGeom prst="rect">
              <a:avLst/>
            </a:prstGeom>
          </p:spPr>
        </p:pic>
      </p:grpSp>
      <p:sp>
        <p:nvSpPr>
          <p:cNvPr id="3" name="TextBox 2">
            <a:extLst>
              <a:ext uri="{FF2B5EF4-FFF2-40B4-BE49-F238E27FC236}">
                <a16:creationId xmlns:a16="http://schemas.microsoft.com/office/drawing/2014/main" id="{3A366124-2462-D919-9F1D-E5C21F321828}"/>
              </a:ext>
            </a:extLst>
          </p:cNvPr>
          <p:cNvSpPr txBox="1"/>
          <p:nvPr/>
        </p:nvSpPr>
        <p:spPr>
          <a:xfrm>
            <a:off x="504798" y="1330768"/>
            <a:ext cx="8029601" cy="523220"/>
          </a:xfrm>
          <a:prstGeom prst="rect">
            <a:avLst/>
          </a:prstGeom>
          <a:noFill/>
        </p:spPr>
        <p:txBody>
          <a:bodyPr wrap="square">
            <a:spAutoFit/>
          </a:bodyPr>
          <a:lstStyle/>
          <a:p>
            <a:br>
              <a:rPr lang="en-ZA" sz="1400" dirty="0"/>
            </a:br>
            <a:endParaRPr lang="en-US" sz="1400" dirty="0"/>
          </a:p>
        </p:txBody>
      </p:sp>
      <p:sp>
        <p:nvSpPr>
          <p:cNvPr id="6" name="object 3">
            <a:extLst>
              <a:ext uri="{FF2B5EF4-FFF2-40B4-BE49-F238E27FC236}">
                <a16:creationId xmlns:a16="http://schemas.microsoft.com/office/drawing/2014/main" id="{2EE6D194-9E2C-29E4-A4BC-10BD45D3A182}"/>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7" name="Title 1">
            <a:extLst>
              <a:ext uri="{FF2B5EF4-FFF2-40B4-BE49-F238E27FC236}">
                <a16:creationId xmlns:a16="http://schemas.microsoft.com/office/drawing/2014/main" id="{3AE86A7D-4481-2182-BC67-89405EFB92D5}"/>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PESP 2 </a:t>
            </a:r>
            <a:r>
              <a:rPr lang="en-US" sz="2400" b="1" dirty="0">
                <a:solidFill>
                  <a:srgbClr val="F7BB33"/>
                </a:solidFill>
                <a:cs typeface="Arial" panose="020B0604020202020204" pitchFamily="34" charset="0"/>
              </a:rPr>
              <a:t>| they say</a:t>
            </a:r>
          </a:p>
        </p:txBody>
      </p:sp>
      <p:sp>
        <p:nvSpPr>
          <p:cNvPr id="11" name="TextBox 10">
            <a:extLst>
              <a:ext uri="{FF2B5EF4-FFF2-40B4-BE49-F238E27FC236}">
                <a16:creationId xmlns:a16="http://schemas.microsoft.com/office/drawing/2014/main" id="{A0E8C113-4586-82BB-BEAE-71F4854A16B2}"/>
              </a:ext>
            </a:extLst>
          </p:cNvPr>
          <p:cNvSpPr txBox="1"/>
          <p:nvPr/>
        </p:nvSpPr>
        <p:spPr>
          <a:xfrm>
            <a:off x="504797" y="1698693"/>
            <a:ext cx="2860336" cy="4290085"/>
          </a:xfrm>
          <a:prstGeom prst="rect">
            <a:avLst/>
          </a:prstGeom>
        </p:spPr>
        <p:txBody>
          <a:bodyPr vert="horz" wrap="square" lIns="0" tIns="12700" rIns="0" bIns="0" rtlCol="0">
            <a:spAutoFit/>
          </a:bodyPr>
          <a:lstStyle/>
          <a:p>
            <a:pPr>
              <a:lnSpc>
                <a:spcPct val="107000"/>
              </a:lnSpc>
              <a:spcBef>
                <a:spcPts val="500"/>
              </a:spcBef>
              <a:spcAft>
                <a:spcPts val="800"/>
              </a:spcAft>
            </a:pPr>
            <a:r>
              <a:rPr lang="en-ZA" sz="1050" b="1" dirty="0">
                <a:latin typeface="Helvetica Neue" panose="02000503000000020004" pitchFamily="2" charset="0"/>
                <a:ea typeface="Helvetica Neue" panose="02000503000000020004" pitchFamily="2" charset="0"/>
                <a:cs typeface="Helvetica Neue" panose="02000503000000020004" pitchFamily="2" charset="0"/>
              </a:rPr>
              <a:t>Jennifer </a:t>
            </a:r>
            <a:r>
              <a:rPr lang="en-ZA" sz="1050" b="1" dirty="0" err="1">
                <a:latin typeface="Helvetica Neue" panose="02000503000000020004" pitchFamily="2" charset="0"/>
                <a:ea typeface="Helvetica Neue" panose="02000503000000020004" pitchFamily="2" charset="0"/>
                <a:cs typeface="Helvetica Neue" panose="02000503000000020004" pitchFamily="2" charset="0"/>
              </a:rPr>
              <a:t>Carbutt</a:t>
            </a:r>
            <a:r>
              <a:rPr lang="en-ZA" sz="1050" b="1" dirty="0">
                <a:latin typeface="Helvetica Neue" panose="02000503000000020004" pitchFamily="2" charset="0"/>
                <a:ea typeface="Helvetica Neue" panose="02000503000000020004" pitchFamily="2" charset="0"/>
                <a:cs typeface="Helvetica Neue" panose="02000503000000020004" pitchFamily="2" charset="0"/>
              </a:rPr>
              <a:t>,</a:t>
            </a:r>
            <a:r>
              <a:rPr lang="en-ZA" sz="1050" dirty="0">
                <a:latin typeface="Helvetica Neue" panose="02000503000000020004" pitchFamily="2" charset="0"/>
                <a:ea typeface="Helvetica Neue" panose="02000503000000020004" pitchFamily="2" charset="0"/>
                <a:cs typeface="Helvetica Neue" panose="02000503000000020004" pitchFamily="2" charset="0"/>
              </a:rPr>
              <a:t> </a:t>
            </a:r>
            <a:r>
              <a:rPr lang="en-ZA" sz="1050" b="1" dirty="0">
                <a:latin typeface="Helvetica Neue" panose="02000503000000020004" pitchFamily="2" charset="0"/>
                <a:ea typeface="Helvetica Neue" panose="02000503000000020004" pitchFamily="2" charset="0"/>
                <a:cs typeface="Helvetica Neue" panose="02000503000000020004" pitchFamily="2" charset="0"/>
              </a:rPr>
              <a:t>Studio </a:t>
            </a:r>
            <a:r>
              <a:rPr lang="en-ZA" sz="1050" b="1" dirty="0" err="1">
                <a:latin typeface="Helvetica Neue" panose="02000503000000020004" pitchFamily="2" charset="0"/>
                <a:ea typeface="Helvetica Neue" panose="02000503000000020004" pitchFamily="2" charset="0"/>
                <a:cs typeface="Helvetica Neue" panose="02000503000000020004" pitchFamily="2" charset="0"/>
              </a:rPr>
              <a:t>Kasuga</a:t>
            </a:r>
            <a:endParaRPr lang="en-ZA" sz="1050" dirty="0">
              <a:effectLst/>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spcBef>
                <a:spcPts val="500"/>
              </a:spcBef>
              <a:spcAft>
                <a:spcPts val="800"/>
              </a:spcAft>
            </a:pPr>
            <a:r>
              <a:rPr lang="en-ZA" sz="1050" dirty="0">
                <a:effectLst/>
                <a:latin typeface="Helvetica Neue" panose="02000503000000020004" pitchFamily="2" charset="0"/>
                <a:ea typeface="Helvetica Neue" panose="02000503000000020004" pitchFamily="2" charset="0"/>
                <a:cs typeface="Helvetica Neue" panose="02000503000000020004" pitchFamily="2" charset="0"/>
              </a:rPr>
              <a:t>Firstly, my appreciation to the NAC Stimulus Fund for awarding me this grant, and to the CDI for facilitating. It is with gratitude that I write this first report….</a:t>
            </a:r>
          </a:p>
          <a:p>
            <a:pPr>
              <a:lnSpc>
                <a:spcPct val="107000"/>
              </a:lnSpc>
              <a:spcBef>
                <a:spcPts val="500"/>
              </a:spcBef>
              <a:spcAft>
                <a:spcPts val="800"/>
              </a:spcAft>
            </a:pPr>
            <a:r>
              <a:rPr lang="en-ZA" sz="1050" dirty="0">
                <a:effectLst/>
                <a:latin typeface="Helvetica Neue" panose="02000503000000020004" pitchFamily="2" charset="0"/>
                <a:ea typeface="Helvetica Neue" panose="02000503000000020004" pitchFamily="2" charset="0"/>
                <a:cs typeface="Helvetica Neue" panose="02000503000000020004" pitchFamily="2" charset="0"/>
              </a:rPr>
              <a:t>Through an Instagram contact, </a:t>
            </a:r>
            <a:r>
              <a:rPr lang="en-ZA" sz="1050" dirty="0" err="1">
                <a:effectLst/>
                <a:latin typeface="Helvetica Neue" panose="02000503000000020004" pitchFamily="2" charset="0"/>
                <a:ea typeface="Helvetica Neue" panose="02000503000000020004" pitchFamily="2" charset="0"/>
                <a:cs typeface="Helvetica Neue" panose="02000503000000020004" pitchFamily="2" charset="0"/>
              </a:rPr>
              <a:t>Iselwa</a:t>
            </a:r>
            <a:r>
              <a:rPr lang="en-ZA" sz="1050" dirty="0">
                <a:effectLst/>
                <a:latin typeface="Helvetica Neue" panose="02000503000000020004" pitchFamily="2" charset="0"/>
                <a:ea typeface="Helvetica Neue" panose="02000503000000020004" pitchFamily="2" charset="0"/>
                <a:cs typeface="Helvetica Neue" panose="02000503000000020004" pitchFamily="2" charset="0"/>
              </a:rPr>
              <a:t> Designs, I met with Sivuyile </a:t>
            </a:r>
            <a:r>
              <a:rPr lang="en-ZA" sz="1050" dirty="0" err="1">
                <a:effectLst/>
                <a:latin typeface="Helvetica Neue" panose="02000503000000020004" pitchFamily="2" charset="0"/>
                <a:ea typeface="Helvetica Neue" panose="02000503000000020004" pitchFamily="2" charset="0"/>
                <a:cs typeface="Helvetica Neue" panose="02000503000000020004" pitchFamily="2" charset="0"/>
              </a:rPr>
              <a:t>Kilani</a:t>
            </a:r>
            <a:r>
              <a:rPr lang="en-ZA" sz="1050" dirty="0">
                <a:effectLst/>
                <a:latin typeface="Helvetica Neue" panose="02000503000000020004" pitchFamily="2" charset="0"/>
                <a:ea typeface="Helvetica Neue" panose="02000503000000020004" pitchFamily="2" charset="0"/>
                <a:cs typeface="Helvetica Neue" panose="02000503000000020004" pitchFamily="2" charset="0"/>
              </a:rPr>
              <a:t>, of </a:t>
            </a:r>
            <a:r>
              <a:rPr lang="en-ZA" sz="1050" dirty="0" err="1">
                <a:effectLst/>
                <a:latin typeface="Helvetica Neue" panose="02000503000000020004" pitchFamily="2" charset="0"/>
                <a:ea typeface="Helvetica Neue" panose="02000503000000020004" pitchFamily="2" charset="0"/>
                <a:cs typeface="Helvetica Neue" panose="02000503000000020004" pitchFamily="2" charset="0"/>
              </a:rPr>
              <a:t>Blackchild</a:t>
            </a:r>
            <a:r>
              <a:rPr lang="en-ZA" sz="1050" dirty="0">
                <a:effectLst/>
                <a:latin typeface="Helvetica Neue" panose="02000503000000020004" pitchFamily="2" charset="0"/>
                <a:ea typeface="Helvetica Neue" panose="02000503000000020004" pitchFamily="2" charset="0"/>
                <a:cs typeface="Helvetica Neue" panose="02000503000000020004" pitchFamily="2" charset="0"/>
              </a:rPr>
              <a:t> Photography, and he agreed to be the photographer for this project.</a:t>
            </a:r>
          </a:p>
          <a:p>
            <a:pPr>
              <a:lnSpc>
                <a:spcPct val="107000"/>
              </a:lnSpc>
              <a:spcBef>
                <a:spcPts val="500"/>
              </a:spcBef>
              <a:spcAft>
                <a:spcPts val="800"/>
              </a:spcAft>
            </a:pPr>
            <a:r>
              <a:rPr lang="en-ZA" sz="1050" dirty="0">
                <a:effectLst/>
                <a:latin typeface="Helvetica Neue" panose="02000503000000020004" pitchFamily="2" charset="0"/>
                <a:ea typeface="Helvetica Neue" panose="02000503000000020004" pitchFamily="2" charset="0"/>
                <a:cs typeface="Helvetica Neue" panose="02000503000000020004" pitchFamily="2" charset="0"/>
              </a:rPr>
              <a:t>My website is up and running since early April (2021), so I am posting on Facebook and Instagram very regularly, so I need a good supply of images for these posts, as well as photos for the website as products change.</a:t>
            </a:r>
          </a:p>
          <a:p>
            <a:pPr>
              <a:spcBef>
                <a:spcPts val="140"/>
              </a:spcBef>
              <a:spcAft>
                <a:spcPts val="500"/>
              </a:spcAft>
            </a:pPr>
            <a:r>
              <a:rPr lang="en-ZA" sz="1050" b="1" dirty="0">
                <a:latin typeface="Helvetica Neue" panose="02000503000000020004" pitchFamily="2" charset="0"/>
                <a:ea typeface="Helvetica Neue" panose="02000503000000020004" pitchFamily="2" charset="0"/>
                <a:cs typeface="Helvetica Neue" panose="02000503000000020004" pitchFamily="2" charset="0"/>
              </a:rPr>
              <a:t>Ashley Heather, </a:t>
            </a:r>
            <a:r>
              <a:rPr lang="en-ZA" sz="1050" b="1" dirty="0" err="1">
                <a:latin typeface="Helvetica Neue" panose="02000503000000020004" pitchFamily="2" charset="0"/>
                <a:ea typeface="Helvetica Neue" panose="02000503000000020004" pitchFamily="2" charset="0"/>
                <a:cs typeface="Helvetica Neue" panose="02000503000000020004" pitchFamily="2" charset="0"/>
              </a:rPr>
              <a:t>AuTerra</a:t>
            </a:r>
            <a:r>
              <a:rPr lang="en-ZA" sz="1050" b="1" dirty="0">
                <a:latin typeface="Helvetica Neue" panose="02000503000000020004" pitchFamily="2" charset="0"/>
                <a:ea typeface="Helvetica Neue" panose="02000503000000020004" pitchFamily="2" charset="0"/>
                <a:cs typeface="Helvetica Neue" panose="02000503000000020004" pitchFamily="2" charset="0"/>
              </a:rPr>
              <a:t> Jewellery</a:t>
            </a:r>
            <a:endParaRPr lang="en-ZA" sz="105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07000"/>
              </a:lnSpc>
              <a:spcBef>
                <a:spcPts val="500"/>
              </a:spcBef>
              <a:spcAft>
                <a:spcPts val="800"/>
              </a:spcAft>
            </a:pPr>
            <a:r>
              <a:rPr lang="en-ZA" sz="1050" dirty="0">
                <a:latin typeface="Helvetica Neue" panose="02000503000000020004" pitchFamily="2" charset="0"/>
                <a:ea typeface="Helvetica Neue" panose="02000503000000020004" pitchFamily="2" charset="0"/>
                <a:cs typeface="Helvetica Neue" panose="02000503000000020004" pitchFamily="2" charset="0"/>
              </a:rPr>
              <a:t>This grant has positively impacted both  my company, </a:t>
            </a:r>
            <a:r>
              <a:rPr lang="en-ZA" sz="1050" dirty="0" err="1">
                <a:latin typeface="Helvetica Neue" panose="02000503000000020004" pitchFamily="2" charset="0"/>
                <a:ea typeface="Helvetica Neue" panose="02000503000000020004" pitchFamily="2" charset="0"/>
                <a:cs typeface="Helvetica Neue" panose="02000503000000020004" pitchFamily="2" charset="0"/>
              </a:rPr>
              <a:t>AuTerra</a:t>
            </a:r>
            <a:r>
              <a:rPr lang="en-ZA" sz="1050" dirty="0">
                <a:latin typeface="Helvetica Neue" panose="02000503000000020004" pitchFamily="2" charset="0"/>
                <a:ea typeface="Helvetica Neue" panose="02000503000000020004" pitchFamily="2" charset="0"/>
                <a:cs typeface="Helvetica Neue" panose="02000503000000020004" pitchFamily="2" charset="0"/>
              </a:rPr>
              <a:t> Jewellery, as well as Peanut Butter Visuals, in these challenging times for small businesses and we thank the CDI and NAC for making this initiative available to us.</a:t>
            </a:r>
            <a:endParaRPr lang="en-ZA" sz="1050"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54812A9D-BA76-A86D-DCC4-8E1288988F96}"/>
              </a:ext>
            </a:extLst>
          </p:cNvPr>
          <p:cNvSpPr txBox="1"/>
          <p:nvPr/>
        </p:nvSpPr>
        <p:spPr>
          <a:xfrm>
            <a:off x="3672078" y="1592378"/>
            <a:ext cx="2387711" cy="3798476"/>
          </a:xfrm>
          <a:prstGeom prst="rect">
            <a:avLst/>
          </a:prstGeom>
        </p:spPr>
        <p:txBody>
          <a:bodyPr vert="horz" wrap="square" lIns="0" tIns="12700" rIns="0" bIns="0" rtlCol="0">
            <a:spAutoFit/>
          </a:bodyPr>
          <a:lstStyle/>
          <a:p>
            <a:pPr>
              <a:spcBef>
                <a:spcPts val="140"/>
              </a:spcBef>
              <a:spcAft>
                <a:spcPts val="500"/>
              </a:spcAft>
            </a:pPr>
            <a:r>
              <a:rPr lang="en-ZA" sz="1050" b="1"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Lizl</a:t>
            </a:r>
            <a:r>
              <a:rPr lang="en-ZA" sz="105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Naude, Lilly Loompa</a:t>
            </a:r>
            <a:endParaRPr lang="en-ZA" sz="105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p>
            <a:pPr>
              <a:spcBef>
                <a:spcPts val="140"/>
              </a:spcBef>
              <a:spcAft>
                <a:spcPts val="500"/>
              </a:spcAft>
            </a:pPr>
            <a:r>
              <a:rPr lang="en-ZA" sz="105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The grant couldn't have come at a better time. The last year has been exceptionally hard and we tried our best to stay afloat. The business suffered many losses, but we remained and still remain optimistic. </a:t>
            </a:r>
            <a:endParaRPr lang="en-ZA" sz="1050" dirty="0">
              <a:effectLst/>
              <a:latin typeface="Helvetica Neue" panose="02000503000000020004" pitchFamily="2" charset="0"/>
              <a:ea typeface="Helvetica Neue" panose="02000503000000020004" pitchFamily="2" charset="0"/>
              <a:cs typeface="Helvetica Neue" panose="02000503000000020004" pitchFamily="2" charset="0"/>
            </a:endParaRPr>
          </a:p>
          <a:p>
            <a:pPr>
              <a:spcBef>
                <a:spcPts val="140"/>
              </a:spcBef>
              <a:spcAft>
                <a:spcPts val="500"/>
              </a:spcAft>
            </a:pPr>
            <a:r>
              <a:rPr lang="en-ZA" sz="105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With this grant money I have employed a marketing agency to market our services to the broader South Africa. Our on-line campaign has been seen by over 31 000 people in our target audience and about 40 people have contacted me and of those we have converted 3 to sales.  </a:t>
            </a:r>
            <a:endParaRPr lang="en-ZA" sz="1050" dirty="0">
              <a:effectLst/>
              <a:latin typeface="Helvetica Neue" panose="02000503000000020004" pitchFamily="2" charset="0"/>
              <a:ea typeface="Helvetica Neue" panose="02000503000000020004" pitchFamily="2" charset="0"/>
              <a:cs typeface="Helvetica Neue" panose="02000503000000020004" pitchFamily="2" charset="0"/>
            </a:endParaRPr>
          </a:p>
          <a:p>
            <a:pPr>
              <a:spcBef>
                <a:spcPts val="140"/>
              </a:spcBef>
              <a:spcAft>
                <a:spcPts val="500"/>
              </a:spcAft>
            </a:pPr>
            <a:r>
              <a:rPr lang="en-ZA" sz="105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Marketing is an important aspect that any business should prioritise, and for the first time, I have had a dedicated budget to market my services to a broader audience. This has also allowed me to build up a database of new clients to target in the future. </a:t>
            </a:r>
          </a:p>
        </p:txBody>
      </p:sp>
      <p:pic>
        <p:nvPicPr>
          <p:cNvPr id="31" name="Picture 30" descr="A picture containing person, green, indoor, young&#10;&#10;Description automatically generated">
            <a:extLst>
              <a:ext uri="{FF2B5EF4-FFF2-40B4-BE49-F238E27FC236}">
                <a16:creationId xmlns:a16="http://schemas.microsoft.com/office/drawing/2014/main" id="{C6369373-3B0D-5C45-2156-2B344F2009BF}"/>
              </a:ext>
            </a:extLst>
          </p:cNvPr>
          <p:cNvPicPr>
            <a:picLocks noChangeAspect="1"/>
          </p:cNvPicPr>
          <p:nvPr/>
        </p:nvPicPr>
        <p:blipFill rotWithShape="1">
          <a:blip r:embed="rId4"/>
          <a:srcRect t="5406" b="3630"/>
          <a:stretch/>
        </p:blipFill>
        <p:spPr>
          <a:xfrm>
            <a:off x="5775767" y="-744097"/>
            <a:ext cx="3886910" cy="3885775"/>
          </a:xfrm>
          <a:prstGeom prst="ellipse">
            <a:avLst/>
          </a:prstGeom>
          <a:ln w="25400">
            <a:solidFill>
              <a:schemeClr val="bg1"/>
            </a:solidFill>
          </a:ln>
        </p:spPr>
      </p:pic>
      <p:pic>
        <p:nvPicPr>
          <p:cNvPr id="35" name="Picture 34" descr="A picture containing person, indoor, hand&#10;&#10;Description automatically generated">
            <a:extLst>
              <a:ext uri="{FF2B5EF4-FFF2-40B4-BE49-F238E27FC236}">
                <a16:creationId xmlns:a16="http://schemas.microsoft.com/office/drawing/2014/main" id="{66A802CB-0D5D-2D04-E41C-8B1578E3B79F}"/>
              </a:ext>
            </a:extLst>
          </p:cNvPr>
          <p:cNvPicPr>
            <a:picLocks noChangeAspect="1"/>
          </p:cNvPicPr>
          <p:nvPr/>
        </p:nvPicPr>
        <p:blipFill rotWithShape="1">
          <a:blip r:embed="rId5"/>
          <a:srcRect l="5328"/>
          <a:stretch/>
        </p:blipFill>
        <p:spPr>
          <a:xfrm>
            <a:off x="6377680" y="1912149"/>
            <a:ext cx="3117661" cy="3151403"/>
          </a:xfrm>
          <a:prstGeom prst="ellipse">
            <a:avLst/>
          </a:prstGeom>
          <a:ln w="25400">
            <a:solidFill>
              <a:schemeClr val="bg1"/>
            </a:solidFill>
          </a:ln>
        </p:spPr>
      </p:pic>
      <p:pic>
        <p:nvPicPr>
          <p:cNvPr id="36" name="Picture 35">
            <a:extLst>
              <a:ext uri="{FF2B5EF4-FFF2-40B4-BE49-F238E27FC236}">
                <a16:creationId xmlns:a16="http://schemas.microsoft.com/office/drawing/2014/main" id="{BCE78669-FDBC-F0E0-4664-A923CD3FEA72}"/>
              </a:ext>
            </a:extLst>
          </p:cNvPr>
          <p:cNvPicPr>
            <a:picLocks noChangeAspect="1"/>
          </p:cNvPicPr>
          <p:nvPr/>
        </p:nvPicPr>
        <p:blipFill rotWithShape="1">
          <a:blip r:embed="rId6"/>
          <a:srcRect t="5530"/>
          <a:stretch/>
        </p:blipFill>
        <p:spPr>
          <a:xfrm>
            <a:off x="5968234" y="3942113"/>
            <a:ext cx="2061765" cy="2030231"/>
          </a:xfrm>
          <a:prstGeom prst="ellipse">
            <a:avLst/>
          </a:prstGeom>
          <a:ln w="25400">
            <a:solidFill>
              <a:schemeClr val="bg1"/>
            </a:solidFill>
          </a:ln>
        </p:spPr>
      </p:pic>
      <p:pic>
        <p:nvPicPr>
          <p:cNvPr id="29" name="Picture 28">
            <a:extLst>
              <a:ext uri="{FF2B5EF4-FFF2-40B4-BE49-F238E27FC236}">
                <a16:creationId xmlns:a16="http://schemas.microsoft.com/office/drawing/2014/main" id="{A09AE4C1-B59A-1643-A3FC-D6768B6056DB}"/>
              </a:ext>
            </a:extLst>
          </p:cNvPr>
          <p:cNvPicPr>
            <a:picLocks noChangeAspect="1"/>
          </p:cNvPicPr>
          <p:nvPr/>
        </p:nvPicPr>
        <p:blipFill>
          <a:blip r:embed="rId7"/>
          <a:srcRect/>
          <a:stretch/>
        </p:blipFill>
        <p:spPr>
          <a:xfrm>
            <a:off x="4771394" y="6156621"/>
            <a:ext cx="1864581" cy="714507"/>
          </a:xfrm>
          <a:prstGeom prst="rect">
            <a:avLst/>
          </a:prstGeom>
        </p:spPr>
      </p:pic>
    </p:spTree>
    <p:extLst>
      <p:ext uri="{BB962C8B-B14F-4D97-AF65-F5344CB8AC3E}">
        <p14:creationId xmlns:p14="http://schemas.microsoft.com/office/powerpoint/2010/main" val="2043489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CC0830A-D0FD-7877-8D86-93AF2FE25852}"/>
              </a:ext>
            </a:extLst>
          </p:cNvPr>
          <p:cNvSpPr/>
          <p:nvPr/>
        </p:nvSpPr>
        <p:spPr>
          <a:xfrm>
            <a:off x="-2" y="0"/>
            <a:ext cx="9144002" cy="6871133"/>
          </a:xfrm>
          <a:prstGeom prst="rect">
            <a:avLst/>
          </a:prstGeom>
          <a:solidFill>
            <a:srgbClr val="61B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D9193B9-455A-8642-AB4A-AD7ED122D92D}"/>
              </a:ext>
            </a:extLst>
          </p:cNvPr>
          <p:cNvGrpSpPr/>
          <p:nvPr/>
        </p:nvGrpSpPr>
        <p:grpSpPr>
          <a:xfrm>
            <a:off x="-2" y="6001486"/>
            <a:ext cx="9144002" cy="945530"/>
            <a:chOff x="-2" y="6001486"/>
            <a:chExt cx="9144002" cy="945530"/>
          </a:xfrm>
        </p:grpSpPr>
        <p:grpSp>
          <p:nvGrpSpPr>
            <p:cNvPr id="18" name="Group 17">
              <a:extLst>
                <a:ext uri="{FF2B5EF4-FFF2-40B4-BE49-F238E27FC236}">
                  <a16:creationId xmlns:a16="http://schemas.microsoft.com/office/drawing/2014/main" id="{4D2552F7-6507-4A4F-9E91-98E49BB3AACF}"/>
                </a:ext>
              </a:extLst>
            </p:cNvPr>
            <p:cNvGrpSpPr/>
            <p:nvPr/>
          </p:nvGrpSpPr>
          <p:grpSpPr>
            <a:xfrm>
              <a:off x="-2" y="6001486"/>
              <a:ext cx="9144002" cy="945530"/>
              <a:chOff x="-2" y="5511253"/>
              <a:chExt cx="9144002" cy="945530"/>
            </a:xfrm>
          </p:grpSpPr>
          <p:sp>
            <p:nvSpPr>
              <p:cNvPr id="23" name="Rectangle 22">
                <a:extLst>
                  <a:ext uri="{FF2B5EF4-FFF2-40B4-BE49-F238E27FC236}">
                    <a16:creationId xmlns:a16="http://schemas.microsoft.com/office/drawing/2014/main" id="{75CDBB64-BB90-6747-877F-AC8B98CFACA1}"/>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picture containing chart&#10;&#10;Description automatically generated">
                <a:extLst>
                  <a:ext uri="{FF2B5EF4-FFF2-40B4-BE49-F238E27FC236}">
                    <a16:creationId xmlns:a16="http://schemas.microsoft.com/office/drawing/2014/main" id="{5CB704C0-415E-454B-BADB-EAEF8E77E6A3}"/>
                  </a:ext>
                </a:extLst>
              </p:cNvPr>
              <p:cNvPicPr>
                <a:picLocks noChangeAspect="1"/>
              </p:cNvPicPr>
              <p:nvPr/>
            </p:nvPicPr>
            <p:blipFill rotWithShape="1">
              <a:blip r:embed="rId2"/>
              <a:srcRect b="32359"/>
              <a:stretch/>
            </p:blipFill>
            <p:spPr>
              <a:xfrm>
                <a:off x="0" y="5537043"/>
                <a:ext cx="3203847" cy="888509"/>
              </a:xfrm>
              <a:prstGeom prst="rect">
                <a:avLst/>
              </a:prstGeom>
            </p:spPr>
          </p:pic>
          <p:cxnSp>
            <p:nvCxnSpPr>
              <p:cNvPr id="28" name="Straight Connector 27">
                <a:extLst>
                  <a:ext uri="{FF2B5EF4-FFF2-40B4-BE49-F238E27FC236}">
                    <a16:creationId xmlns:a16="http://schemas.microsoft.com/office/drawing/2014/main" id="{340D0843-480B-7443-8305-3929DEA72438}"/>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1" name="Picture 20" descr="Text&#10;&#10;Description automatically generated with medium confidence">
              <a:extLst>
                <a:ext uri="{FF2B5EF4-FFF2-40B4-BE49-F238E27FC236}">
                  <a16:creationId xmlns:a16="http://schemas.microsoft.com/office/drawing/2014/main" id="{50F76243-9940-7B1D-CA7C-0E92C791A6CC}"/>
                </a:ext>
              </a:extLst>
            </p:cNvPr>
            <p:cNvPicPr>
              <a:picLocks noChangeAspect="1"/>
            </p:cNvPicPr>
            <p:nvPr/>
          </p:nvPicPr>
          <p:blipFill rotWithShape="1">
            <a:blip r:embed="rId3"/>
            <a:srcRect b="18671"/>
            <a:stretch/>
          </p:blipFill>
          <p:spPr>
            <a:xfrm>
              <a:off x="4424594" y="6137436"/>
              <a:ext cx="2516155" cy="696788"/>
            </a:xfrm>
            <a:prstGeom prst="rect">
              <a:avLst/>
            </a:prstGeom>
          </p:spPr>
        </p:pic>
        <p:pic>
          <p:nvPicPr>
            <p:cNvPr id="19" name="Picture 18" descr="Logo, company name&#10;&#10;Description automatically generated">
              <a:extLst>
                <a:ext uri="{FF2B5EF4-FFF2-40B4-BE49-F238E27FC236}">
                  <a16:creationId xmlns:a16="http://schemas.microsoft.com/office/drawing/2014/main" id="{4717E75F-D9B7-95DC-4FA0-FDA3ED1CD72C}"/>
                </a:ext>
              </a:extLst>
            </p:cNvPr>
            <p:cNvPicPr>
              <a:picLocks noChangeAspect="1"/>
            </p:cNvPicPr>
            <p:nvPr/>
          </p:nvPicPr>
          <p:blipFill>
            <a:blip r:embed="rId4"/>
            <a:stretch>
              <a:fillRect/>
            </a:stretch>
          </p:blipFill>
          <p:spPr>
            <a:xfrm>
              <a:off x="7105957" y="6177405"/>
              <a:ext cx="1704493" cy="640312"/>
            </a:xfrm>
            <a:prstGeom prst="rect">
              <a:avLst/>
            </a:prstGeom>
          </p:spPr>
        </p:pic>
      </p:grpSp>
      <p:sp>
        <p:nvSpPr>
          <p:cNvPr id="6" name="object 3">
            <a:extLst>
              <a:ext uri="{FF2B5EF4-FFF2-40B4-BE49-F238E27FC236}">
                <a16:creationId xmlns:a16="http://schemas.microsoft.com/office/drawing/2014/main" id="{4BFFE87A-A262-0290-4D9E-31311B0BFA62}"/>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3" name="TextBox 2">
            <a:extLst>
              <a:ext uri="{FF2B5EF4-FFF2-40B4-BE49-F238E27FC236}">
                <a16:creationId xmlns:a16="http://schemas.microsoft.com/office/drawing/2014/main" id="{AC6ACB0C-33CE-7174-A245-B01A0630424D}"/>
              </a:ext>
            </a:extLst>
          </p:cNvPr>
          <p:cNvSpPr txBox="1"/>
          <p:nvPr/>
        </p:nvSpPr>
        <p:spPr>
          <a:xfrm>
            <a:off x="651764" y="1595021"/>
            <a:ext cx="6454194" cy="3662541"/>
          </a:xfrm>
          <a:prstGeom prst="rect">
            <a:avLst/>
          </a:prstGeom>
          <a:noFill/>
        </p:spPr>
        <p:txBody>
          <a:bodyPr wrap="square">
            <a:spAutoFit/>
          </a:bodyPr>
          <a:lstStyle/>
          <a:p>
            <a:r>
              <a:rPr lang="en-ZA" sz="1200" b="1" dirty="0">
                <a:latin typeface="Helvetica Neue" panose="02000503000000020004" pitchFamily="2" charset="0"/>
                <a:ea typeface="Helvetica Neue" panose="02000503000000020004" pitchFamily="2" charset="0"/>
                <a:cs typeface="Helvetica Neue" panose="02000503000000020004" pitchFamily="2" charset="0"/>
              </a:rPr>
              <a:t>PURPOSE</a:t>
            </a:r>
          </a:p>
          <a:p>
            <a:pPr>
              <a:spcBef>
                <a:spcPts val="600"/>
              </a:spcBef>
            </a:pPr>
            <a:r>
              <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a:t>
            </a:r>
            <a:r>
              <a:rPr lang="en-ZA" sz="12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rovides </a:t>
            </a:r>
            <a:r>
              <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income opportunities </a:t>
            </a:r>
            <a:r>
              <a:rPr lang="en-ZA" sz="12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for creative practitioners in under </a:t>
            </a:r>
            <a:br>
              <a:rPr lang="en-ZA" sz="12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br>
            <a:r>
              <a:rPr lang="en-ZA" sz="12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resourced communities while supporting them to play a role in </a:t>
            </a:r>
            <a:br>
              <a:rPr lang="en-ZA" sz="12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br>
            <a:r>
              <a:rPr lang="en-ZA" sz="12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community building through cultural mapping, art-making, art-showcasing.</a:t>
            </a:r>
          </a:p>
          <a:p>
            <a:pPr>
              <a:spcBef>
                <a:spcPts val="600"/>
              </a:spcBef>
            </a:pPr>
            <a:r>
              <a:rPr lang="en-ZA" sz="1200" i="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 Presidential Employment Stimulus seeks to use direct public </a:t>
            </a:r>
            <a:br>
              <a:rPr lang="en-ZA" sz="1200" i="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br>
            <a:r>
              <a:rPr lang="en-ZA" sz="1200" i="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investment to support employment opportunities, counteracting job </a:t>
            </a:r>
            <a:br>
              <a:rPr lang="en-ZA" sz="1200" i="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br>
            <a:r>
              <a:rPr lang="en-ZA" sz="1200" i="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losses due to Covid-19, and creating an opportunity for growth and renewal.]</a:t>
            </a:r>
            <a:endParaRPr lang="en-ZA" sz="1200" i="1" dirty="0">
              <a:effectLst/>
              <a:latin typeface="Helvetica Neue" panose="02000503000000020004" pitchFamily="2" charset="0"/>
              <a:ea typeface="Helvetica Neue" panose="02000503000000020004" pitchFamily="2" charset="0"/>
              <a:cs typeface="Helvetica Neue" panose="02000503000000020004" pitchFamily="2" charset="0"/>
            </a:endParaRPr>
          </a:p>
          <a:p>
            <a:pPr>
              <a:spcBef>
                <a:spcPts val="600"/>
              </a:spcBef>
            </a:pPr>
            <a:r>
              <a:rPr lang="en-ZA" sz="1200" b="1" dirty="0">
                <a:latin typeface="Helvetica Neue" panose="02000503000000020004" pitchFamily="2" charset="0"/>
                <a:ea typeface="Helvetica Neue" panose="02000503000000020004" pitchFamily="2" charset="0"/>
                <a:cs typeface="Helvetica Neue" panose="02000503000000020004" pitchFamily="2" charset="0"/>
              </a:rPr>
              <a:t>TARGET</a:t>
            </a:r>
            <a:endParaRPr lang="en-ZA" sz="12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1080 work opportunities for unemployed creative practitioners over 12 months</a:t>
            </a:r>
          </a:p>
          <a:p>
            <a:pPr>
              <a:spcBef>
                <a:spcPts val="600"/>
              </a:spcBef>
            </a:pPr>
            <a:r>
              <a:rPr lang="en-ZA" sz="1200" b="1" dirty="0">
                <a:latin typeface="Helvetica Neue" panose="02000503000000020004" pitchFamily="2" charset="0"/>
                <a:ea typeface="Helvetica Neue" panose="02000503000000020004" pitchFamily="2" charset="0"/>
                <a:cs typeface="Helvetica Neue" panose="02000503000000020004" pitchFamily="2" charset="0"/>
              </a:rPr>
              <a:t>NATURE OF SUPPORT</a:t>
            </a:r>
          </a:p>
          <a:p>
            <a:pPr marL="285750" indent="-285750">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2 paid work days/week over 6 months (fixed rate/minimum wage as prescribed)</a:t>
            </a:r>
          </a:p>
          <a:p>
            <a:pPr marL="285750" indent="-285750">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Training in cultural mapping methodologies including use of an online App</a:t>
            </a:r>
          </a:p>
          <a:p>
            <a:pPr marL="285750" indent="-285750">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Support to create new work</a:t>
            </a:r>
          </a:p>
          <a:p>
            <a:pPr marL="285750" indent="-285750">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Showcasing of new works</a:t>
            </a:r>
          </a:p>
          <a:p>
            <a:pPr>
              <a:spcBef>
                <a:spcPts val="600"/>
              </a:spcBef>
            </a:pPr>
            <a:r>
              <a:rPr lang="en-ZA" sz="1200" b="1" dirty="0">
                <a:latin typeface="Helvetica Neue" panose="02000503000000020004" pitchFamily="2" charset="0"/>
                <a:ea typeface="Helvetica Neue" panose="02000503000000020004" pitchFamily="2" charset="0"/>
                <a:cs typeface="Helvetica Neue" panose="02000503000000020004" pitchFamily="2" charset="0"/>
              </a:rPr>
              <a:t>APPROVAL PROCESS</a:t>
            </a:r>
            <a:endParaRPr lang="en-ZA" sz="12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spcBef>
                <a:spcPts val="600"/>
              </a:spcBef>
              <a:buFont typeface="Arial" panose="020B0604020202020204" pitchFamily="34" charset="0"/>
              <a:buChar char="•"/>
            </a:pPr>
            <a:r>
              <a:rPr lang="en-ZA" sz="1200" dirty="0">
                <a:latin typeface="Helvetica Neue" panose="02000503000000020004" pitchFamily="2" charset="0"/>
                <a:ea typeface="Helvetica Neue" panose="02000503000000020004" pitchFamily="2" charset="0"/>
                <a:cs typeface="Helvetica Neue" panose="02000503000000020004" pitchFamily="2" charset="0"/>
              </a:rPr>
              <a:t>Application via arts-based community organisations in 6 areas.</a:t>
            </a:r>
          </a:p>
        </p:txBody>
      </p:sp>
      <p:sp>
        <p:nvSpPr>
          <p:cNvPr id="26" name="Title 1">
            <a:extLst>
              <a:ext uri="{FF2B5EF4-FFF2-40B4-BE49-F238E27FC236}">
                <a16:creationId xmlns:a16="http://schemas.microsoft.com/office/drawing/2014/main" id="{2B2DFEC5-411C-CED1-22E0-875F998F33D2}"/>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SEF</a:t>
            </a:r>
            <a:r>
              <a:rPr lang="en-US" sz="3200" b="1" dirty="0">
                <a:solidFill>
                  <a:srgbClr val="FF0000"/>
                </a:solidFill>
                <a:cs typeface="Arial" panose="020B0604020202020204" pitchFamily="34" charset="0"/>
              </a:rPr>
              <a:t> </a:t>
            </a:r>
            <a:r>
              <a:rPr lang="en-US" sz="2400" b="1" dirty="0">
                <a:solidFill>
                  <a:srgbClr val="F7BB33"/>
                </a:solidFill>
                <a:cs typeface="Arial" panose="020B0604020202020204" pitchFamily="34" charset="0"/>
              </a:rPr>
              <a:t>| project design</a:t>
            </a:r>
          </a:p>
        </p:txBody>
      </p:sp>
      <p:pic>
        <p:nvPicPr>
          <p:cNvPr id="5" name="Picture 4">
            <a:extLst>
              <a:ext uri="{FF2B5EF4-FFF2-40B4-BE49-F238E27FC236}">
                <a16:creationId xmlns:a16="http://schemas.microsoft.com/office/drawing/2014/main" id="{7491882D-BD1C-BBAE-1CCF-9CA4E3406391}"/>
              </a:ext>
            </a:extLst>
          </p:cNvPr>
          <p:cNvPicPr>
            <a:picLocks noChangeAspect="1"/>
          </p:cNvPicPr>
          <p:nvPr/>
        </p:nvPicPr>
        <p:blipFill rotWithShape="1">
          <a:blip r:embed="rId5"/>
          <a:srcRect l="21115" t="2183" r="19245" b="-2183"/>
          <a:stretch/>
        </p:blipFill>
        <p:spPr>
          <a:xfrm>
            <a:off x="5870418" y="186338"/>
            <a:ext cx="3242139" cy="3152551"/>
          </a:xfrm>
          <a:prstGeom prst="ellipse">
            <a:avLst/>
          </a:prstGeom>
          <a:ln w="28575">
            <a:solidFill>
              <a:schemeClr val="bg1"/>
            </a:solidFill>
          </a:ln>
        </p:spPr>
      </p:pic>
      <p:sp>
        <p:nvSpPr>
          <p:cNvPr id="7" name="TextBox 6">
            <a:extLst>
              <a:ext uri="{FF2B5EF4-FFF2-40B4-BE49-F238E27FC236}">
                <a16:creationId xmlns:a16="http://schemas.microsoft.com/office/drawing/2014/main" id="{E0970683-69C5-3656-0AC3-6A40D8A3E03E}"/>
              </a:ext>
            </a:extLst>
          </p:cNvPr>
          <p:cNvSpPr txBox="1"/>
          <p:nvPr/>
        </p:nvSpPr>
        <p:spPr>
          <a:xfrm rot="20670532">
            <a:off x="7003550" y="3005681"/>
            <a:ext cx="1771603" cy="505267"/>
          </a:xfrm>
          <a:prstGeom prst="rect">
            <a:avLst/>
          </a:prstGeom>
          <a:solidFill>
            <a:srgbClr val="FF0000"/>
          </a:solidFill>
        </p:spPr>
        <p:txBody>
          <a:bodyPr vert="horz" wrap="square" lIns="0" tIns="12700" rIns="0" bIns="0" rtlCol="0">
            <a:spAutoFit/>
          </a:bodyPr>
          <a:lstStyle/>
          <a:p>
            <a:pPr algn="ctr"/>
            <a:r>
              <a:rPr lang="en-US" sz="32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NEW   </a:t>
            </a:r>
          </a:p>
        </p:txBody>
      </p:sp>
    </p:spTree>
    <p:extLst>
      <p:ext uri="{BB962C8B-B14F-4D97-AF65-F5344CB8AC3E}">
        <p14:creationId xmlns:p14="http://schemas.microsoft.com/office/powerpoint/2010/main" val="2564619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AD3008-B840-D804-9A76-9F78D01D68C5}"/>
              </a:ext>
            </a:extLst>
          </p:cNvPr>
          <p:cNvSpPr/>
          <p:nvPr/>
        </p:nvSpPr>
        <p:spPr>
          <a:xfrm>
            <a:off x="-2" y="0"/>
            <a:ext cx="9144002" cy="6871133"/>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
            <a:extLst>
              <a:ext uri="{FF2B5EF4-FFF2-40B4-BE49-F238E27FC236}">
                <a16:creationId xmlns:a16="http://schemas.microsoft.com/office/drawing/2014/main" id="{4BFFE87A-A262-0290-4D9E-31311B0BFA62}"/>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3" name="TextBox 2">
            <a:extLst>
              <a:ext uri="{FF2B5EF4-FFF2-40B4-BE49-F238E27FC236}">
                <a16:creationId xmlns:a16="http://schemas.microsoft.com/office/drawing/2014/main" id="{AC6ACB0C-33CE-7174-A245-B01A0630424D}"/>
              </a:ext>
            </a:extLst>
          </p:cNvPr>
          <p:cNvSpPr txBox="1"/>
          <p:nvPr/>
        </p:nvSpPr>
        <p:spPr>
          <a:xfrm>
            <a:off x="651763" y="1595021"/>
            <a:ext cx="6553709" cy="3662541"/>
          </a:xfrm>
          <a:prstGeom prst="rect">
            <a:avLst/>
          </a:prstGeom>
          <a:noFill/>
        </p:spPr>
        <p:txBody>
          <a:bodyPr wrap="square">
            <a:spAutoFit/>
          </a:bodyPr>
          <a:lstStyle/>
          <a:p>
            <a:r>
              <a:rPr lang="en-ZA"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PURPOSE</a:t>
            </a:r>
          </a:p>
          <a:p>
            <a:pPr>
              <a:spcBef>
                <a:spcPts val="600"/>
              </a:spcBef>
            </a:pPr>
            <a:r>
              <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t>
            </a:r>
            <a:r>
              <a:rPr lang="en-ZA" sz="12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rovides </a:t>
            </a:r>
            <a:r>
              <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income opportunities </a:t>
            </a:r>
            <a:r>
              <a:rPr lang="en-ZA" sz="12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for creative practitioners in under resourced communities while supporting them to play a role in community building through cultural mapping, art-making, art-showcasing.</a:t>
            </a:r>
          </a:p>
          <a:p>
            <a:pPr>
              <a:spcBef>
                <a:spcPts val="600"/>
              </a:spcBef>
            </a:pPr>
            <a:r>
              <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Presidential Employment Stimulus seeks to use direct public investment to support employment opportunities, counteracting job losses due to Covid-19, and creating an opportunity for growth and renewal.]</a:t>
            </a:r>
            <a:endParaRPr lang="en-ZA" sz="12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endParaRPr>
          </a:p>
          <a:p>
            <a:pPr>
              <a:spcBef>
                <a:spcPts val="600"/>
              </a:spcBef>
            </a:pPr>
            <a:r>
              <a:rPr lang="en-ZA"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TARGET</a:t>
            </a:r>
            <a:endPar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spcBef>
                <a:spcPts val="600"/>
              </a:spcBef>
              <a:buFont typeface="Arial" panose="020B0604020202020204" pitchFamily="34" charset="0"/>
              <a:buChar char="•"/>
            </a:pPr>
            <a:r>
              <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1080 work opportunities for unemployed creative practitioners over 12 months</a:t>
            </a:r>
          </a:p>
          <a:p>
            <a:pPr>
              <a:spcBef>
                <a:spcPts val="600"/>
              </a:spcBef>
            </a:pPr>
            <a:r>
              <a:rPr lang="en-ZA"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NATURE OF SUPPORT</a:t>
            </a:r>
          </a:p>
          <a:p>
            <a:pPr marL="285750" indent="-285750">
              <a:spcBef>
                <a:spcPts val="600"/>
              </a:spcBef>
              <a:buFont typeface="Arial" panose="020B0604020202020204" pitchFamily="34" charset="0"/>
              <a:buChar char="•"/>
            </a:pPr>
            <a:r>
              <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 paid work days/week over 6 months (fixed rate/minimum wage as prescribed)</a:t>
            </a:r>
          </a:p>
          <a:p>
            <a:pPr marL="285750" indent="-285750">
              <a:buFont typeface="Arial" panose="020B0604020202020204" pitchFamily="34" charset="0"/>
              <a:buChar char="•"/>
            </a:pPr>
            <a:r>
              <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Training in cultural mapping methodologies including use of an online App</a:t>
            </a:r>
          </a:p>
          <a:p>
            <a:pPr marL="285750" indent="-285750">
              <a:buFont typeface="Arial" panose="020B0604020202020204" pitchFamily="34" charset="0"/>
              <a:buChar char="•"/>
            </a:pPr>
            <a:r>
              <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Support to create new work</a:t>
            </a:r>
          </a:p>
          <a:p>
            <a:pPr marL="285750" indent="-285750">
              <a:buFont typeface="Arial" panose="020B0604020202020204" pitchFamily="34" charset="0"/>
              <a:buChar char="•"/>
            </a:pPr>
            <a:r>
              <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Showcasing of new works</a:t>
            </a:r>
          </a:p>
          <a:p>
            <a:pPr>
              <a:spcBef>
                <a:spcPts val="600"/>
              </a:spcBef>
            </a:pPr>
            <a:r>
              <a:rPr lang="en-ZA"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APPROVAL PROCESS</a:t>
            </a:r>
            <a:endPar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spcBef>
                <a:spcPts val="600"/>
              </a:spcBef>
              <a:buFont typeface="Arial" panose="020B0604020202020204" pitchFamily="34" charset="0"/>
              <a:buChar char="•"/>
            </a:pPr>
            <a:r>
              <a:rPr lang="en-ZA"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Application via arts-based community organisations in 6 areas.</a:t>
            </a:r>
          </a:p>
        </p:txBody>
      </p:sp>
      <p:sp>
        <p:nvSpPr>
          <p:cNvPr id="4" name="Title 1">
            <a:extLst>
              <a:ext uri="{FF2B5EF4-FFF2-40B4-BE49-F238E27FC236}">
                <a16:creationId xmlns:a16="http://schemas.microsoft.com/office/drawing/2014/main" id="{3A023A4E-9E1D-1956-F022-50A2B8D4D995}"/>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JF3 (10) </a:t>
            </a:r>
            <a:r>
              <a:rPr lang="en-US" sz="2400" b="1" dirty="0">
                <a:solidFill>
                  <a:srgbClr val="F7BB33"/>
                </a:solidFill>
                <a:cs typeface="Arial" panose="020B0604020202020204" pitchFamily="34" charset="0"/>
              </a:rPr>
              <a:t>| project design</a:t>
            </a:r>
          </a:p>
        </p:txBody>
      </p:sp>
      <p:grpSp>
        <p:nvGrpSpPr>
          <p:cNvPr id="10" name="Group 9">
            <a:extLst>
              <a:ext uri="{FF2B5EF4-FFF2-40B4-BE49-F238E27FC236}">
                <a16:creationId xmlns:a16="http://schemas.microsoft.com/office/drawing/2014/main" id="{B2931A92-8A4F-8744-A764-7866240BBBA8}"/>
              </a:ext>
            </a:extLst>
          </p:cNvPr>
          <p:cNvGrpSpPr/>
          <p:nvPr/>
        </p:nvGrpSpPr>
        <p:grpSpPr>
          <a:xfrm>
            <a:off x="-2" y="6001486"/>
            <a:ext cx="9144002" cy="945530"/>
            <a:chOff x="-2" y="6001486"/>
            <a:chExt cx="9144002" cy="945530"/>
          </a:xfrm>
        </p:grpSpPr>
        <p:grpSp>
          <p:nvGrpSpPr>
            <p:cNvPr id="16" name="Group 15">
              <a:extLst>
                <a:ext uri="{FF2B5EF4-FFF2-40B4-BE49-F238E27FC236}">
                  <a16:creationId xmlns:a16="http://schemas.microsoft.com/office/drawing/2014/main" id="{B8EB62DB-E463-5E4B-9173-0A7DC412122E}"/>
                </a:ext>
              </a:extLst>
            </p:cNvPr>
            <p:cNvGrpSpPr/>
            <p:nvPr/>
          </p:nvGrpSpPr>
          <p:grpSpPr>
            <a:xfrm>
              <a:off x="-2" y="6001486"/>
              <a:ext cx="9144002" cy="945530"/>
              <a:chOff x="-2" y="5511253"/>
              <a:chExt cx="9144002" cy="945530"/>
            </a:xfrm>
          </p:grpSpPr>
          <p:sp>
            <p:nvSpPr>
              <p:cNvPr id="20" name="Rectangle 19">
                <a:extLst>
                  <a:ext uri="{FF2B5EF4-FFF2-40B4-BE49-F238E27FC236}">
                    <a16:creationId xmlns:a16="http://schemas.microsoft.com/office/drawing/2014/main" id="{6B4C2719-F2E1-CE44-B740-F5E884882C7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picture containing chart&#10;&#10;Description automatically generated">
                <a:extLst>
                  <a:ext uri="{FF2B5EF4-FFF2-40B4-BE49-F238E27FC236}">
                    <a16:creationId xmlns:a16="http://schemas.microsoft.com/office/drawing/2014/main" id="{8021A2B3-79D1-F243-8413-F829A9075F4A}"/>
                  </a:ext>
                </a:extLst>
              </p:cNvPr>
              <p:cNvPicPr>
                <a:picLocks noChangeAspect="1"/>
              </p:cNvPicPr>
              <p:nvPr/>
            </p:nvPicPr>
            <p:blipFill rotWithShape="1">
              <a:blip r:embed="rId2"/>
              <a:srcRect b="32359"/>
              <a:stretch/>
            </p:blipFill>
            <p:spPr>
              <a:xfrm>
                <a:off x="0" y="5537043"/>
                <a:ext cx="3203847" cy="888509"/>
              </a:xfrm>
              <a:prstGeom prst="rect">
                <a:avLst/>
              </a:prstGeom>
            </p:spPr>
          </p:pic>
          <p:cxnSp>
            <p:nvCxnSpPr>
              <p:cNvPr id="22" name="Straight Connector 21">
                <a:extLst>
                  <a:ext uri="{FF2B5EF4-FFF2-40B4-BE49-F238E27FC236}">
                    <a16:creationId xmlns:a16="http://schemas.microsoft.com/office/drawing/2014/main" id="{B21CAF02-2969-B249-81C4-4E534B09E7C9}"/>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7" name="Picture 16" descr="Qr code&#10;&#10;Description automatically generated">
              <a:extLst>
                <a:ext uri="{FF2B5EF4-FFF2-40B4-BE49-F238E27FC236}">
                  <a16:creationId xmlns:a16="http://schemas.microsoft.com/office/drawing/2014/main" id="{39132A36-B18E-B94E-837B-30C9299BFE19}"/>
                </a:ext>
              </a:extLst>
            </p:cNvPr>
            <p:cNvPicPr>
              <a:picLocks noChangeAspect="1"/>
            </p:cNvPicPr>
            <p:nvPr/>
          </p:nvPicPr>
          <p:blipFill>
            <a:blip r:embed="rId3"/>
            <a:stretch>
              <a:fillRect/>
            </a:stretch>
          </p:blipFill>
          <p:spPr>
            <a:xfrm>
              <a:off x="7674405" y="6169633"/>
              <a:ext cx="1136045" cy="719177"/>
            </a:xfrm>
            <a:prstGeom prst="rect">
              <a:avLst/>
            </a:prstGeom>
          </p:spPr>
        </p:pic>
        <p:pic>
          <p:nvPicPr>
            <p:cNvPr id="26" name="Picture 25">
              <a:extLst>
                <a:ext uri="{FF2B5EF4-FFF2-40B4-BE49-F238E27FC236}">
                  <a16:creationId xmlns:a16="http://schemas.microsoft.com/office/drawing/2014/main" id="{BF4B8F76-E2FE-3C49-BF06-291926E16599}"/>
                </a:ext>
              </a:extLst>
            </p:cNvPr>
            <p:cNvPicPr>
              <a:picLocks noChangeAspect="1"/>
            </p:cNvPicPr>
            <p:nvPr/>
          </p:nvPicPr>
          <p:blipFill>
            <a:blip r:embed="rId4"/>
            <a:srcRect/>
            <a:stretch/>
          </p:blipFill>
          <p:spPr>
            <a:xfrm>
              <a:off x="6254205" y="6153862"/>
              <a:ext cx="912803" cy="663857"/>
            </a:xfrm>
            <a:prstGeom prst="rect">
              <a:avLst/>
            </a:prstGeom>
          </p:spPr>
        </p:pic>
      </p:grpSp>
      <p:sp>
        <p:nvSpPr>
          <p:cNvPr id="5" name="Oval 4">
            <a:extLst>
              <a:ext uri="{FF2B5EF4-FFF2-40B4-BE49-F238E27FC236}">
                <a16:creationId xmlns:a16="http://schemas.microsoft.com/office/drawing/2014/main" id="{C09680CE-FEDF-EE79-F9FD-F16D05C4080A}"/>
              </a:ext>
            </a:extLst>
          </p:cNvPr>
          <p:cNvSpPr/>
          <p:nvPr/>
        </p:nvSpPr>
        <p:spPr>
          <a:xfrm>
            <a:off x="7057623" y="515155"/>
            <a:ext cx="1752827" cy="1712890"/>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Work in Progress</a:t>
            </a:r>
          </a:p>
        </p:txBody>
      </p:sp>
      <p:sp>
        <p:nvSpPr>
          <p:cNvPr id="7" name="TextBox 6">
            <a:extLst>
              <a:ext uri="{FF2B5EF4-FFF2-40B4-BE49-F238E27FC236}">
                <a16:creationId xmlns:a16="http://schemas.microsoft.com/office/drawing/2014/main" id="{1350A4B7-AE54-714D-29E2-1BF6E3CB00B3}"/>
              </a:ext>
            </a:extLst>
          </p:cNvPr>
          <p:cNvSpPr txBox="1"/>
          <p:nvPr/>
        </p:nvSpPr>
        <p:spPr>
          <a:xfrm rot="20670532">
            <a:off x="7048234" y="1135342"/>
            <a:ext cx="1771603" cy="505267"/>
          </a:xfrm>
          <a:prstGeom prst="rect">
            <a:avLst/>
          </a:prstGeom>
          <a:solidFill>
            <a:srgbClr val="FF0000"/>
          </a:solidFill>
        </p:spPr>
        <p:txBody>
          <a:bodyPr vert="horz" wrap="square" lIns="0" tIns="12700" rIns="0" bIns="0" rtlCol="0">
            <a:spAutoFit/>
          </a:bodyPr>
          <a:lstStyle/>
          <a:p>
            <a:pPr algn="ctr"/>
            <a:r>
              <a:rPr lang="en-US" sz="3200" b="1" i="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NEW   </a:t>
            </a:r>
          </a:p>
        </p:txBody>
      </p:sp>
    </p:spTree>
    <p:extLst>
      <p:ext uri="{BB962C8B-B14F-4D97-AF65-F5344CB8AC3E}">
        <p14:creationId xmlns:p14="http://schemas.microsoft.com/office/powerpoint/2010/main" val="2566583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C85F05B-6D85-100C-190A-9E6A79D09D3D}"/>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8" name="Title 1">
            <a:extLst>
              <a:ext uri="{FF2B5EF4-FFF2-40B4-BE49-F238E27FC236}">
                <a16:creationId xmlns:a16="http://schemas.microsoft.com/office/drawing/2014/main" id="{098001C9-A668-035D-8E6B-20E9E80F9300}"/>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Key Lessons</a:t>
            </a:r>
          </a:p>
        </p:txBody>
      </p:sp>
      <p:grpSp>
        <p:nvGrpSpPr>
          <p:cNvPr id="10" name="Group 9">
            <a:extLst>
              <a:ext uri="{FF2B5EF4-FFF2-40B4-BE49-F238E27FC236}">
                <a16:creationId xmlns:a16="http://schemas.microsoft.com/office/drawing/2014/main" id="{38B1AA7B-8DCC-5940-8508-F823FE262E5F}"/>
              </a:ext>
            </a:extLst>
          </p:cNvPr>
          <p:cNvGrpSpPr/>
          <p:nvPr/>
        </p:nvGrpSpPr>
        <p:grpSpPr>
          <a:xfrm>
            <a:off x="-2" y="6001486"/>
            <a:ext cx="9144002" cy="945530"/>
            <a:chOff x="-2" y="6001486"/>
            <a:chExt cx="9144002" cy="945530"/>
          </a:xfrm>
        </p:grpSpPr>
        <p:grpSp>
          <p:nvGrpSpPr>
            <p:cNvPr id="12" name="Group 11">
              <a:extLst>
                <a:ext uri="{FF2B5EF4-FFF2-40B4-BE49-F238E27FC236}">
                  <a16:creationId xmlns:a16="http://schemas.microsoft.com/office/drawing/2014/main" id="{32FECAA2-E2DB-5940-8AE7-61118119E2BF}"/>
                </a:ext>
              </a:extLst>
            </p:cNvPr>
            <p:cNvGrpSpPr/>
            <p:nvPr/>
          </p:nvGrpSpPr>
          <p:grpSpPr>
            <a:xfrm>
              <a:off x="-2" y="6001486"/>
              <a:ext cx="9144002" cy="945530"/>
              <a:chOff x="-2" y="5511253"/>
              <a:chExt cx="9144002" cy="945530"/>
            </a:xfrm>
          </p:grpSpPr>
          <p:sp>
            <p:nvSpPr>
              <p:cNvPr id="16" name="Rectangle 15">
                <a:extLst>
                  <a:ext uri="{FF2B5EF4-FFF2-40B4-BE49-F238E27FC236}">
                    <a16:creationId xmlns:a16="http://schemas.microsoft.com/office/drawing/2014/main" id="{1BE8EB60-EE58-A149-9599-2779B4C01A4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chart&#10;&#10;Description automatically generated">
                <a:extLst>
                  <a:ext uri="{FF2B5EF4-FFF2-40B4-BE49-F238E27FC236}">
                    <a16:creationId xmlns:a16="http://schemas.microsoft.com/office/drawing/2014/main" id="{EA586398-DB6D-6D45-AD48-12667BFA6C98}"/>
                  </a:ext>
                </a:extLst>
              </p:cNvPr>
              <p:cNvPicPr>
                <a:picLocks noChangeAspect="1"/>
              </p:cNvPicPr>
              <p:nvPr/>
            </p:nvPicPr>
            <p:blipFill rotWithShape="1">
              <a:blip r:embed="rId2"/>
              <a:srcRect b="32359"/>
              <a:stretch/>
            </p:blipFill>
            <p:spPr>
              <a:xfrm>
                <a:off x="0" y="5537043"/>
                <a:ext cx="3203847" cy="888509"/>
              </a:xfrm>
              <a:prstGeom prst="rect">
                <a:avLst/>
              </a:prstGeom>
            </p:spPr>
          </p:pic>
          <p:cxnSp>
            <p:nvCxnSpPr>
              <p:cNvPr id="18" name="Straight Connector 17">
                <a:extLst>
                  <a:ext uri="{FF2B5EF4-FFF2-40B4-BE49-F238E27FC236}">
                    <a16:creationId xmlns:a16="http://schemas.microsoft.com/office/drawing/2014/main" id="{D5F9E6AB-B9BA-9446-B764-23144B94648A}"/>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3" name="Picture 12" descr="Qr code&#10;&#10;Description automatically generated">
              <a:extLst>
                <a:ext uri="{FF2B5EF4-FFF2-40B4-BE49-F238E27FC236}">
                  <a16:creationId xmlns:a16="http://schemas.microsoft.com/office/drawing/2014/main" id="{9AEB70C8-30F1-D54E-B75B-D509320A810F}"/>
                </a:ext>
              </a:extLst>
            </p:cNvPr>
            <p:cNvPicPr>
              <a:picLocks noChangeAspect="1"/>
            </p:cNvPicPr>
            <p:nvPr/>
          </p:nvPicPr>
          <p:blipFill>
            <a:blip r:embed="rId3"/>
            <a:stretch>
              <a:fillRect/>
            </a:stretch>
          </p:blipFill>
          <p:spPr>
            <a:xfrm>
              <a:off x="7674405" y="6169633"/>
              <a:ext cx="1136045" cy="719177"/>
            </a:xfrm>
            <a:prstGeom prst="rect">
              <a:avLst/>
            </a:prstGeom>
          </p:spPr>
        </p:pic>
      </p:grpSp>
      <p:sp>
        <p:nvSpPr>
          <p:cNvPr id="3" name="TextBox 2">
            <a:extLst>
              <a:ext uri="{FF2B5EF4-FFF2-40B4-BE49-F238E27FC236}">
                <a16:creationId xmlns:a16="http://schemas.microsoft.com/office/drawing/2014/main" id="{7D314CD2-7C0E-ED8E-DF98-0370B0C25AEF}"/>
              </a:ext>
            </a:extLst>
          </p:cNvPr>
          <p:cNvSpPr txBox="1"/>
          <p:nvPr/>
        </p:nvSpPr>
        <p:spPr>
          <a:xfrm>
            <a:off x="504799" y="1559305"/>
            <a:ext cx="6886601" cy="3893374"/>
          </a:xfrm>
          <a:prstGeom prst="rect">
            <a:avLst/>
          </a:prstGeom>
          <a:noFill/>
        </p:spPr>
        <p:txBody>
          <a:bodyPr wrap="square">
            <a:spAutoFit/>
          </a:bodyPr>
          <a:lstStyle/>
          <a:p>
            <a:pPr marL="393700" indent="-393700" algn="l">
              <a:spcBef>
                <a:spcPts val="600"/>
              </a:spcBef>
              <a:buFont typeface="+mj-lt"/>
              <a:buAutoNum type="arabicPeriod"/>
            </a:pPr>
            <a:r>
              <a:rPr lang="en-ZA" sz="1200" b="0"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Importance of the business owner (the jockey) and the business (the horse) </a:t>
            </a:r>
            <a:endPar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393700" indent="-393700" algn="l">
              <a:spcBef>
                <a:spcPts val="600"/>
              </a:spcBef>
              <a:buFont typeface="+mj-lt"/>
              <a:buAutoNum type="arabicPeriod"/>
            </a:pPr>
            <a:r>
              <a:rPr lang="en-ZA" sz="1200" b="0"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Importance of a good recruitment process (criteria, process, agency) </a:t>
            </a:r>
          </a:p>
          <a:p>
            <a:pPr marL="393700" indent="-393700" algn="l">
              <a:spcBef>
                <a:spcPts val="600"/>
              </a:spcBef>
              <a:buFont typeface="+mj-lt"/>
              <a:buAutoNum type="arabicPeriod"/>
            </a:pPr>
            <a:r>
              <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 value of ‘skin in the game’</a:t>
            </a:r>
          </a:p>
          <a:p>
            <a:pPr marL="393700" indent="-393700" algn="l">
              <a:spcBef>
                <a:spcPts val="600"/>
              </a:spcBef>
              <a:buFont typeface="+mj-lt"/>
              <a:buAutoNum type="arabicPeriod"/>
            </a:pPr>
            <a:r>
              <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Services to support the business manage the impact of the intervention </a:t>
            </a:r>
            <a:br>
              <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br>
            <a:r>
              <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(working capital, HR advice)</a:t>
            </a:r>
          </a:p>
          <a:p>
            <a:pPr marL="393700" indent="-393700" algn="l">
              <a:spcBef>
                <a:spcPts val="600"/>
              </a:spcBef>
              <a:buFont typeface="+mj-lt"/>
              <a:buAutoNum type="arabicPeriod"/>
            </a:pPr>
            <a:r>
              <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Crowdsourcing other support, partners, incentives</a:t>
            </a:r>
          </a:p>
          <a:p>
            <a:pPr marL="393700" indent="-393700" algn="l">
              <a:spcBef>
                <a:spcPts val="600"/>
              </a:spcBef>
              <a:buFont typeface="+mj-lt"/>
              <a:buAutoNum type="arabicPeriod"/>
            </a:pPr>
            <a:r>
              <a:rPr lang="en-ZA" sz="1200" b="0"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Its not just about the money; but the money is an important catalyst</a:t>
            </a:r>
          </a:p>
          <a:p>
            <a:pPr marL="393700" indent="-393700" algn="l">
              <a:spcBef>
                <a:spcPts val="600"/>
              </a:spcBef>
              <a:buFont typeface="+mj-lt"/>
              <a:buAutoNum type="arabicPeriod"/>
            </a:pPr>
            <a:r>
              <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Mentorship vs coaching (needs at different business stages)</a:t>
            </a:r>
          </a:p>
          <a:p>
            <a:pPr marL="393700" indent="-393700" algn="l">
              <a:spcBef>
                <a:spcPts val="600"/>
              </a:spcBef>
              <a:buFont typeface="+mj-lt"/>
              <a:buAutoNum type="arabicPeriod"/>
            </a:pPr>
            <a:r>
              <a:rPr lang="en-ZA" sz="1200" b="0"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Its all about the market (and the product/service)  </a:t>
            </a:r>
          </a:p>
          <a:p>
            <a:pPr marL="393700" indent="-393700" algn="l">
              <a:spcBef>
                <a:spcPts val="600"/>
              </a:spcBef>
              <a:buFont typeface="+mj-lt"/>
              <a:buAutoNum type="arabicPeriod"/>
            </a:pPr>
            <a:r>
              <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Project admin and the role of the intermediary to ‘protect’ businesses from most of the pain</a:t>
            </a:r>
          </a:p>
          <a:p>
            <a:pPr marL="393700" indent="-393700" algn="l">
              <a:spcBef>
                <a:spcPts val="600"/>
              </a:spcBef>
              <a:buFont typeface="+mj-lt"/>
              <a:buAutoNum type="arabicPeriod"/>
            </a:pPr>
            <a:r>
              <a:rPr lang="en-ZA" sz="1200" b="0"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External factors (economy, covid-19, July unrest, load shedding, war in Ukraine etc)</a:t>
            </a:r>
          </a:p>
          <a:p>
            <a:pPr marL="393700" indent="-393700" algn="l">
              <a:spcBef>
                <a:spcPts val="600"/>
              </a:spcBef>
              <a:buFont typeface="+mj-lt"/>
              <a:buAutoNum type="arabicPeriod"/>
            </a:pPr>
            <a:r>
              <a:rPr lang="en-ZA" sz="1200" b="0"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High quality SMME for sustainable job creation: human capital, growth ambition, Innovativeness, (opportunity vs necessity), and market orientation</a:t>
            </a:r>
            <a:endParaRPr lang="en-ZA"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393700" indent="-393700" algn="l">
              <a:spcBef>
                <a:spcPts val="600"/>
              </a:spcBef>
              <a:buFont typeface="+mj-lt"/>
              <a:buAutoNum type="arabicPeriod"/>
            </a:pPr>
            <a:r>
              <a:rPr lang="en-ZA" sz="1200" b="0" i="0" u="none" strike="noStrike"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Creating jobs in SMMEs through ESD: takes time, capacity-building for smallest firms, support customised, unique constraints faced by women, robust monitoring and evaluation system, target groups and the main barriers, and private sector in delivery </a:t>
            </a:r>
          </a:p>
        </p:txBody>
      </p:sp>
    </p:spTree>
    <p:extLst>
      <p:ext uri="{BB962C8B-B14F-4D97-AF65-F5344CB8AC3E}">
        <p14:creationId xmlns:p14="http://schemas.microsoft.com/office/powerpoint/2010/main" val="987450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C85F05B-6D85-100C-190A-9E6A79D09D3D}"/>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8" name="Title 1">
            <a:extLst>
              <a:ext uri="{FF2B5EF4-FFF2-40B4-BE49-F238E27FC236}">
                <a16:creationId xmlns:a16="http://schemas.microsoft.com/office/drawing/2014/main" id="{098001C9-A668-035D-8E6B-20E9E80F9300}"/>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Funds spent on</a:t>
            </a:r>
          </a:p>
        </p:txBody>
      </p:sp>
      <p:grpSp>
        <p:nvGrpSpPr>
          <p:cNvPr id="10" name="Group 9">
            <a:extLst>
              <a:ext uri="{FF2B5EF4-FFF2-40B4-BE49-F238E27FC236}">
                <a16:creationId xmlns:a16="http://schemas.microsoft.com/office/drawing/2014/main" id="{38B1AA7B-8DCC-5940-8508-F823FE262E5F}"/>
              </a:ext>
            </a:extLst>
          </p:cNvPr>
          <p:cNvGrpSpPr/>
          <p:nvPr/>
        </p:nvGrpSpPr>
        <p:grpSpPr>
          <a:xfrm>
            <a:off x="-2" y="6001486"/>
            <a:ext cx="9144002" cy="945530"/>
            <a:chOff x="-2" y="6001486"/>
            <a:chExt cx="9144002" cy="945530"/>
          </a:xfrm>
        </p:grpSpPr>
        <p:grpSp>
          <p:nvGrpSpPr>
            <p:cNvPr id="12" name="Group 11">
              <a:extLst>
                <a:ext uri="{FF2B5EF4-FFF2-40B4-BE49-F238E27FC236}">
                  <a16:creationId xmlns:a16="http://schemas.microsoft.com/office/drawing/2014/main" id="{32FECAA2-E2DB-5940-8AE7-61118119E2BF}"/>
                </a:ext>
              </a:extLst>
            </p:cNvPr>
            <p:cNvGrpSpPr/>
            <p:nvPr/>
          </p:nvGrpSpPr>
          <p:grpSpPr>
            <a:xfrm>
              <a:off x="-2" y="6001486"/>
              <a:ext cx="9144002" cy="945530"/>
              <a:chOff x="-2" y="5511253"/>
              <a:chExt cx="9144002" cy="945530"/>
            </a:xfrm>
          </p:grpSpPr>
          <p:sp>
            <p:nvSpPr>
              <p:cNvPr id="16" name="Rectangle 15">
                <a:extLst>
                  <a:ext uri="{FF2B5EF4-FFF2-40B4-BE49-F238E27FC236}">
                    <a16:creationId xmlns:a16="http://schemas.microsoft.com/office/drawing/2014/main" id="{1BE8EB60-EE58-A149-9599-2779B4C01A4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chart&#10;&#10;Description automatically generated">
                <a:extLst>
                  <a:ext uri="{FF2B5EF4-FFF2-40B4-BE49-F238E27FC236}">
                    <a16:creationId xmlns:a16="http://schemas.microsoft.com/office/drawing/2014/main" id="{EA586398-DB6D-6D45-AD48-12667BFA6C98}"/>
                  </a:ext>
                </a:extLst>
              </p:cNvPr>
              <p:cNvPicPr>
                <a:picLocks noChangeAspect="1"/>
              </p:cNvPicPr>
              <p:nvPr/>
            </p:nvPicPr>
            <p:blipFill rotWithShape="1">
              <a:blip r:embed="rId2"/>
              <a:srcRect b="32359"/>
              <a:stretch/>
            </p:blipFill>
            <p:spPr>
              <a:xfrm>
                <a:off x="0" y="5537043"/>
                <a:ext cx="3203847" cy="888509"/>
              </a:xfrm>
              <a:prstGeom prst="rect">
                <a:avLst/>
              </a:prstGeom>
            </p:spPr>
          </p:pic>
          <p:cxnSp>
            <p:nvCxnSpPr>
              <p:cNvPr id="18" name="Straight Connector 17">
                <a:extLst>
                  <a:ext uri="{FF2B5EF4-FFF2-40B4-BE49-F238E27FC236}">
                    <a16:creationId xmlns:a16="http://schemas.microsoft.com/office/drawing/2014/main" id="{D5F9E6AB-B9BA-9446-B764-23144B94648A}"/>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3" name="Picture 12" descr="Qr code&#10;&#10;Description automatically generated">
              <a:extLst>
                <a:ext uri="{FF2B5EF4-FFF2-40B4-BE49-F238E27FC236}">
                  <a16:creationId xmlns:a16="http://schemas.microsoft.com/office/drawing/2014/main" id="{9AEB70C8-30F1-D54E-B75B-D509320A810F}"/>
                </a:ext>
              </a:extLst>
            </p:cNvPr>
            <p:cNvPicPr>
              <a:picLocks noChangeAspect="1"/>
            </p:cNvPicPr>
            <p:nvPr/>
          </p:nvPicPr>
          <p:blipFill>
            <a:blip r:embed="rId3"/>
            <a:stretch>
              <a:fillRect/>
            </a:stretch>
          </p:blipFill>
          <p:spPr>
            <a:xfrm>
              <a:off x="7674405" y="6169633"/>
              <a:ext cx="1136045" cy="719177"/>
            </a:xfrm>
            <a:prstGeom prst="rect">
              <a:avLst/>
            </a:prstGeom>
          </p:spPr>
        </p:pic>
      </p:grpSp>
      <p:graphicFrame>
        <p:nvGraphicFramePr>
          <p:cNvPr id="2" name="Table 1">
            <a:extLst>
              <a:ext uri="{FF2B5EF4-FFF2-40B4-BE49-F238E27FC236}">
                <a16:creationId xmlns:a16="http://schemas.microsoft.com/office/drawing/2014/main" id="{B3025129-1B5D-11CA-0A67-BA0D9C3E05A4}"/>
              </a:ext>
            </a:extLst>
          </p:cNvPr>
          <p:cNvGraphicFramePr>
            <a:graphicFrameLocks noGrp="1"/>
          </p:cNvGraphicFramePr>
          <p:nvPr>
            <p:extLst>
              <p:ext uri="{D42A27DB-BD31-4B8C-83A1-F6EECF244321}">
                <p14:modId xmlns:p14="http://schemas.microsoft.com/office/powerpoint/2010/main" val="3584514555"/>
              </p:ext>
            </p:extLst>
          </p:nvPr>
        </p:nvGraphicFramePr>
        <p:xfrm>
          <a:off x="651763" y="1698509"/>
          <a:ext cx="6466200" cy="3566160"/>
        </p:xfrm>
        <a:graphic>
          <a:graphicData uri="http://schemas.openxmlformats.org/drawingml/2006/table">
            <a:tbl>
              <a:tblPr>
                <a:tableStyleId>{284E427A-3D55-4303-BF80-6455036E1DE7}</a:tableStyleId>
              </a:tblPr>
              <a:tblGrid>
                <a:gridCol w="3271030">
                  <a:extLst>
                    <a:ext uri="{9D8B030D-6E8A-4147-A177-3AD203B41FA5}">
                      <a16:colId xmlns:a16="http://schemas.microsoft.com/office/drawing/2014/main" val="3217301875"/>
                    </a:ext>
                  </a:extLst>
                </a:gridCol>
                <a:gridCol w="1597585">
                  <a:extLst>
                    <a:ext uri="{9D8B030D-6E8A-4147-A177-3AD203B41FA5}">
                      <a16:colId xmlns:a16="http://schemas.microsoft.com/office/drawing/2014/main" val="2986172927"/>
                    </a:ext>
                  </a:extLst>
                </a:gridCol>
                <a:gridCol w="1597585">
                  <a:extLst>
                    <a:ext uri="{9D8B030D-6E8A-4147-A177-3AD203B41FA5}">
                      <a16:colId xmlns:a16="http://schemas.microsoft.com/office/drawing/2014/main" val="499526003"/>
                    </a:ext>
                  </a:extLst>
                </a:gridCol>
              </a:tblGrid>
              <a:tr h="200025">
                <a:tc>
                  <a:txBody>
                    <a:bodyPr/>
                    <a:lstStyle/>
                    <a:p>
                      <a:pPr algn="l" fontAlgn="base"/>
                      <a:r>
                        <a:rPr lang="en-ZA" sz="1200" b="1" u="none" strike="noStrike" kern="1200" dirty="0">
                          <a:solidFill>
                            <a:schemeClr val="tx1"/>
                          </a:solidFill>
                          <a:effectLst/>
                        </a:rPr>
                        <a:t>Growth Fund DISF</a:t>
                      </a:r>
                      <a:r>
                        <a:rPr lang="en-ZA" sz="1200" b="0" kern="1200" dirty="0">
                          <a:solidFill>
                            <a:schemeClr val="tx1"/>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1" dirty="0">
                          <a:solidFill>
                            <a:srgbClr val="000000"/>
                          </a:solidFill>
                          <a:effectLst/>
                        </a:rPr>
                        <a:t>Growth Fund</a:t>
                      </a:r>
                      <a:endParaRPr lang="en-US" sz="12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1" dirty="0">
                          <a:solidFill>
                            <a:srgbClr val="000000"/>
                          </a:solidFill>
                          <a:effectLst/>
                        </a:rPr>
                        <a:t>DISF</a:t>
                      </a:r>
                      <a:endParaRPr lang="en-US" sz="1200" b="1"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1696580605"/>
                  </a:ext>
                </a:extLst>
              </a:tr>
              <a:tr h="200025">
                <a:tc>
                  <a:txBody>
                    <a:bodyPr/>
                    <a:lstStyle/>
                    <a:p>
                      <a:pPr algn="l" fontAlgn="base"/>
                      <a:r>
                        <a:rPr lang="en-US" sz="1200" b="0" u="none" strike="noStrike" dirty="0">
                          <a:solidFill>
                            <a:srgbClr val="000000"/>
                          </a:solidFill>
                          <a:effectLst/>
                        </a:rPr>
                        <a:t>Advertising, marketing &amp; communication</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a:solidFill>
                            <a:srgbClr val="000000"/>
                          </a:solidFill>
                          <a:effectLst/>
                        </a:rPr>
                        <a:t>1%</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4%</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2177877574"/>
                  </a:ext>
                </a:extLst>
              </a:tr>
              <a:tr h="200025">
                <a:tc>
                  <a:txBody>
                    <a:bodyPr/>
                    <a:lstStyle/>
                    <a:p>
                      <a:pPr algn="l" fontAlgn="base"/>
                      <a:r>
                        <a:rPr lang="en-US" sz="1200" b="0" u="none" strike="noStrike" dirty="0">
                          <a:solidFill>
                            <a:srgbClr val="000000"/>
                          </a:solidFill>
                          <a:effectLst/>
                        </a:rPr>
                        <a:t>Building &amp; other fixed structures</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a:solidFill>
                            <a:srgbClr val="000000"/>
                          </a:solidFill>
                          <a:effectLst/>
                        </a:rPr>
                        <a:t>5%</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2%</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1995323157"/>
                  </a:ext>
                </a:extLst>
              </a:tr>
              <a:tr h="200025">
                <a:tc>
                  <a:txBody>
                    <a:bodyPr/>
                    <a:lstStyle/>
                    <a:p>
                      <a:pPr algn="l" fontAlgn="base"/>
                      <a:r>
                        <a:rPr lang="en-US" sz="1200" b="0" u="none" strike="noStrike" dirty="0">
                          <a:solidFill>
                            <a:srgbClr val="000000"/>
                          </a:solidFill>
                          <a:effectLst/>
                        </a:rPr>
                        <a:t>Equipment &amp; Machinery</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a:solidFill>
                            <a:srgbClr val="000000"/>
                          </a:solidFill>
                          <a:effectLst/>
                        </a:rPr>
                        <a:t>10%</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57%</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2804241680"/>
                  </a:ext>
                </a:extLst>
              </a:tr>
              <a:tr h="200025">
                <a:tc>
                  <a:txBody>
                    <a:bodyPr/>
                    <a:lstStyle/>
                    <a:p>
                      <a:pPr algn="l" fontAlgn="base"/>
                      <a:r>
                        <a:rPr lang="en-US" sz="1200" b="0" u="none" strike="noStrike" dirty="0">
                          <a:solidFill>
                            <a:srgbClr val="000000"/>
                          </a:solidFill>
                          <a:effectLst/>
                        </a:rPr>
                        <a:t>Material</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6%</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12%</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3578078012"/>
                  </a:ext>
                </a:extLst>
              </a:tr>
              <a:tr h="200025">
                <a:tc>
                  <a:txBody>
                    <a:bodyPr/>
                    <a:lstStyle/>
                    <a:p>
                      <a:pPr algn="l" fontAlgn="base"/>
                      <a:r>
                        <a:rPr lang="en-US" sz="1200" b="0" u="none" strike="noStrike" dirty="0">
                          <a:solidFill>
                            <a:srgbClr val="000000"/>
                          </a:solidFill>
                          <a:effectLst/>
                        </a:rPr>
                        <a:t>Market research and testing</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a:solidFill>
                            <a:srgbClr val="000000"/>
                          </a:solidFill>
                          <a:effectLst/>
                        </a:rPr>
                        <a:t>8%</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1%</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1731003660"/>
                  </a:ext>
                </a:extLst>
              </a:tr>
              <a:tr h="200025">
                <a:tc>
                  <a:txBody>
                    <a:bodyPr/>
                    <a:lstStyle/>
                    <a:p>
                      <a:pPr algn="l" fontAlgn="base"/>
                      <a:r>
                        <a:rPr lang="en-US" sz="1200" b="0" u="none" strike="noStrike" dirty="0">
                          <a:solidFill>
                            <a:srgbClr val="000000"/>
                          </a:solidFill>
                          <a:effectLst/>
                        </a:rPr>
                        <a:t>Professional Services</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a:solidFill>
                            <a:srgbClr val="000000"/>
                          </a:solidFill>
                          <a:effectLst/>
                        </a:rPr>
                        <a:t>57%</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2%</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507127722"/>
                  </a:ext>
                </a:extLst>
              </a:tr>
              <a:tr h="200025">
                <a:tc>
                  <a:txBody>
                    <a:bodyPr/>
                    <a:lstStyle/>
                    <a:p>
                      <a:pPr algn="l" fontAlgn="base"/>
                      <a:r>
                        <a:rPr lang="en-US" sz="1200" b="0" u="none" strike="noStrike" dirty="0">
                          <a:solidFill>
                            <a:srgbClr val="000000"/>
                          </a:solidFill>
                          <a:effectLst/>
                        </a:rPr>
                        <a:t>Software and other intangible assets</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a:solidFill>
                            <a:srgbClr val="000000"/>
                          </a:solidFill>
                          <a:effectLst/>
                        </a:rPr>
                        <a:t>7%</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7%</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2847882986"/>
                  </a:ext>
                </a:extLst>
              </a:tr>
              <a:tr h="200025">
                <a:tc>
                  <a:txBody>
                    <a:bodyPr/>
                    <a:lstStyle/>
                    <a:p>
                      <a:pPr algn="l" fontAlgn="base"/>
                      <a:r>
                        <a:rPr lang="en-US" sz="1200" b="0" u="none" strike="noStrike" dirty="0">
                          <a:solidFill>
                            <a:srgbClr val="000000"/>
                          </a:solidFill>
                          <a:effectLst/>
                        </a:rPr>
                        <a:t>Samples</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a:solidFill>
                            <a:srgbClr val="000000"/>
                          </a:solidFill>
                          <a:effectLst/>
                        </a:rPr>
                        <a:t>2%</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anchor="b"/>
                </a:tc>
                <a:extLst>
                  <a:ext uri="{0D108BD9-81ED-4DB2-BD59-A6C34878D82A}">
                    <a16:rowId xmlns:a16="http://schemas.microsoft.com/office/drawing/2014/main" val="3841515342"/>
                  </a:ext>
                </a:extLst>
              </a:tr>
              <a:tr h="200025">
                <a:tc>
                  <a:txBody>
                    <a:bodyPr/>
                    <a:lstStyle/>
                    <a:p>
                      <a:pPr algn="l" fontAlgn="base"/>
                      <a:r>
                        <a:rPr lang="en-US" sz="1200" b="0" u="none" strike="noStrike" dirty="0">
                          <a:solidFill>
                            <a:srgbClr val="000000"/>
                          </a:solidFill>
                          <a:effectLst/>
                        </a:rPr>
                        <a:t>Training</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a:solidFill>
                            <a:srgbClr val="000000"/>
                          </a:solidFill>
                          <a:effectLst/>
                        </a:rPr>
                        <a:t>0%</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1%</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3188155539"/>
                  </a:ext>
                </a:extLst>
              </a:tr>
              <a:tr h="200025">
                <a:tc>
                  <a:txBody>
                    <a:bodyPr/>
                    <a:lstStyle/>
                    <a:p>
                      <a:pPr algn="l" fontAlgn="base"/>
                      <a:r>
                        <a:rPr lang="en-US" sz="1200" b="0" u="none" strike="noStrike" dirty="0">
                          <a:solidFill>
                            <a:srgbClr val="000000"/>
                          </a:solidFill>
                          <a:effectLst/>
                        </a:rPr>
                        <a:t>Transport</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a:solidFill>
                            <a:srgbClr val="000000"/>
                          </a:solidFill>
                          <a:effectLst/>
                        </a:rPr>
                        <a:t>0%</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13%</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1796135110"/>
                  </a:ext>
                </a:extLst>
              </a:tr>
              <a:tr h="200025">
                <a:tc>
                  <a:txBody>
                    <a:bodyPr/>
                    <a:lstStyle/>
                    <a:p>
                      <a:pPr algn="l" fontAlgn="base"/>
                      <a:r>
                        <a:rPr lang="en-US" sz="1200" b="0" u="none" strike="noStrike">
                          <a:solidFill>
                            <a:srgbClr val="000000"/>
                          </a:solidFill>
                          <a:effectLst/>
                        </a:rPr>
                        <a:t>Salaries for key personnel </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a:solidFill>
                            <a:srgbClr val="000000"/>
                          </a:solidFill>
                          <a:effectLst/>
                        </a:rPr>
                        <a:t>1%</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1%</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4106442936"/>
                  </a:ext>
                </a:extLst>
              </a:tr>
              <a:tr h="200025">
                <a:tc>
                  <a:txBody>
                    <a:bodyPr/>
                    <a:lstStyle/>
                    <a:p>
                      <a:pPr algn="l" fontAlgn="base"/>
                      <a:r>
                        <a:rPr lang="en-US" sz="1200" b="0" u="none" strike="noStrike">
                          <a:solidFill>
                            <a:srgbClr val="000000"/>
                          </a:solidFill>
                          <a:effectLst/>
                        </a:rPr>
                        <a:t>Production Process Efficiency </a:t>
                      </a:r>
                      <a:r>
                        <a:rPr lang="en-US" sz="1200" b="0">
                          <a:solidFill>
                            <a:srgbClr val="000000"/>
                          </a:solidFill>
                          <a:effectLst/>
                        </a:rPr>
                        <a:t>​</a:t>
                      </a:r>
                      <a:endParaRPr lang="en-US" sz="1200" b="0" i="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1%</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tc>
                  <a:txBody>
                    <a:bodyPr/>
                    <a:lstStyle/>
                    <a:p>
                      <a:pPr algn="r" fontAlgn="base"/>
                      <a:r>
                        <a:rPr lang="en-US" sz="1200" b="0" u="none" strike="noStrike" dirty="0">
                          <a:solidFill>
                            <a:srgbClr val="000000"/>
                          </a:solidFill>
                          <a:effectLst/>
                        </a:rPr>
                        <a:t>1%</a:t>
                      </a:r>
                      <a:r>
                        <a:rPr lang="en-US" sz="1200" b="0" dirty="0">
                          <a:solidFill>
                            <a:srgbClr val="000000"/>
                          </a:solidFill>
                          <a:effectLst/>
                        </a:rPr>
                        <a:t>​</a:t>
                      </a:r>
                      <a:endPar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endParaRPr>
                    </a:p>
                  </a:txBody>
                  <a:tcPr anchor="b"/>
                </a:tc>
                <a:extLst>
                  <a:ext uri="{0D108BD9-81ED-4DB2-BD59-A6C34878D82A}">
                    <a16:rowId xmlns:a16="http://schemas.microsoft.com/office/drawing/2014/main" val="3857675865"/>
                  </a:ext>
                </a:extLst>
              </a:tr>
            </a:tbl>
          </a:graphicData>
        </a:graphic>
      </p:graphicFrame>
    </p:spTree>
    <p:extLst>
      <p:ext uri="{BB962C8B-B14F-4D97-AF65-F5344CB8AC3E}">
        <p14:creationId xmlns:p14="http://schemas.microsoft.com/office/powerpoint/2010/main" val="181050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evice&#10;&#10;Description automatically generated">
            <a:extLst>
              <a:ext uri="{FF2B5EF4-FFF2-40B4-BE49-F238E27FC236}">
                <a16:creationId xmlns:a16="http://schemas.microsoft.com/office/drawing/2014/main" id="{FE2CF20B-8AB2-490D-1227-9740369A47FD}"/>
              </a:ext>
            </a:extLst>
          </p:cNvPr>
          <p:cNvPicPr>
            <a:picLocks noChangeAspect="1"/>
          </p:cNvPicPr>
          <p:nvPr/>
        </p:nvPicPr>
        <p:blipFill rotWithShape="1">
          <a:blip r:embed="rId3"/>
          <a:srcRect t="31780" r="51494"/>
          <a:stretch/>
        </p:blipFill>
        <p:spPr>
          <a:xfrm>
            <a:off x="7894191" y="-46080"/>
            <a:ext cx="1563830" cy="2220360"/>
          </a:xfrm>
          <a:prstGeom prst="rect">
            <a:avLst/>
          </a:prstGeom>
        </p:spPr>
      </p:pic>
      <p:grpSp>
        <p:nvGrpSpPr>
          <p:cNvPr id="11" name="Group 10">
            <a:extLst>
              <a:ext uri="{FF2B5EF4-FFF2-40B4-BE49-F238E27FC236}">
                <a16:creationId xmlns:a16="http://schemas.microsoft.com/office/drawing/2014/main" id="{3AAC0AF4-DA6D-374C-89CC-884677AF7A25}"/>
              </a:ext>
            </a:extLst>
          </p:cNvPr>
          <p:cNvGrpSpPr/>
          <p:nvPr/>
        </p:nvGrpSpPr>
        <p:grpSpPr>
          <a:xfrm>
            <a:off x="3779417" y="0"/>
            <a:ext cx="7147930" cy="7117479"/>
            <a:chOff x="3779417" y="0"/>
            <a:chExt cx="7147930" cy="7117479"/>
          </a:xfrm>
        </p:grpSpPr>
        <p:pic>
          <p:nvPicPr>
            <p:cNvPr id="3" name="Picture 2" descr="A red circle with a black background&#10;&#10;Description automatically generated">
              <a:extLst>
                <a:ext uri="{FF2B5EF4-FFF2-40B4-BE49-F238E27FC236}">
                  <a16:creationId xmlns:a16="http://schemas.microsoft.com/office/drawing/2014/main" id="{5896CE9D-DFFA-086C-C7B2-E61BA53A418E}"/>
                </a:ext>
              </a:extLst>
            </p:cNvPr>
            <p:cNvPicPr>
              <a:picLocks noChangeAspect="1"/>
            </p:cNvPicPr>
            <p:nvPr/>
          </p:nvPicPr>
          <p:blipFill rotWithShape="1">
            <a:blip r:embed="rId4" cstate="hqprint">
              <a:alphaModFix amt="0"/>
              <a:extLst>
                <a:ext uri="{28A0092B-C50C-407E-A947-70E740481C1C}">
                  <a14:useLocalDpi xmlns:a14="http://schemas.microsoft.com/office/drawing/2010/main"/>
                </a:ext>
              </a:extLst>
            </a:blip>
            <a:srcRect r="25892" b="40942"/>
            <a:stretch/>
          </p:blipFill>
          <p:spPr>
            <a:xfrm>
              <a:off x="3779417" y="1509972"/>
              <a:ext cx="7147930" cy="5423912"/>
            </a:xfrm>
            <a:prstGeom prst="rect">
              <a:avLst/>
            </a:prstGeom>
          </p:spPr>
        </p:pic>
        <p:grpSp>
          <p:nvGrpSpPr>
            <p:cNvPr id="10" name="Group 9">
              <a:extLst>
                <a:ext uri="{FF2B5EF4-FFF2-40B4-BE49-F238E27FC236}">
                  <a16:creationId xmlns:a16="http://schemas.microsoft.com/office/drawing/2014/main" id="{32CE8DA0-5AAC-074E-AD79-D3AF05CB6274}"/>
                </a:ext>
              </a:extLst>
            </p:cNvPr>
            <p:cNvGrpSpPr/>
            <p:nvPr/>
          </p:nvGrpSpPr>
          <p:grpSpPr>
            <a:xfrm>
              <a:off x="5582090" y="2304710"/>
              <a:ext cx="4373556" cy="4812769"/>
              <a:chOff x="4154445" y="595423"/>
              <a:chExt cx="5907530" cy="6500791"/>
            </a:xfrm>
          </p:grpSpPr>
          <p:pic>
            <p:nvPicPr>
              <p:cNvPr id="5" name="Picture 4" descr="A picture containing circle&#10;&#10;Description automatically generated">
                <a:extLst>
                  <a:ext uri="{FF2B5EF4-FFF2-40B4-BE49-F238E27FC236}">
                    <a16:creationId xmlns:a16="http://schemas.microsoft.com/office/drawing/2014/main" id="{22471BB0-522A-BEFA-2626-BF15BD12A21B}"/>
                  </a:ext>
                </a:extLst>
              </p:cNvPr>
              <p:cNvPicPr>
                <a:picLocks noChangeAspect="1"/>
              </p:cNvPicPr>
              <p:nvPr/>
            </p:nvPicPr>
            <p:blipFill rotWithShape="1">
              <a:blip r:embed="rId5"/>
              <a:srcRect r="31469" b="12896"/>
              <a:stretch/>
            </p:blipFill>
            <p:spPr>
              <a:xfrm>
                <a:off x="4154445" y="595423"/>
                <a:ext cx="5907530" cy="6500791"/>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5F5E55F9-737F-E161-BECB-88C552B6DD7E}"/>
                  </a:ext>
                </a:extLst>
              </p:cNvPr>
              <p:cNvPicPr>
                <a:picLocks noChangeAspect="1"/>
              </p:cNvPicPr>
              <p:nvPr/>
            </p:nvPicPr>
            <p:blipFill rotWithShape="1">
              <a:blip r:embed="rId6"/>
              <a:srcRect r="31191"/>
              <a:stretch/>
            </p:blipFill>
            <p:spPr>
              <a:xfrm>
                <a:off x="6737239" y="2796362"/>
                <a:ext cx="2328872" cy="3062178"/>
              </a:xfrm>
              <a:prstGeom prst="rect">
                <a:avLst/>
              </a:prstGeom>
            </p:spPr>
          </p:pic>
        </p:grpSp>
        <p:sp>
          <p:nvSpPr>
            <p:cNvPr id="6" name="Rectangle 5">
              <a:extLst>
                <a:ext uri="{FF2B5EF4-FFF2-40B4-BE49-F238E27FC236}">
                  <a16:creationId xmlns:a16="http://schemas.microsoft.com/office/drawing/2014/main" id="{875575C5-DE84-6D6D-D622-E85BDB6C8E6C}"/>
                </a:ext>
              </a:extLst>
            </p:cNvPr>
            <p:cNvSpPr/>
            <p:nvPr/>
          </p:nvSpPr>
          <p:spPr>
            <a:xfrm>
              <a:off x="4051427" y="0"/>
              <a:ext cx="5071781" cy="6858000"/>
            </a:xfrm>
            <a:prstGeom prst="rect">
              <a:avLst/>
            </a:prstGeom>
            <a:solidFill>
              <a:schemeClr val="bg1">
                <a:alpha val="460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object 3">
            <a:extLst>
              <a:ext uri="{FF2B5EF4-FFF2-40B4-BE49-F238E27FC236}">
                <a16:creationId xmlns:a16="http://schemas.microsoft.com/office/drawing/2014/main" id="{1681464A-C2AF-7075-5910-CED7464D2A39}"/>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9" name="Title 1">
            <a:extLst>
              <a:ext uri="{FF2B5EF4-FFF2-40B4-BE49-F238E27FC236}">
                <a16:creationId xmlns:a16="http://schemas.microsoft.com/office/drawing/2014/main" id="{05546AFE-CC9A-EDD3-7918-2BCD8A29E77A}"/>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The Problem statement</a:t>
            </a:r>
          </a:p>
        </p:txBody>
      </p:sp>
      <p:sp>
        <p:nvSpPr>
          <p:cNvPr id="7" name="TextBox 6">
            <a:extLst>
              <a:ext uri="{FF2B5EF4-FFF2-40B4-BE49-F238E27FC236}">
                <a16:creationId xmlns:a16="http://schemas.microsoft.com/office/drawing/2014/main" id="{0A107478-8B2F-89B0-528F-BF12DCB3ED0A}"/>
              </a:ext>
            </a:extLst>
          </p:cNvPr>
          <p:cNvSpPr txBox="1"/>
          <p:nvPr/>
        </p:nvSpPr>
        <p:spPr>
          <a:xfrm>
            <a:off x="541694" y="2077263"/>
            <a:ext cx="5354590" cy="1815882"/>
          </a:xfrm>
          <a:prstGeom prst="rect">
            <a:avLst/>
          </a:prstGeom>
          <a:noFill/>
        </p:spPr>
        <p:txBody>
          <a:bodyPr wrap="square">
            <a:spAutoFit/>
          </a:bodyPr>
          <a:lstStyle/>
          <a:p>
            <a:r>
              <a:rPr lang="en-ZA" sz="14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We need to create jobs ... a lot of them and quickly …</a:t>
            </a:r>
          </a:p>
          <a:p>
            <a:endParaRPr lang="en-ZA" sz="14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a:p>
            <a:r>
              <a:rPr lang="en-ZA" sz="14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To do so, we need to grow the economy …</a:t>
            </a:r>
          </a:p>
          <a:p>
            <a:endParaRPr lang="en-ZA" sz="14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a:p>
            <a:r>
              <a:rPr lang="en-ZA" sz="14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SMMEs seem to be the preferred solution … these days …</a:t>
            </a:r>
          </a:p>
          <a:p>
            <a:endParaRPr lang="en-ZA" sz="14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a:p>
            <a:r>
              <a:rPr lang="en-ZA" sz="14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And growing recognition – thanks to Covid – of the extent and scale and importance of the ‘informal and township economies’</a:t>
            </a:r>
            <a:endParaRPr lang="en-US" sz="14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25602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C85F05B-6D85-100C-190A-9E6A79D09D3D}"/>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8" name="Title 1">
            <a:extLst>
              <a:ext uri="{FF2B5EF4-FFF2-40B4-BE49-F238E27FC236}">
                <a16:creationId xmlns:a16="http://schemas.microsoft.com/office/drawing/2014/main" id="{098001C9-A668-035D-8E6B-20E9E80F9300}"/>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Kinds of jobs and services (PESP2)</a:t>
            </a:r>
          </a:p>
        </p:txBody>
      </p:sp>
      <p:grpSp>
        <p:nvGrpSpPr>
          <p:cNvPr id="10" name="Group 9">
            <a:extLst>
              <a:ext uri="{FF2B5EF4-FFF2-40B4-BE49-F238E27FC236}">
                <a16:creationId xmlns:a16="http://schemas.microsoft.com/office/drawing/2014/main" id="{38B1AA7B-8DCC-5940-8508-F823FE262E5F}"/>
              </a:ext>
            </a:extLst>
          </p:cNvPr>
          <p:cNvGrpSpPr/>
          <p:nvPr/>
        </p:nvGrpSpPr>
        <p:grpSpPr>
          <a:xfrm>
            <a:off x="-2" y="6001486"/>
            <a:ext cx="9144002" cy="945530"/>
            <a:chOff x="-2" y="6001486"/>
            <a:chExt cx="9144002" cy="945530"/>
          </a:xfrm>
        </p:grpSpPr>
        <p:grpSp>
          <p:nvGrpSpPr>
            <p:cNvPr id="12" name="Group 11">
              <a:extLst>
                <a:ext uri="{FF2B5EF4-FFF2-40B4-BE49-F238E27FC236}">
                  <a16:creationId xmlns:a16="http://schemas.microsoft.com/office/drawing/2014/main" id="{32FECAA2-E2DB-5940-8AE7-61118119E2BF}"/>
                </a:ext>
              </a:extLst>
            </p:cNvPr>
            <p:cNvGrpSpPr/>
            <p:nvPr/>
          </p:nvGrpSpPr>
          <p:grpSpPr>
            <a:xfrm>
              <a:off x="-2" y="6001486"/>
              <a:ext cx="9144002" cy="945530"/>
              <a:chOff x="-2" y="5511253"/>
              <a:chExt cx="9144002" cy="945530"/>
            </a:xfrm>
          </p:grpSpPr>
          <p:sp>
            <p:nvSpPr>
              <p:cNvPr id="16" name="Rectangle 15">
                <a:extLst>
                  <a:ext uri="{FF2B5EF4-FFF2-40B4-BE49-F238E27FC236}">
                    <a16:creationId xmlns:a16="http://schemas.microsoft.com/office/drawing/2014/main" id="{1BE8EB60-EE58-A149-9599-2779B4C01A4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chart&#10;&#10;Description automatically generated">
                <a:extLst>
                  <a:ext uri="{FF2B5EF4-FFF2-40B4-BE49-F238E27FC236}">
                    <a16:creationId xmlns:a16="http://schemas.microsoft.com/office/drawing/2014/main" id="{EA586398-DB6D-6D45-AD48-12667BFA6C98}"/>
                  </a:ext>
                </a:extLst>
              </p:cNvPr>
              <p:cNvPicPr>
                <a:picLocks noChangeAspect="1"/>
              </p:cNvPicPr>
              <p:nvPr/>
            </p:nvPicPr>
            <p:blipFill rotWithShape="1">
              <a:blip r:embed="rId2"/>
              <a:srcRect b="32359"/>
              <a:stretch/>
            </p:blipFill>
            <p:spPr>
              <a:xfrm>
                <a:off x="0" y="5537043"/>
                <a:ext cx="3203847" cy="888509"/>
              </a:xfrm>
              <a:prstGeom prst="rect">
                <a:avLst/>
              </a:prstGeom>
            </p:spPr>
          </p:pic>
          <p:cxnSp>
            <p:nvCxnSpPr>
              <p:cNvPr id="18" name="Straight Connector 17">
                <a:extLst>
                  <a:ext uri="{FF2B5EF4-FFF2-40B4-BE49-F238E27FC236}">
                    <a16:creationId xmlns:a16="http://schemas.microsoft.com/office/drawing/2014/main" id="{D5F9E6AB-B9BA-9446-B764-23144B94648A}"/>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3" name="Picture 12" descr="Qr code&#10;&#10;Description automatically generated">
              <a:extLst>
                <a:ext uri="{FF2B5EF4-FFF2-40B4-BE49-F238E27FC236}">
                  <a16:creationId xmlns:a16="http://schemas.microsoft.com/office/drawing/2014/main" id="{9AEB70C8-30F1-D54E-B75B-D509320A810F}"/>
                </a:ext>
              </a:extLst>
            </p:cNvPr>
            <p:cNvPicPr>
              <a:picLocks noChangeAspect="1"/>
            </p:cNvPicPr>
            <p:nvPr/>
          </p:nvPicPr>
          <p:blipFill>
            <a:blip r:embed="rId3"/>
            <a:stretch>
              <a:fillRect/>
            </a:stretch>
          </p:blipFill>
          <p:spPr>
            <a:xfrm>
              <a:off x="7674405" y="6169633"/>
              <a:ext cx="1136045" cy="719177"/>
            </a:xfrm>
            <a:prstGeom prst="rect">
              <a:avLst/>
            </a:prstGeom>
          </p:spPr>
        </p:pic>
      </p:grpSp>
      <p:pic>
        <p:nvPicPr>
          <p:cNvPr id="11" name="Picture 10" descr="A picture containing text&#10;&#10;Description automatically generated">
            <a:extLst>
              <a:ext uri="{FF2B5EF4-FFF2-40B4-BE49-F238E27FC236}">
                <a16:creationId xmlns:a16="http://schemas.microsoft.com/office/drawing/2014/main" id="{D2530AF4-F76A-D816-5C2B-7F7FA035C351}"/>
              </a:ext>
            </a:extLst>
          </p:cNvPr>
          <p:cNvPicPr>
            <a:picLocks noChangeAspect="1"/>
          </p:cNvPicPr>
          <p:nvPr/>
        </p:nvPicPr>
        <p:blipFill rotWithShape="1">
          <a:blip r:embed="rId4"/>
          <a:srcRect t="25926" b="17221"/>
          <a:stretch/>
        </p:blipFill>
        <p:spPr>
          <a:xfrm>
            <a:off x="504799" y="1559305"/>
            <a:ext cx="7443724" cy="4231895"/>
          </a:xfrm>
          <a:prstGeom prst="rect">
            <a:avLst/>
          </a:prstGeom>
        </p:spPr>
      </p:pic>
    </p:spTree>
    <p:extLst>
      <p:ext uri="{BB962C8B-B14F-4D97-AF65-F5344CB8AC3E}">
        <p14:creationId xmlns:p14="http://schemas.microsoft.com/office/powerpoint/2010/main" val="848002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C85F05B-6D85-100C-190A-9E6A79D09D3D}"/>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8" name="Title 1">
            <a:extLst>
              <a:ext uri="{FF2B5EF4-FFF2-40B4-BE49-F238E27FC236}">
                <a16:creationId xmlns:a16="http://schemas.microsoft.com/office/drawing/2014/main" id="{098001C9-A668-035D-8E6B-20E9E80F9300}"/>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Funders and partners</a:t>
            </a:r>
          </a:p>
        </p:txBody>
      </p:sp>
      <p:pic>
        <p:nvPicPr>
          <p:cNvPr id="6" name="Picture 5" descr="Logo, company name&#10;&#10;Description automatically generated">
            <a:extLst>
              <a:ext uri="{FF2B5EF4-FFF2-40B4-BE49-F238E27FC236}">
                <a16:creationId xmlns:a16="http://schemas.microsoft.com/office/drawing/2014/main" id="{EA07A4E9-554D-33E5-DF49-0DF383776C5A}"/>
              </a:ext>
            </a:extLst>
          </p:cNvPr>
          <p:cNvPicPr>
            <a:picLocks noChangeAspect="1"/>
          </p:cNvPicPr>
          <p:nvPr/>
        </p:nvPicPr>
        <p:blipFill>
          <a:blip r:embed="rId2"/>
          <a:stretch>
            <a:fillRect/>
          </a:stretch>
        </p:blipFill>
        <p:spPr>
          <a:xfrm>
            <a:off x="326402" y="3680719"/>
            <a:ext cx="2400300" cy="901700"/>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3DFAD2F1-0C5C-5E4F-8EC9-4CA94E9211AC}"/>
              </a:ext>
            </a:extLst>
          </p:cNvPr>
          <p:cNvPicPr>
            <a:picLocks noChangeAspect="1"/>
          </p:cNvPicPr>
          <p:nvPr/>
        </p:nvPicPr>
        <p:blipFill rotWithShape="1">
          <a:blip r:embed="rId3"/>
          <a:srcRect b="18671"/>
          <a:stretch/>
        </p:blipFill>
        <p:spPr>
          <a:xfrm>
            <a:off x="494265" y="1718180"/>
            <a:ext cx="2545778" cy="697213"/>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77B469FD-09B5-AAC9-61ED-8F5DAD4E9A87}"/>
              </a:ext>
            </a:extLst>
          </p:cNvPr>
          <p:cNvPicPr>
            <a:picLocks noChangeAspect="1"/>
          </p:cNvPicPr>
          <p:nvPr/>
        </p:nvPicPr>
        <p:blipFill>
          <a:blip r:embed="rId4"/>
          <a:stretch>
            <a:fillRect/>
          </a:stretch>
        </p:blipFill>
        <p:spPr>
          <a:xfrm>
            <a:off x="429252" y="2508501"/>
            <a:ext cx="2270579" cy="959501"/>
          </a:xfrm>
          <a:prstGeom prst="rect">
            <a:avLst/>
          </a:prstGeom>
        </p:spPr>
      </p:pic>
      <p:pic>
        <p:nvPicPr>
          <p:cNvPr id="12" name="Picture 11">
            <a:extLst>
              <a:ext uri="{FF2B5EF4-FFF2-40B4-BE49-F238E27FC236}">
                <a16:creationId xmlns:a16="http://schemas.microsoft.com/office/drawing/2014/main" id="{1B9BF1A6-68E5-82D3-E2C7-1A055E9ADE5E}"/>
              </a:ext>
            </a:extLst>
          </p:cNvPr>
          <p:cNvPicPr>
            <a:picLocks noChangeAspect="1"/>
          </p:cNvPicPr>
          <p:nvPr/>
        </p:nvPicPr>
        <p:blipFill>
          <a:blip r:embed="rId5"/>
          <a:srcRect/>
          <a:stretch/>
        </p:blipFill>
        <p:spPr>
          <a:xfrm>
            <a:off x="3257307" y="4334093"/>
            <a:ext cx="1900380" cy="723885"/>
          </a:xfrm>
          <a:prstGeom prst="rect">
            <a:avLst/>
          </a:prstGeom>
        </p:spPr>
      </p:pic>
      <p:pic>
        <p:nvPicPr>
          <p:cNvPr id="13" name="Picture 12">
            <a:extLst>
              <a:ext uri="{FF2B5EF4-FFF2-40B4-BE49-F238E27FC236}">
                <a16:creationId xmlns:a16="http://schemas.microsoft.com/office/drawing/2014/main" id="{9EFCB5E9-46CA-D50F-3B7E-B1B0D31A092E}"/>
              </a:ext>
            </a:extLst>
          </p:cNvPr>
          <p:cNvPicPr>
            <a:picLocks noChangeAspect="1"/>
          </p:cNvPicPr>
          <p:nvPr/>
        </p:nvPicPr>
        <p:blipFill>
          <a:blip r:embed="rId6"/>
          <a:srcRect/>
          <a:stretch/>
        </p:blipFill>
        <p:spPr>
          <a:xfrm>
            <a:off x="5669501" y="4394694"/>
            <a:ext cx="1495597" cy="663284"/>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1D507640-0631-B536-1E00-74EEAC4A1CD4}"/>
              </a:ext>
            </a:extLst>
          </p:cNvPr>
          <p:cNvPicPr>
            <a:picLocks noChangeAspect="1"/>
          </p:cNvPicPr>
          <p:nvPr/>
        </p:nvPicPr>
        <p:blipFill rotWithShape="1">
          <a:blip r:embed="rId7"/>
          <a:srcRect r="4914"/>
          <a:stretch/>
        </p:blipFill>
        <p:spPr>
          <a:xfrm>
            <a:off x="429252" y="4744636"/>
            <a:ext cx="2555435" cy="787985"/>
          </a:xfrm>
          <a:prstGeom prst="rect">
            <a:avLst/>
          </a:prstGeom>
        </p:spPr>
      </p:pic>
      <p:pic>
        <p:nvPicPr>
          <p:cNvPr id="15" name="Picture 14">
            <a:extLst>
              <a:ext uri="{FF2B5EF4-FFF2-40B4-BE49-F238E27FC236}">
                <a16:creationId xmlns:a16="http://schemas.microsoft.com/office/drawing/2014/main" id="{51B4F805-34B4-BA9A-D0A6-20FB2AD31D1B}"/>
              </a:ext>
            </a:extLst>
          </p:cNvPr>
          <p:cNvPicPr>
            <a:picLocks noChangeAspect="1"/>
          </p:cNvPicPr>
          <p:nvPr/>
        </p:nvPicPr>
        <p:blipFill>
          <a:blip r:embed="rId8"/>
          <a:srcRect/>
          <a:stretch/>
        </p:blipFill>
        <p:spPr>
          <a:xfrm>
            <a:off x="5652113" y="1704375"/>
            <a:ext cx="1109955" cy="824478"/>
          </a:xfrm>
          <a:prstGeom prst="rect">
            <a:avLst/>
          </a:prstGeom>
        </p:spPr>
      </p:pic>
      <p:pic>
        <p:nvPicPr>
          <p:cNvPr id="17" name="Picture 16" descr="A picture containing application&#10;&#10;Description automatically generated">
            <a:extLst>
              <a:ext uri="{FF2B5EF4-FFF2-40B4-BE49-F238E27FC236}">
                <a16:creationId xmlns:a16="http://schemas.microsoft.com/office/drawing/2014/main" id="{6A3EAE81-EEF5-C219-613B-DB60AF454A98}"/>
              </a:ext>
            </a:extLst>
          </p:cNvPr>
          <p:cNvPicPr>
            <a:picLocks noChangeAspect="1"/>
          </p:cNvPicPr>
          <p:nvPr/>
        </p:nvPicPr>
        <p:blipFill>
          <a:blip r:embed="rId9"/>
          <a:stretch>
            <a:fillRect/>
          </a:stretch>
        </p:blipFill>
        <p:spPr>
          <a:xfrm>
            <a:off x="5626386" y="2613104"/>
            <a:ext cx="2486333" cy="933821"/>
          </a:xfrm>
          <a:prstGeom prst="rect">
            <a:avLst/>
          </a:prstGeom>
        </p:spPr>
      </p:pic>
      <p:pic>
        <p:nvPicPr>
          <p:cNvPr id="18" name="Picture 17">
            <a:extLst>
              <a:ext uri="{FF2B5EF4-FFF2-40B4-BE49-F238E27FC236}">
                <a16:creationId xmlns:a16="http://schemas.microsoft.com/office/drawing/2014/main" id="{CC5C2FBC-4EEC-C078-8A6F-0359D9DA5E60}"/>
              </a:ext>
            </a:extLst>
          </p:cNvPr>
          <p:cNvPicPr>
            <a:picLocks noChangeAspect="1"/>
          </p:cNvPicPr>
          <p:nvPr/>
        </p:nvPicPr>
        <p:blipFill>
          <a:blip r:embed="rId10"/>
          <a:srcRect/>
          <a:stretch/>
        </p:blipFill>
        <p:spPr>
          <a:xfrm>
            <a:off x="3040043" y="2374161"/>
            <a:ext cx="2396483" cy="1198241"/>
          </a:xfrm>
          <a:prstGeom prst="rect">
            <a:avLst/>
          </a:prstGeom>
        </p:spPr>
      </p:pic>
      <p:grpSp>
        <p:nvGrpSpPr>
          <p:cNvPr id="9" name="Group 8">
            <a:extLst>
              <a:ext uri="{FF2B5EF4-FFF2-40B4-BE49-F238E27FC236}">
                <a16:creationId xmlns:a16="http://schemas.microsoft.com/office/drawing/2014/main" id="{053040B4-25BF-7B4D-942E-493CC71A1B4D}"/>
              </a:ext>
            </a:extLst>
          </p:cNvPr>
          <p:cNvGrpSpPr/>
          <p:nvPr/>
        </p:nvGrpSpPr>
        <p:grpSpPr>
          <a:xfrm>
            <a:off x="-2" y="1620293"/>
            <a:ext cx="9144002" cy="5184187"/>
            <a:chOff x="-2" y="1762829"/>
            <a:chExt cx="9144002" cy="5184187"/>
          </a:xfrm>
        </p:grpSpPr>
        <p:grpSp>
          <p:nvGrpSpPr>
            <p:cNvPr id="32" name="Group 31">
              <a:extLst>
                <a:ext uri="{FF2B5EF4-FFF2-40B4-BE49-F238E27FC236}">
                  <a16:creationId xmlns:a16="http://schemas.microsoft.com/office/drawing/2014/main" id="{B0B30C43-6559-2F4D-BEE7-514ABC28A7CB}"/>
                </a:ext>
              </a:extLst>
            </p:cNvPr>
            <p:cNvGrpSpPr/>
            <p:nvPr/>
          </p:nvGrpSpPr>
          <p:grpSpPr>
            <a:xfrm>
              <a:off x="-2" y="6001486"/>
              <a:ext cx="9144002" cy="945530"/>
              <a:chOff x="-2" y="5511253"/>
              <a:chExt cx="9144002" cy="945530"/>
            </a:xfrm>
          </p:grpSpPr>
          <p:sp>
            <p:nvSpPr>
              <p:cNvPr id="35" name="Rectangle 34">
                <a:extLst>
                  <a:ext uri="{FF2B5EF4-FFF2-40B4-BE49-F238E27FC236}">
                    <a16:creationId xmlns:a16="http://schemas.microsoft.com/office/drawing/2014/main" id="{FEAE5FE5-EA0C-6049-978E-770FC47E8A89}"/>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icture containing chart&#10;&#10;Description automatically generated">
                <a:extLst>
                  <a:ext uri="{FF2B5EF4-FFF2-40B4-BE49-F238E27FC236}">
                    <a16:creationId xmlns:a16="http://schemas.microsoft.com/office/drawing/2014/main" id="{E144DAF6-A2FE-4045-9119-F9AFA51616D5}"/>
                  </a:ext>
                </a:extLst>
              </p:cNvPr>
              <p:cNvPicPr>
                <a:picLocks noChangeAspect="1"/>
              </p:cNvPicPr>
              <p:nvPr/>
            </p:nvPicPr>
            <p:blipFill rotWithShape="1">
              <a:blip r:embed="rId11"/>
              <a:srcRect b="32359"/>
              <a:stretch/>
            </p:blipFill>
            <p:spPr>
              <a:xfrm>
                <a:off x="0" y="5537043"/>
                <a:ext cx="3203847" cy="888509"/>
              </a:xfrm>
              <a:prstGeom prst="rect">
                <a:avLst/>
              </a:prstGeom>
            </p:spPr>
          </p:pic>
          <p:cxnSp>
            <p:nvCxnSpPr>
              <p:cNvPr id="37" name="Straight Connector 36">
                <a:extLst>
                  <a:ext uri="{FF2B5EF4-FFF2-40B4-BE49-F238E27FC236}">
                    <a16:creationId xmlns:a16="http://schemas.microsoft.com/office/drawing/2014/main" id="{F46835CD-E1A3-C549-9970-A98923354237}"/>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6" name="Picture 25" descr="Qr code&#10;&#10;Description automatically generated">
              <a:extLst>
                <a:ext uri="{FF2B5EF4-FFF2-40B4-BE49-F238E27FC236}">
                  <a16:creationId xmlns:a16="http://schemas.microsoft.com/office/drawing/2014/main" id="{14D36AFD-5A6E-66E8-E0F8-BD52317EC238}"/>
                </a:ext>
              </a:extLst>
            </p:cNvPr>
            <p:cNvPicPr>
              <a:picLocks noChangeAspect="1"/>
            </p:cNvPicPr>
            <p:nvPr/>
          </p:nvPicPr>
          <p:blipFill>
            <a:blip r:embed="rId12"/>
            <a:stretch>
              <a:fillRect/>
            </a:stretch>
          </p:blipFill>
          <p:spPr>
            <a:xfrm>
              <a:off x="7517999" y="6169633"/>
              <a:ext cx="1136045" cy="71917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C006396B-39F1-C38B-FE68-995B9F8B4C71}"/>
                </a:ext>
              </a:extLst>
            </p:cNvPr>
            <p:cNvPicPr>
              <a:picLocks noChangeAspect="1"/>
            </p:cNvPicPr>
            <p:nvPr/>
          </p:nvPicPr>
          <p:blipFill>
            <a:blip r:embed="rId13"/>
            <a:stretch>
              <a:fillRect/>
            </a:stretch>
          </p:blipFill>
          <p:spPr>
            <a:xfrm>
              <a:off x="3219207" y="1762829"/>
              <a:ext cx="1780208" cy="958915"/>
            </a:xfrm>
            <a:prstGeom prst="rect">
              <a:avLst/>
            </a:prstGeom>
          </p:spPr>
        </p:pic>
        <p:pic>
          <p:nvPicPr>
            <p:cNvPr id="30" name="Picture 29" descr="Text&#10;&#10;Description automatically generated">
              <a:extLst>
                <a:ext uri="{FF2B5EF4-FFF2-40B4-BE49-F238E27FC236}">
                  <a16:creationId xmlns:a16="http://schemas.microsoft.com/office/drawing/2014/main" id="{3E1B74E2-23F9-19B7-8E2B-BF62FBA3A94F}"/>
                </a:ext>
              </a:extLst>
            </p:cNvPr>
            <p:cNvPicPr>
              <a:picLocks noChangeAspect="1"/>
            </p:cNvPicPr>
            <p:nvPr/>
          </p:nvPicPr>
          <p:blipFill>
            <a:blip r:embed="rId14"/>
            <a:stretch>
              <a:fillRect/>
            </a:stretch>
          </p:blipFill>
          <p:spPr>
            <a:xfrm>
              <a:off x="3219207" y="3689461"/>
              <a:ext cx="2081670" cy="746787"/>
            </a:xfrm>
            <a:prstGeom prst="rect">
              <a:avLst/>
            </a:prstGeom>
          </p:spPr>
        </p:pic>
      </p:grpSp>
      <p:pic>
        <p:nvPicPr>
          <p:cNvPr id="22" name="Picture 21">
            <a:extLst>
              <a:ext uri="{FF2B5EF4-FFF2-40B4-BE49-F238E27FC236}">
                <a16:creationId xmlns:a16="http://schemas.microsoft.com/office/drawing/2014/main" id="{5403B580-F7A9-5AD1-10CA-1C86E0CFA17A}"/>
              </a:ext>
            </a:extLst>
          </p:cNvPr>
          <p:cNvPicPr>
            <a:picLocks noChangeAspect="1"/>
          </p:cNvPicPr>
          <p:nvPr/>
        </p:nvPicPr>
        <p:blipFill>
          <a:blip r:embed="rId15"/>
          <a:srcRect/>
          <a:stretch/>
        </p:blipFill>
        <p:spPr>
          <a:xfrm>
            <a:off x="7224975" y="4400888"/>
            <a:ext cx="1429069" cy="665207"/>
          </a:xfrm>
          <a:prstGeom prst="rect">
            <a:avLst/>
          </a:prstGeom>
        </p:spPr>
      </p:pic>
      <p:pic>
        <p:nvPicPr>
          <p:cNvPr id="23" name="Picture 22" descr="Graphical user interface, text&#10;&#10;Description automatically generated">
            <a:extLst>
              <a:ext uri="{FF2B5EF4-FFF2-40B4-BE49-F238E27FC236}">
                <a16:creationId xmlns:a16="http://schemas.microsoft.com/office/drawing/2014/main" id="{4D6249A7-26AA-7C38-C9E6-3D10A5400060}"/>
              </a:ext>
            </a:extLst>
          </p:cNvPr>
          <p:cNvPicPr>
            <a:picLocks noChangeAspect="1"/>
          </p:cNvPicPr>
          <p:nvPr/>
        </p:nvPicPr>
        <p:blipFill>
          <a:blip r:embed="rId16"/>
          <a:stretch>
            <a:fillRect/>
          </a:stretch>
        </p:blipFill>
        <p:spPr>
          <a:xfrm>
            <a:off x="3358131" y="5192364"/>
            <a:ext cx="1313189" cy="448812"/>
          </a:xfrm>
          <a:prstGeom prst="rect">
            <a:avLst/>
          </a:prstGeom>
        </p:spPr>
      </p:pic>
      <p:pic>
        <p:nvPicPr>
          <p:cNvPr id="24" name="Picture 23" descr="Logo, company name&#10;&#10;Description automatically generated">
            <a:extLst>
              <a:ext uri="{FF2B5EF4-FFF2-40B4-BE49-F238E27FC236}">
                <a16:creationId xmlns:a16="http://schemas.microsoft.com/office/drawing/2014/main" id="{2361C6F3-7D50-D7FB-EB09-9F894E97C562}"/>
              </a:ext>
            </a:extLst>
          </p:cNvPr>
          <p:cNvPicPr>
            <a:picLocks noChangeAspect="1"/>
          </p:cNvPicPr>
          <p:nvPr/>
        </p:nvPicPr>
        <p:blipFill>
          <a:blip r:embed="rId17"/>
          <a:stretch>
            <a:fillRect/>
          </a:stretch>
        </p:blipFill>
        <p:spPr>
          <a:xfrm>
            <a:off x="7322827" y="1759593"/>
            <a:ext cx="1166835" cy="657775"/>
          </a:xfrm>
          <a:prstGeom prst="rect">
            <a:avLst/>
          </a:prstGeom>
        </p:spPr>
      </p:pic>
      <p:pic>
        <p:nvPicPr>
          <p:cNvPr id="25" name="Picture 24" descr="Logo&#10;&#10;Description automatically generated">
            <a:extLst>
              <a:ext uri="{FF2B5EF4-FFF2-40B4-BE49-F238E27FC236}">
                <a16:creationId xmlns:a16="http://schemas.microsoft.com/office/drawing/2014/main" id="{E609F9E7-4188-7E1F-6185-BCD49F4F9BAC}"/>
              </a:ext>
            </a:extLst>
          </p:cNvPr>
          <p:cNvPicPr>
            <a:picLocks noChangeAspect="1"/>
          </p:cNvPicPr>
          <p:nvPr/>
        </p:nvPicPr>
        <p:blipFill>
          <a:blip r:embed="rId18"/>
          <a:stretch>
            <a:fillRect/>
          </a:stretch>
        </p:blipFill>
        <p:spPr>
          <a:xfrm>
            <a:off x="5701618" y="3726627"/>
            <a:ext cx="2120900" cy="488365"/>
          </a:xfrm>
          <a:prstGeom prst="rect">
            <a:avLst/>
          </a:prstGeom>
        </p:spPr>
      </p:pic>
      <p:grpSp>
        <p:nvGrpSpPr>
          <p:cNvPr id="28" name="Group 27">
            <a:extLst>
              <a:ext uri="{FF2B5EF4-FFF2-40B4-BE49-F238E27FC236}">
                <a16:creationId xmlns:a16="http://schemas.microsoft.com/office/drawing/2014/main" id="{71059D4A-973A-B2F3-369F-7660006708D2}"/>
              </a:ext>
            </a:extLst>
          </p:cNvPr>
          <p:cNvGrpSpPr>
            <a:grpSpLocks noChangeAspect="1"/>
          </p:cNvGrpSpPr>
          <p:nvPr/>
        </p:nvGrpSpPr>
        <p:grpSpPr>
          <a:xfrm>
            <a:off x="5767681" y="5351417"/>
            <a:ext cx="1750318" cy="285042"/>
            <a:chOff x="-78781" y="2345932"/>
            <a:chExt cx="3248189" cy="528972"/>
          </a:xfrm>
        </p:grpSpPr>
        <p:pic>
          <p:nvPicPr>
            <p:cNvPr id="16" name="Picture 15" descr="A picture containing chart&#10;&#10;Description automatically generated">
              <a:extLst>
                <a:ext uri="{FF2B5EF4-FFF2-40B4-BE49-F238E27FC236}">
                  <a16:creationId xmlns:a16="http://schemas.microsoft.com/office/drawing/2014/main" id="{FBA3761C-0D88-9DD8-A222-566D5EEF2B5D}"/>
                </a:ext>
              </a:extLst>
            </p:cNvPr>
            <p:cNvPicPr>
              <a:picLocks noChangeAspect="1"/>
            </p:cNvPicPr>
            <p:nvPr/>
          </p:nvPicPr>
          <p:blipFill rotWithShape="1">
            <a:blip r:embed="rId11"/>
            <a:srcRect t="64125"/>
            <a:stretch/>
          </p:blipFill>
          <p:spPr>
            <a:xfrm>
              <a:off x="9903" y="2410174"/>
              <a:ext cx="3159505" cy="464730"/>
            </a:xfrm>
            <a:prstGeom prst="rect">
              <a:avLst/>
            </a:prstGeom>
          </p:spPr>
        </p:pic>
        <p:pic>
          <p:nvPicPr>
            <p:cNvPr id="27" name="Picture 26" descr="Qr code&#10;&#10;Description automatically generated">
              <a:extLst>
                <a:ext uri="{FF2B5EF4-FFF2-40B4-BE49-F238E27FC236}">
                  <a16:creationId xmlns:a16="http://schemas.microsoft.com/office/drawing/2014/main" id="{99CEE8EA-0FFD-28AB-A1C1-7C9348B996BC}"/>
                </a:ext>
              </a:extLst>
            </p:cNvPr>
            <p:cNvPicPr>
              <a:picLocks noChangeAspect="1"/>
            </p:cNvPicPr>
            <p:nvPr/>
          </p:nvPicPr>
          <p:blipFill rotWithShape="1">
            <a:blip r:embed="rId12"/>
            <a:srcRect r="50609" b="19955"/>
            <a:stretch/>
          </p:blipFill>
          <p:spPr>
            <a:xfrm>
              <a:off x="-78781" y="2345932"/>
              <a:ext cx="485705" cy="498315"/>
            </a:xfrm>
            <a:prstGeom prst="rect">
              <a:avLst/>
            </a:prstGeom>
          </p:spPr>
        </p:pic>
      </p:grpSp>
    </p:spTree>
    <p:extLst>
      <p:ext uri="{BB962C8B-B14F-4D97-AF65-F5344CB8AC3E}">
        <p14:creationId xmlns:p14="http://schemas.microsoft.com/office/powerpoint/2010/main" val="251766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C85F05B-6D85-100C-190A-9E6A79D09D3D}"/>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8" name="Title 1">
            <a:extLst>
              <a:ext uri="{FF2B5EF4-FFF2-40B4-BE49-F238E27FC236}">
                <a16:creationId xmlns:a16="http://schemas.microsoft.com/office/drawing/2014/main" id="{098001C9-A668-035D-8E6B-20E9E80F9300}"/>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Key </a:t>
            </a:r>
            <a:r>
              <a:rPr lang="en-US" sz="3200" b="1" dirty="0" err="1">
                <a:solidFill>
                  <a:srgbClr val="E14C63"/>
                </a:solidFill>
                <a:cs typeface="Arial" panose="020B0604020202020204" pitchFamily="34" charset="0"/>
              </a:rPr>
              <a:t>Takeouts</a:t>
            </a:r>
            <a:endParaRPr lang="en-US" sz="3200" b="1" dirty="0">
              <a:solidFill>
                <a:srgbClr val="E14C63"/>
              </a:solidFill>
              <a:cs typeface="Arial" panose="020B0604020202020204" pitchFamily="34" charset="0"/>
            </a:endParaRPr>
          </a:p>
        </p:txBody>
      </p:sp>
      <p:sp>
        <p:nvSpPr>
          <p:cNvPr id="9" name="TextBox 8">
            <a:extLst>
              <a:ext uri="{FF2B5EF4-FFF2-40B4-BE49-F238E27FC236}">
                <a16:creationId xmlns:a16="http://schemas.microsoft.com/office/drawing/2014/main" id="{6F43B729-0A83-AAE5-B9CC-822634F0159F}"/>
              </a:ext>
            </a:extLst>
          </p:cNvPr>
          <p:cNvSpPr txBox="1"/>
          <p:nvPr/>
        </p:nvSpPr>
        <p:spPr>
          <a:xfrm>
            <a:off x="651763" y="1595021"/>
            <a:ext cx="6553709" cy="3985706"/>
          </a:xfrm>
          <a:prstGeom prst="rect">
            <a:avLst/>
          </a:prstGeom>
          <a:noFill/>
        </p:spPr>
        <p:txBody>
          <a:bodyPr wrap="square">
            <a:spAutoFit/>
          </a:bodyPr>
          <a:lstStyle/>
          <a:p>
            <a:pPr marL="342900" indent="-342900">
              <a:spcBef>
                <a:spcPts val="600"/>
              </a:spcBef>
              <a:buFontTx/>
              <a:buAutoNum type="arabicPeriod"/>
            </a:pPr>
            <a:r>
              <a:rPr lang="en-ZA" sz="1300" dirty="0">
                <a:latin typeface="Arial" panose="020B0604020202020204" pitchFamily="34" charset="0"/>
              </a:rPr>
              <a:t>KEEP THE CREATIVE AT THE CENTRE </a:t>
            </a:r>
            <a:br>
              <a:rPr lang="en-ZA" sz="1300" dirty="0">
                <a:latin typeface="Arial" panose="020B0604020202020204" pitchFamily="34" charset="0"/>
              </a:rPr>
            </a:br>
            <a:r>
              <a:rPr lang="en-ZA" sz="1300" dirty="0">
                <a:latin typeface="Arial" panose="020B0604020202020204" pitchFamily="34" charset="0"/>
              </a:rPr>
              <a:t>but think about what they need to support their creative and ‘business’ journey</a:t>
            </a:r>
          </a:p>
          <a:p>
            <a:pPr marL="342900" indent="-342900">
              <a:spcBef>
                <a:spcPts val="600"/>
              </a:spcBef>
              <a:buFontTx/>
              <a:buAutoNum type="arabicPeriod"/>
            </a:pPr>
            <a:r>
              <a:rPr lang="en-ZA" sz="1300" dirty="0">
                <a:latin typeface="Arial" panose="020B0604020202020204" pitchFamily="34" charset="0"/>
              </a:rPr>
              <a:t>WHOLE ‘ORGANISATION’ / ‘FIRM’ APPROACH</a:t>
            </a:r>
            <a:br>
              <a:rPr lang="en-ZA" sz="1300" dirty="0">
                <a:latin typeface="Arial" panose="020B0604020202020204" pitchFamily="34" charset="0"/>
              </a:rPr>
            </a:br>
            <a:r>
              <a:rPr lang="en-ZA" sz="1300" dirty="0">
                <a:latin typeface="Arial" panose="020B0604020202020204" pitchFamily="34" charset="0"/>
              </a:rPr>
              <a:t>in the context of a supply- and demand- value chain</a:t>
            </a:r>
          </a:p>
          <a:p>
            <a:pPr marL="342900" indent="-342900">
              <a:spcBef>
                <a:spcPts val="600"/>
              </a:spcBef>
              <a:buAutoNum type="arabicPeriod"/>
            </a:pPr>
            <a:r>
              <a:rPr lang="en-ZA" sz="1300" dirty="0">
                <a:latin typeface="Arial" panose="020B0604020202020204" pitchFamily="34" charset="0"/>
              </a:rPr>
              <a:t>INFORMALITY / FORMALITY as a continuum</a:t>
            </a:r>
          </a:p>
          <a:p>
            <a:pPr marL="911840" lvl="1" indent="-342900">
              <a:spcBef>
                <a:spcPts val="600"/>
              </a:spcBef>
              <a:buAutoNum type="arabicPeriod"/>
            </a:pPr>
            <a:r>
              <a:rPr lang="en-ZA" sz="1300" dirty="0">
                <a:latin typeface="Arial" panose="020B0604020202020204" pitchFamily="34" charset="0"/>
              </a:rPr>
              <a:t>the nature of work opportunities </a:t>
            </a:r>
          </a:p>
          <a:p>
            <a:pPr marL="911840" lvl="1" indent="-342900">
              <a:spcBef>
                <a:spcPts val="600"/>
              </a:spcBef>
              <a:buAutoNum type="arabicPeriod"/>
            </a:pPr>
            <a:r>
              <a:rPr lang="en-ZA" sz="1300" dirty="0">
                <a:latin typeface="Arial" panose="020B0604020202020204" pitchFamily="34" charset="0"/>
              </a:rPr>
              <a:t>the nature of firms</a:t>
            </a:r>
          </a:p>
          <a:p>
            <a:pPr marL="342900" indent="-342900">
              <a:spcBef>
                <a:spcPts val="600"/>
              </a:spcBef>
              <a:buAutoNum type="arabicPeriod"/>
            </a:pPr>
            <a:r>
              <a:rPr lang="en-ZA" sz="1300" dirty="0">
                <a:latin typeface="Arial" panose="020B0604020202020204" pitchFamily="34" charset="0"/>
              </a:rPr>
              <a:t>JOB RETENTION AND NEW JOB CREATION</a:t>
            </a:r>
            <a:br>
              <a:rPr lang="en-ZA" sz="1300" dirty="0">
                <a:latin typeface="Arial" panose="020B0604020202020204" pitchFamily="34" charset="0"/>
              </a:rPr>
            </a:br>
            <a:r>
              <a:rPr lang="en-ZA" sz="1300" dirty="0">
                <a:latin typeface="Arial" panose="020B0604020202020204" pitchFamily="34" charset="0"/>
              </a:rPr>
              <a:t>growth not necessary always in size but depth is also important</a:t>
            </a:r>
          </a:p>
          <a:p>
            <a:pPr marL="342900" indent="-342900">
              <a:spcBef>
                <a:spcPts val="600"/>
              </a:spcBef>
              <a:buAutoNum type="arabicPeriod"/>
            </a:pPr>
            <a:r>
              <a:rPr lang="en-ZA" sz="1300" dirty="0">
                <a:latin typeface="Arial" panose="020B0604020202020204" pitchFamily="34" charset="0"/>
              </a:rPr>
              <a:t>KEY THEORY OF CHANGE: </a:t>
            </a:r>
          </a:p>
          <a:p>
            <a:pPr marL="911840" lvl="1" indent="-342900">
              <a:spcBef>
                <a:spcPts val="600"/>
              </a:spcBef>
              <a:buAutoNum type="arabicPeriod"/>
            </a:pPr>
            <a:r>
              <a:rPr lang="en-ZA" sz="1300" dirty="0">
                <a:latin typeface="Arial" panose="020B0604020202020204" pitchFamily="34" charset="0"/>
              </a:rPr>
              <a:t>Strengthen the business and the business is in a better position to </a:t>
            </a:r>
            <a:br>
              <a:rPr lang="en-ZA" sz="1300" dirty="0">
                <a:latin typeface="Arial" panose="020B0604020202020204" pitchFamily="34" charset="0"/>
              </a:rPr>
            </a:br>
            <a:r>
              <a:rPr lang="en-ZA" sz="1300" dirty="0">
                <a:latin typeface="Arial" panose="020B0604020202020204" pitchFamily="34" charset="0"/>
              </a:rPr>
              <a:t>create jobs</a:t>
            </a:r>
          </a:p>
          <a:p>
            <a:pPr marL="911840" lvl="1" indent="-342900">
              <a:spcBef>
                <a:spcPts val="600"/>
              </a:spcBef>
              <a:buAutoNum type="arabicPeriod"/>
            </a:pPr>
            <a:r>
              <a:rPr lang="en-ZA" sz="1300" dirty="0">
                <a:latin typeface="Arial" panose="020B0604020202020204" pitchFamily="34" charset="0"/>
              </a:rPr>
              <a:t>Business functions in an eco-system of service providers </a:t>
            </a:r>
            <a:br>
              <a:rPr lang="en-ZA" sz="1300" dirty="0">
                <a:latin typeface="Arial" panose="020B0604020202020204" pitchFamily="34" charset="0"/>
              </a:rPr>
            </a:br>
            <a:r>
              <a:rPr lang="en-ZA" sz="1300" dirty="0">
                <a:latin typeface="Arial" panose="020B0604020202020204" pitchFamily="34" charset="0"/>
              </a:rPr>
              <a:t>(who are also creative firms – the interconnectedness of the creative industry domains)</a:t>
            </a:r>
          </a:p>
          <a:p>
            <a:pPr marL="911840" lvl="1" indent="-342900">
              <a:spcBef>
                <a:spcPts val="600"/>
              </a:spcBef>
              <a:buAutoNum type="arabicPeriod"/>
            </a:pPr>
            <a:r>
              <a:rPr lang="en-ZA" sz="1300" dirty="0">
                <a:latin typeface="Arial" panose="020B0604020202020204" pitchFamily="34" charset="0"/>
              </a:rPr>
              <a:t>Strengthen the eco-system to strengthen the business</a:t>
            </a:r>
          </a:p>
        </p:txBody>
      </p:sp>
      <p:grpSp>
        <p:nvGrpSpPr>
          <p:cNvPr id="10" name="Group 9">
            <a:extLst>
              <a:ext uri="{FF2B5EF4-FFF2-40B4-BE49-F238E27FC236}">
                <a16:creationId xmlns:a16="http://schemas.microsoft.com/office/drawing/2014/main" id="{38B1AA7B-8DCC-5940-8508-F823FE262E5F}"/>
              </a:ext>
            </a:extLst>
          </p:cNvPr>
          <p:cNvGrpSpPr/>
          <p:nvPr/>
        </p:nvGrpSpPr>
        <p:grpSpPr>
          <a:xfrm>
            <a:off x="-2" y="6001486"/>
            <a:ext cx="9144002" cy="945530"/>
            <a:chOff x="-2" y="6001486"/>
            <a:chExt cx="9144002" cy="945530"/>
          </a:xfrm>
        </p:grpSpPr>
        <p:grpSp>
          <p:nvGrpSpPr>
            <p:cNvPr id="12" name="Group 11">
              <a:extLst>
                <a:ext uri="{FF2B5EF4-FFF2-40B4-BE49-F238E27FC236}">
                  <a16:creationId xmlns:a16="http://schemas.microsoft.com/office/drawing/2014/main" id="{32FECAA2-E2DB-5940-8AE7-61118119E2BF}"/>
                </a:ext>
              </a:extLst>
            </p:cNvPr>
            <p:cNvGrpSpPr/>
            <p:nvPr/>
          </p:nvGrpSpPr>
          <p:grpSpPr>
            <a:xfrm>
              <a:off x="-2" y="6001486"/>
              <a:ext cx="9144002" cy="945530"/>
              <a:chOff x="-2" y="5511253"/>
              <a:chExt cx="9144002" cy="945530"/>
            </a:xfrm>
          </p:grpSpPr>
          <p:sp>
            <p:nvSpPr>
              <p:cNvPr id="16" name="Rectangle 15">
                <a:extLst>
                  <a:ext uri="{FF2B5EF4-FFF2-40B4-BE49-F238E27FC236}">
                    <a16:creationId xmlns:a16="http://schemas.microsoft.com/office/drawing/2014/main" id="{1BE8EB60-EE58-A149-9599-2779B4C01A4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chart&#10;&#10;Description automatically generated">
                <a:extLst>
                  <a:ext uri="{FF2B5EF4-FFF2-40B4-BE49-F238E27FC236}">
                    <a16:creationId xmlns:a16="http://schemas.microsoft.com/office/drawing/2014/main" id="{EA586398-DB6D-6D45-AD48-12667BFA6C98}"/>
                  </a:ext>
                </a:extLst>
              </p:cNvPr>
              <p:cNvPicPr>
                <a:picLocks noChangeAspect="1"/>
              </p:cNvPicPr>
              <p:nvPr/>
            </p:nvPicPr>
            <p:blipFill rotWithShape="1">
              <a:blip r:embed="rId2"/>
              <a:srcRect b="32359"/>
              <a:stretch/>
            </p:blipFill>
            <p:spPr>
              <a:xfrm>
                <a:off x="0" y="5537043"/>
                <a:ext cx="3203847" cy="888509"/>
              </a:xfrm>
              <a:prstGeom prst="rect">
                <a:avLst/>
              </a:prstGeom>
            </p:spPr>
          </p:pic>
          <p:cxnSp>
            <p:nvCxnSpPr>
              <p:cNvPr id="18" name="Straight Connector 17">
                <a:extLst>
                  <a:ext uri="{FF2B5EF4-FFF2-40B4-BE49-F238E27FC236}">
                    <a16:creationId xmlns:a16="http://schemas.microsoft.com/office/drawing/2014/main" id="{D5F9E6AB-B9BA-9446-B764-23144B94648A}"/>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3" name="Picture 12" descr="Qr code&#10;&#10;Description automatically generated">
              <a:extLst>
                <a:ext uri="{FF2B5EF4-FFF2-40B4-BE49-F238E27FC236}">
                  <a16:creationId xmlns:a16="http://schemas.microsoft.com/office/drawing/2014/main" id="{9AEB70C8-30F1-D54E-B75B-D509320A810F}"/>
                </a:ext>
              </a:extLst>
            </p:cNvPr>
            <p:cNvPicPr>
              <a:picLocks noChangeAspect="1"/>
            </p:cNvPicPr>
            <p:nvPr/>
          </p:nvPicPr>
          <p:blipFill>
            <a:blip r:embed="rId3"/>
            <a:stretch>
              <a:fillRect/>
            </a:stretch>
          </p:blipFill>
          <p:spPr>
            <a:xfrm>
              <a:off x="7674405" y="6169633"/>
              <a:ext cx="1136045" cy="719177"/>
            </a:xfrm>
            <a:prstGeom prst="rect">
              <a:avLst/>
            </a:prstGeom>
          </p:spPr>
        </p:pic>
      </p:grpSp>
    </p:spTree>
    <p:extLst>
      <p:ext uri="{BB962C8B-B14F-4D97-AF65-F5344CB8AC3E}">
        <p14:creationId xmlns:p14="http://schemas.microsoft.com/office/powerpoint/2010/main" val="3840380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28FD4A-20D3-184B-A559-4518D9062D68}"/>
              </a:ext>
            </a:extLst>
          </p:cNvPr>
          <p:cNvGrpSpPr/>
          <p:nvPr/>
        </p:nvGrpSpPr>
        <p:grpSpPr>
          <a:xfrm>
            <a:off x="-829890" y="-1917503"/>
            <a:ext cx="10803778" cy="10207053"/>
            <a:chOff x="-829890" y="-1917503"/>
            <a:chExt cx="10803778" cy="10207053"/>
          </a:xfrm>
        </p:grpSpPr>
        <p:pic>
          <p:nvPicPr>
            <p:cNvPr id="5" name="Picture 4">
              <a:extLst>
                <a:ext uri="{FF2B5EF4-FFF2-40B4-BE49-F238E27FC236}">
                  <a16:creationId xmlns:a16="http://schemas.microsoft.com/office/drawing/2014/main" id="{7D65E731-0E47-AE46-86D0-4221710E4ACC}"/>
                </a:ext>
              </a:extLst>
            </p:cNvPr>
            <p:cNvPicPr>
              <a:picLocks noChangeAspect="1"/>
            </p:cNvPicPr>
            <p:nvPr/>
          </p:nvPicPr>
          <p:blipFill>
            <a:blip r:embed="rId2">
              <a:alphaModFix amt="40000"/>
            </a:blip>
            <a:stretch>
              <a:fillRect/>
            </a:stretch>
          </p:blipFill>
          <p:spPr>
            <a:xfrm rot="327323">
              <a:off x="-829890" y="-1917503"/>
              <a:ext cx="10803778" cy="10207053"/>
            </a:xfrm>
            <a:prstGeom prst="rect">
              <a:avLst/>
            </a:prstGeom>
          </p:spPr>
        </p:pic>
        <p:pic>
          <p:nvPicPr>
            <p:cNvPr id="3" name="Picture 2">
              <a:extLst>
                <a:ext uri="{FF2B5EF4-FFF2-40B4-BE49-F238E27FC236}">
                  <a16:creationId xmlns:a16="http://schemas.microsoft.com/office/drawing/2014/main" id="{5715E37D-22A5-5B4B-A65E-80DDCD6F870C}"/>
                </a:ext>
              </a:extLst>
            </p:cNvPr>
            <p:cNvPicPr>
              <a:picLocks noChangeAspect="1"/>
            </p:cNvPicPr>
            <p:nvPr/>
          </p:nvPicPr>
          <p:blipFill>
            <a:blip r:embed="rId2">
              <a:alphaModFix amt="60000"/>
            </a:blip>
            <a:stretch>
              <a:fillRect/>
            </a:stretch>
          </p:blipFill>
          <p:spPr>
            <a:xfrm>
              <a:off x="801574" y="-133174"/>
              <a:ext cx="7540852" cy="7124348"/>
            </a:xfrm>
            <a:prstGeom prst="rect">
              <a:avLst/>
            </a:prstGeom>
          </p:spPr>
        </p:pic>
      </p:grpSp>
      <p:sp>
        <p:nvSpPr>
          <p:cNvPr id="2" name="TextBox 1">
            <a:extLst>
              <a:ext uri="{FF2B5EF4-FFF2-40B4-BE49-F238E27FC236}">
                <a16:creationId xmlns:a16="http://schemas.microsoft.com/office/drawing/2014/main" id="{A47078B4-2537-E535-219A-F458036DB6A2}"/>
              </a:ext>
            </a:extLst>
          </p:cNvPr>
          <p:cNvSpPr txBox="1"/>
          <p:nvPr/>
        </p:nvSpPr>
        <p:spPr>
          <a:xfrm>
            <a:off x="3822700" y="2687170"/>
            <a:ext cx="1498600" cy="997709"/>
          </a:xfrm>
          <a:prstGeom prst="rect">
            <a:avLst/>
          </a:prstGeom>
        </p:spPr>
        <p:txBody>
          <a:bodyPr vert="horz" wrap="square" lIns="0" tIns="12700" rIns="0" bIns="0" rtlCol="0">
            <a:spAutoFit/>
          </a:bodyPr>
          <a:lstStyle/>
          <a:p>
            <a:pPr algn="l"/>
            <a:r>
              <a:rPr lang="en-US" sz="3200" b="1" i="0" dirty="0">
                <a:solidFill>
                  <a:srgbClr val="F7BB33"/>
                </a:solidFill>
                <a:effectLst/>
                <a:latin typeface="Helvetica Neue" panose="02000503000000020004" pitchFamily="2" charset="0"/>
                <a:ea typeface="Helvetica Neue" panose="02000503000000020004" pitchFamily="2" charset="0"/>
                <a:cs typeface="Helvetica Neue" panose="02000503000000020004" pitchFamily="2" charset="0"/>
              </a:rPr>
              <a:t>THANK</a:t>
            </a:r>
          </a:p>
          <a:p>
            <a:pPr algn="ctr"/>
            <a:r>
              <a:rPr lang="en-US" sz="3200" b="1" dirty="0">
                <a:solidFill>
                  <a:srgbClr val="F7BB33"/>
                </a:solidFill>
                <a:latin typeface="Helvetica Neue" panose="02000503000000020004" pitchFamily="2" charset="0"/>
                <a:ea typeface="Helvetica Neue" panose="02000503000000020004" pitchFamily="2" charset="0"/>
                <a:cs typeface="Helvetica Neue" panose="02000503000000020004" pitchFamily="2" charset="0"/>
              </a:rPr>
              <a:t>YOU</a:t>
            </a:r>
            <a:endParaRPr lang="en-US" sz="3200" b="1" i="0" dirty="0">
              <a:solidFill>
                <a:srgbClr val="F7BB33"/>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1594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evice&#10;&#10;Description automatically generated">
            <a:extLst>
              <a:ext uri="{FF2B5EF4-FFF2-40B4-BE49-F238E27FC236}">
                <a16:creationId xmlns:a16="http://schemas.microsoft.com/office/drawing/2014/main" id="{FE2CF20B-8AB2-490D-1227-9740369A47FD}"/>
              </a:ext>
            </a:extLst>
          </p:cNvPr>
          <p:cNvPicPr>
            <a:picLocks noChangeAspect="1"/>
          </p:cNvPicPr>
          <p:nvPr/>
        </p:nvPicPr>
        <p:blipFill rotWithShape="1">
          <a:blip r:embed="rId3"/>
          <a:srcRect t="31780" r="51494"/>
          <a:stretch/>
        </p:blipFill>
        <p:spPr>
          <a:xfrm>
            <a:off x="7894191" y="-46080"/>
            <a:ext cx="1563830" cy="2220360"/>
          </a:xfrm>
          <a:prstGeom prst="rect">
            <a:avLst/>
          </a:prstGeom>
        </p:spPr>
      </p:pic>
      <p:grpSp>
        <p:nvGrpSpPr>
          <p:cNvPr id="11" name="Group 10">
            <a:extLst>
              <a:ext uri="{FF2B5EF4-FFF2-40B4-BE49-F238E27FC236}">
                <a16:creationId xmlns:a16="http://schemas.microsoft.com/office/drawing/2014/main" id="{3AAC0AF4-DA6D-374C-89CC-884677AF7A25}"/>
              </a:ext>
            </a:extLst>
          </p:cNvPr>
          <p:cNvGrpSpPr/>
          <p:nvPr/>
        </p:nvGrpSpPr>
        <p:grpSpPr>
          <a:xfrm>
            <a:off x="3779417" y="0"/>
            <a:ext cx="7147930" cy="7117479"/>
            <a:chOff x="3779417" y="0"/>
            <a:chExt cx="7147930" cy="7117479"/>
          </a:xfrm>
        </p:grpSpPr>
        <p:pic>
          <p:nvPicPr>
            <p:cNvPr id="3" name="Picture 2" descr="A red circle with a black background&#10;&#10;Description automatically generated">
              <a:extLst>
                <a:ext uri="{FF2B5EF4-FFF2-40B4-BE49-F238E27FC236}">
                  <a16:creationId xmlns:a16="http://schemas.microsoft.com/office/drawing/2014/main" id="{5896CE9D-DFFA-086C-C7B2-E61BA53A418E}"/>
                </a:ext>
              </a:extLst>
            </p:cNvPr>
            <p:cNvPicPr>
              <a:picLocks noChangeAspect="1"/>
            </p:cNvPicPr>
            <p:nvPr/>
          </p:nvPicPr>
          <p:blipFill rotWithShape="1">
            <a:blip r:embed="rId4" cstate="hqprint">
              <a:alphaModFix amt="0"/>
              <a:extLst>
                <a:ext uri="{28A0092B-C50C-407E-A947-70E740481C1C}">
                  <a14:useLocalDpi xmlns:a14="http://schemas.microsoft.com/office/drawing/2010/main"/>
                </a:ext>
              </a:extLst>
            </a:blip>
            <a:srcRect r="25892" b="40942"/>
            <a:stretch/>
          </p:blipFill>
          <p:spPr>
            <a:xfrm>
              <a:off x="3779417" y="1509972"/>
              <a:ext cx="7147930" cy="5423912"/>
            </a:xfrm>
            <a:prstGeom prst="rect">
              <a:avLst/>
            </a:prstGeom>
          </p:spPr>
        </p:pic>
        <p:grpSp>
          <p:nvGrpSpPr>
            <p:cNvPr id="10" name="Group 9">
              <a:extLst>
                <a:ext uri="{FF2B5EF4-FFF2-40B4-BE49-F238E27FC236}">
                  <a16:creationId xmlns:a16="http://schemas.microsoft.com/office/drawing/2014/main" id="{32CE8DA0-5AAC-074E-AD79-D3AF05CB6274}"/>
                </a:ext>
              </a:extLst>
            </p:cNvPr>
            <p:cNvGrpSpPr/>
            <p:nvPr/>
          </p:nvGrpSpPr>
          <p:grpSpPr>
            <a:xfrm>
              <a:off x="5582090" y="2304710"/>
              <a:ext cx="4373556" cy="4812769"/>
              <a:chOff x="4154445" y="595423"/>
              <a:chExt cx="5907530" cy="6500791"/>
            </a:xfrm>
          </p:grpSpPr>
          <p:pic>
            <p:nvPicPr>
              <p:cNvPr id="5" name="Picture 4" descr="A picture containing circle&#10;&#10;Description automatically generated">
                <a:extLst>
                  <a:ext uri="{FF2B5EF4-FFF2-40B4-BE49-F238E27FC236}">
                    <a16:creationId xmlns:a16="http://schemas.microsoft.com/office/drawing/2014/main" id="{22471BB0-522A-BEFA-2626-BF15BD12A21B}"/>
                  </a:ext>
                </a:extLst>
              </p:cNvPr>
              <p:cNvPicPr>
                <a:picLocks noChangeAspect="1"/>
              </p:cNvPicPr>
              <p:nvPr/>
            </p:nvPicPr>
            <p:blipFill rotWithShape="1">
              <a:blip r:embed="rId5"/>
              <a:srcRect r="31469" b="12896"/>
              <a:stretch/>
            </p:blipFill>
            <p:spPr>
              <a:xfrm>
                <a:off x="4154445" y="595423"/>
                <a:ext cx="5907530" cy="6500791"/>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5F5E55F9-737F-E161-BECB-88C552B6DD7E}"/>
                  </a:ext>
                </a:extLst>
              </p:cNvPr>
              <p:cNvPicPr>
                <a:picLocks noChangeAspect="1"/>
              </p:cNvPicPr>
              <p:nvPr/>
            </p:nvPicPr>
            <p:blipFill rotWithShape="1">
              <a:blip r:embed="rId6"/>
              <a:srcRect r="31191"/>
              <a:stretch/>
            </p:blipFill>
            <p:spPr>
              <a:xfrm>
                <a:off x="6737239" y="2796362"/>
                <a:ext cx="2328872" cy="3062178"/>
              </a:xfrm>
              <a:prstGeom prst="rect">
                <a:avLst/>
              </a:prstGeom>
            </p:spPr>
          </p:pic>
        </p:grpSp>
        <p:sp>
          <p:nvSpPr>
            <p:cNvPr id="6" name="Rectangle 5">
              <a:extLst>
                <a:ext uri="{FF2B5EF4-FFF2-40B4-BE49-F238E27FC236}">
                  <a16:creationId xmlns:a16="http://schemas.microsoft.com/office/drawing/2014/main" id="{875575C5-DE84-6D6D-D622-E85BDB6C8E6C}"/>
                </a:ext>
              </a:extLst>
            </p:cNvPr>
            <p:cNvSpPr/>
            <p:nvPr/>
          </p:nvSpPr>
          <p:spPr>
            <a:xfrm>
              <a:off x="4051427" y="0"/>
              <a:ext cx="5071781" cy="6858000"/>
            </a:xfrm>
            <a:prstGeom prst="rect">
              <a:avLst/>
            </a:prstGeom>
            <a:solidFill>
              <a:schemeClr val="bg1">
                <a:alpha val="460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object 3">
            <a:extLst>
              <a:ext uri="{FF2B5EF4-FFF2-40B4-BE49-F238E27FC236}">
                <a16:creationId xmlns:a16="http://schemas.microsoft.com/office/drawing/2014/main" id="{1681464A-C2AF-7075-5910-CED7464D2A39}"/>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9" name="Title 1">
            <a:extLst>
              <a:ext uri="{FF2B5EF4-FFF2-40B4-BE49-F238E27FC236}">
                <a16:creationId xmlns:a16="http://schemas.microsoft.com/office/drawing/2014/main" id="{05546AFE-CC9A-EDD3-7918-2BCD8A29E77A}"/>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The Projects</a:t>
            </a:r>
          </a:p>
        </p:txBody>
      </p:sp>
      <p:graphicFrame>
        <p:nvGraphicFramePr>
          <p:cNvPr id="12" name="Table 12">
            <a:extLst>
              <a:ext uri="{FF2B5EF4-FFF2-40B4-BE49-F238E27FC236}">
                <a16:creationId xmlns:a16="http://schemas.microsoft.com/office/drawing/2014/main" id="{B744F655-D921-C26D-2977-A3F4A3C42D7F}"/>
              </a:ext>
            </a:extLst>
          </p:cNvPr>
          <p:cNvGraphicFramePr>
            <a:graphicFrameLocks noGrp="1"/>
          </p:cNvGraphicFramePr>
          <p:nvPr>
            <p:extLst>
              <p:ext uri="{D42A27DB-BD31-4B8C-83A1-F6EECF244321}">
                <p14:modId xmlns:p14="http://schemas.microsoft.com/office/powerpoint/2010/main" val="2463143560"/>
              </p:ext>
            </p:extLst>
          </p:nvPr>
        </p:nvGraphicFramePr>
        <p:xfrm>
          <a:off x="625076" y="1509971"/>
          <a:ext cx="7568472" cy="5029200"/>
        </p:xfrm>
        <a:graphic>
          <a:graphicData uri="http://schemas.openxmlformats.org/drawingml/2006/table">
            <a:tbl>
              <a:tblPr firstRow="1" bandRow="1">
                <a:tableStyleId>{5C22544A-7EE6-4342-B048-85BDC9FD1C3A}</a:tableStyleId>
              </a:tblPr>
              <a:tblGrid>
                <a:gridCol w="2981724">
                  <a:extLst>
                    <a:ext uri="{9D8B030D-6E8A-4147-A177-3AD203B41FA5}">
                      <a16:colId xmlns:a16="http://schemas.microsoft.com/office/drawing/2014/main" val="1065353172"/>
                    </a:ext>
                  </a:extLst>
                </a:gridCol>
                <a:gridCol w="2336800">
                  <a:extLst>
                    <a:ext uri="{9D8B030D-6E8A-4147-A177-3AD203B41FA5}">
                      <a16:colId xmlns:a16="http://schemas.microsoft.com/office/drawing/2014/main" val="595331216"/>
                    </a:ext>
                  </a:extLst>
                </a:gridCol>
                <a:gridCol w="2249948">
                  <a:extLst>
                    <a:ext uri="{9D8B030D-6E8A-4147-A177-3AD203B41FA5}">
                      <a16:colId xmlns:a16="http://schemas.microsoft.com/office/drawing/2014/main" val="3835842716"/>
                    </a:ext>
                  </a:extLst>
                </a:gridCol>
              </a:tblGrid>
              <a:tr h="239636">
                <a:tc>
                  <a:txBody>
                    <a:bodyPr/>
                    <a:lstStyle/>
                    <a:p>
                      <a:r>
                        <a:rPr lang="en-US" sz="105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PROJECT</a:t>
                      </a:r>
                    </a:p>
                  </a:txBody>
                  <a:tcPr>
                    <a:noFill/>
                  </a:tcPr>
                </a:tc>
                <a:tc>
                  <a:txBody>
                    <a:bodyPr/>
                    <a:lstStyle/>
                    <a:p>
                      <a:r>
                        <a:rPr lang="en-US" sz="105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VALUE</a:t>
                      </a:r>
                      <a:endParaRPr lang="en-US" dirty="0">
                        <a:solidFill>
                          <a:srgbClr val="C00000"/>
                        </a:solidFill>
                      </a:endParaRPr>
                    </a:p>
                  </a:txBody>
                  <a:tcPr>
                    <a:noFill/>
                  </a:tcPr>
                </a:tc>
                <a:tc>
                  <a:txBody>
                    <a:bodyPr/>
                    <a:lstStyle/>
                    <a:p>
                      <a:r>
                        <a:rPr lang="en-US" sz="105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TIMEFRAME</a:t>
                      </a:r>
                      <a:endParaRPr lang="en-US" dirty="0">
                        <a:solidFill>
                          <a:srgbClr val="C00000"/>
                        </a:solidFill>
                      </a:endParaRPr>
                    </a:p>
                  </a:txBody>
                  <a:tcPr>
                    <a:noFill/>
                  </a:tcPr>
                </a:tc>
                <a:extLst>
                  <a:ext uri="{0D108BD9-81ED-4DB2-BD59-A6C34878D82A}">
                    <a16:rowId xmlns:a16="http://schemas.microsoft.com/office/drawing/2014/main" val="2459463069"/>
                  </a:ext>
                </a:extLst>
              </a:tr>
              <a:tr h="239636">
                <a:tc gridSpan="3">
                  <a:txBody>
                    <a:bodyPr/>
                    <a:lstStyle/>
                    <a:p>
                      <a:pPr algn="l"/>
                      <a:r>
                        <a:rPr lang="en-US" sz="105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JOBSFUND</a:t>
                      </a:r>
                    </a:p>
                  </a:txBody>
                  <a:tcPr>
                    <a:solidFill>
                      <a:schemeClr val="tx2">
                        <a:lumMod val="5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421063"/>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JF 1 (2)</a:t>
                      </a:r>
                    </a:p>
                  </a:txBody>
                  <a:tcPr>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rgbClr val="194963"/>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R14.5 m</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rgbClr val="194963"/>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2012-2015</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solidFill>
                      <a:srgbClr val="194963"/>
                    </a:solidFill>
                  </a:tcPr>
                </a:tc>
                <a:extLst>
                  <a:ext uri="{0D108BD9-81ED-4DB2-BD59-A6C34878D82A}">
                    <a16:rowId xmlns:a16="http://schemas.microsoft.com/office/drawing/2014/main" val="3694839864"/>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JF 2 (6)</a:t>
                      </a:r>
                    </a:p>
                  </a:txBody>
                  <a:tcP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194963"/>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u="none" strike="noStrik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R27 m</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194963"/>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2018-2023</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194963"/>
                    </a:solidFill>
                  </a:tcPr>
                </a:tc>
                <a:extLst>
                  <a:ext uri="{0D108BD9-81ED-4DB2-BD59-A6C34878D82A}">
                    <a16:rowId xmlns:a16="http://schemas.microsoft.com/office/drawing/2014/main" val="3760402043"/>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JF 3 (10)</a:t>
                      </a:r>
                    </a:p>
                  </a:txBody>
                  <a:tcP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rgbClr val="194963"/>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R10 m </a:t>
                      </a:r>
                      <a:r>
                        <a:rPr lang="en-US" sz="105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(plus R5 m MF)</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rgbClr val="194963"/>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2022-2024</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solidFill>
                      <a:srgbClr val="194963"/>
                    </a:solidFill>
                  </a:tcPr>
                </a:tc>
                <a:extLst>
                  <a:ext uri="{0D108BD9-81ED-4DB2-BD59-A6C34878D82A}">
                    <a16:rowId xmlns:a16="http://schemas.microsoft.com/office/drawing/2014/main" val="1372040164"/>
                  </a:ext>
                </a:extLst>
              </a:tr>
              <a:tr h="239636">
                <a:tc gridSpan="3">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INNOVATION SUPPORT</a:t>
                      </a:r>
                    </a:p>
                  </a:txBody>
                  <a:tcPr>
                    <a:solidFill>
                      <a:schemeClr val="tx2">
                        <a:lumMod val="5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7108821"/>
                  </a:ext>
                </a:extLst>
              </a:tr>
              <a:tr h="0">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latin typeface="Helvetica Neue" panose="02000503000000020004" pitchFamily="2" charset="0"/>
                          <a:ea typeface="Helvetica Neue" panose="02000503000000020004" pitchFamily="2" charset="0"/>
                          <a:cs typeface="Helvetica Neue" panose="02000503000000020004" pitchFamily="2" charset="0"/>
                        </a:rPr>
                        <a:t>Design Innovation Seed Fund -  Rounds 1-5</a:t>
                      </a:r>
                    </a:p>
                  </a:txBody>
                  <a:tcPr>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rgbClr val="F0B845"/>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latin typeface="Helvetica Neue" panose="02000503000000020004" pitchFamily="2" charset="0"/>
                          <a:ea typeface="Helvetica Neue" panose="02000503000000020004" pitchFamily="2" charset="0"/>
                          <a:cs typeface="Helvetica Neue" panose="02000503000000020004" pitchFamily="2" charset="0"/>
                        </a:rPr>
                        <a:t>R20.7m – </a:t>
                      </a:r>
                      <a:r>
                        <a:rPr lang="en-US" sz="1050" b="0" i="1" dirty="0">
                          <a:latin typeface="Helvetica Neue" panose="02000503000000020004" pitchFamily="2" charset="0"/>
                          <a:ea typeface="Helvetica Neue" panose="02000503000000020004" pitchFamily="2" charset="0"/>
                          <a:cs typeface="Helvetica Neue" panose="02000503000000020004" pitchFamily="2" charset="0"/>
                        </a:rPr>
                        <a:t>incl SMME contribution</a:t>
                      </a:r>
                      <a:endParaRPr lang="en-ZA" sz="1050" b="0" i="1"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rgbClr val="F0B845"/>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latin typeface="Helvetica Neue" panose="02000503000000020004" pitchFamily="2" charset="0"/>
                          <a:ea typeface="Helvetica Neue" panose="02000503000000020004" pitchFamily="2" charset="0"/>
                          <a:cs typeface="Helvetica Neue" panose="02000503000000020004" pitchFamily="2" charset="0"/>
                        </a:rPr>
                        <a:t>2014 to current</a:t>
                      </a:r>
                      <a:endParaRPr lang="en-ZA" sz="1050" b="0"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solidFill>
                      <a:srgbClr val="F0B845"/>
                    </a:solidFill>
                  </a:tcPr>
                </a:tc>
                <a:extLst>
                  <a:ext uri="{0D108BD9-81ED-4DB2-BD59-A6C34878D82A}">
                    <a16:rowId xmlns:a16="http://schemas.microsoft.com/office/drawing/2014/main" val="2539709888"/>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latin typeface="Helvetica Neue" panose="02000503000000020004" pitchFamily="2" charset="0"/>
                          <a:ea typeface="Helvetica Neue" panose="02000503000000020004" pitchFamily="2" charset="0"/>
                          <a:cs typeface="Helvetica Neue" panose="02000503000000020004" pitchFamily="2" charset="0"/>
                        </a:rPr>
                        <a:t>Better Living Challenge</a:t>
                      </a:r>
                    </a:p>
                  </a:txBody>
                  <a:tcP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0B845"/>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latin typeface="Helvetica Neue" panose="02000503000000020004" pitchFamily="2" charset="0"/>
                          <a:ea typeface="Helvetica Neue" panose="02000503000000020004" pitchFamily="2" charset="0"/>
                          <a:cs typeface="Helvetica Neue" panose="02000503000000020004" pitchFamily="2" charset="0"/>
                        </a:rPr>
                        <a:t>R150k</a:t>
                      </a:r>
                      <a:endParaRPr lang="en-ZA" sz="1050" b="0"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0B845"/>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latin typeface="Helvetica Neue" panose="02000503000000020004" pitchFamily="2" charset="0"/>
                          <a:ea typeface="Helvetica Neue" panose="02000503000000020004" pitchFamily="2" charset="0"/>
                          <a:cs typeface="Helvetica Neue" panose="02000503000000020004" pitchFamily="2" charset="0"/>
                        </a:rPr>
                        <a:t>2014-2015</a:t>
                      </a:r>
                      <a:endParaRPr lang="en-ZA" sz="1050" b="0"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0B845"/>
                    </a:solidFill>
                  </a:tcPr>
                </a:tc>
                <a:extLst>
                  <a:ext uri="{0D108BD9-81ED-4DB2-BD59-A6C34878D82A}">
                    <a16:rowId xmlns:a16="http://schemas.microsoft.com/office/drawing/2014/main" val="657417950"/>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err="1">
                          <a:latin typeface="Helvetica Neue" panose="02000503000000020004" pitchFamily="2" charset="0"/>
                          <a:ea typeface="Helvetica Neue" panose="02000503000000020004" pitchFamily="2" charset="0"/>
                          <a:cs typeface="Helvetica Neue" panose="02000503000000020004" pitchFamily="2" charset="0"/>
                        </a:rPr>
                        <a:t>Re:Solve</a:t>
                      </a:r>
                      <a:r>
                        <a:rPr lang="en-ZA" sz="1050" b="0" dirty="0">
                          <a:latin typeface="Helvetica Neue" panose="02000503000000020004" pitchFamily="2" charset="0"/>
                          <a:ea typeface="Helvetica Neue" panose="02000503000000020004" pitchFamily="2" charset="0"/>
                          <a:cs typeface="Helvetica Neue" panose="02000503000000020004" pitchFamily="2" charset="0"/>
                        </a:rPr>
                        <a:t> Innovation Challenge</a:t>
                      </a:r>
                    </a:p>
                  </a:txBody>
                  <a:tcP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rgbClr val="F0B845"/>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latin typeface="Helvetica Neue" panose="02000503000000020004" pitchFamily="2" charset="0"/>
                          <a:ea typeface="Helvetica Neue" panose="02000503000000020004" pitchFamily="2" charset="0"/>
                          <a:cs typeface="Helvetica Neue" panose="02000503000000020004" pitchFamily="2" charset="0"/>
                        </a:rPr>
                        <a:t>R200k </a:t>
                      </a:r>
                      <a:endParaRPr lang="en-ZA" sz="1050" b="0"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rgbClr val="F0B845"/>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latin typeface="Helvetica Neue" panose="02000503000000020004" pitchFamily="2" charset="0"/>
                          <a:ea typeface="Helvetica Neue" panose="02000503000000020004" pitchFamily="2" charset="0"/>
                          <a:cs typeface="Helvetica Neue" panose="02000503000000020004" pitchFamily="2" charset="0"/>
                        </a:rPr>
                        <a:t>2020-2022</a:t>
                      </a:r>
                      <a:endParaRPr lang="en-ZA" sz="1050" b="0"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solidFill>
                      <a:srgbClr val="F0B845"/>
                    </a:solidFill>
                  </a:tcPr>
                </a:tc>
                <a:extLst>
                  <a:ext uri="{0D108BD9-81ED-4DB2-BD59-A6C34878D82A}">
                    <a16:rowId xmlns:a16="http://schemas.microsoft.com/office/drawing/2014/main" val="2928521559"/>
                  </a:ext>
                </a:extLst>
              </a:tr>
              <a:tr h="239636">
                <a:tc gridSpan="3">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YOUTH EMPLOYMENT</a:t>
                      </a:r>
                    </a:p>
                  </a:txBody>
                  <a:tcPr>
                    <a:solidFill>
                      <a:schemeClr val="tx2">
                        <a:lumMod val="5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0944411"/>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Youth </a:t>
                      </a:r>
                      <a:r>
                        <a:rPr lang="en-ZA" sz="1050" b="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LaunchPad</a:t>
                      </a:r>
                      <a:r>
                        <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Pilot</a:t>
                      </a:r>
                    </a:p>
                  </a:txBody>
                  <a:tcPr>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rgbClr val="61BF91"/>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R4 m</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rgbClr val="61BF91"/>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2018-2020</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solidFill>
                      <a:srgbClr val="61BF91"/>
                    </a:solidFill>
                  </a:tcPr>
                </a:tc>
                <a:extLst>
                  <a:ext uri="{0D108BD9-81ED-4DB2-BD59-A6C34878D82A}">
                    <a16:rowId xmlns:a16="http://schemas.microsoft.com/office/drawing/2014/main" val="3285543502"/>
                  </a:ext>
                </a:extLst>
              </a:tr>
              <a:tr h="0">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Accelerator</a:t>
                      </a:r>
                    </a:p>
                  </a:txBody>
                  <a:tcP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61BF91"/>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R15 m</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61BF91"/>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2021-2023</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61BF91"/>
                    </a:solidFill>
                  </a:tcPr>
                </a:tc>
                <a:extLst>
                  <a:ext uri="{0D108BD9-81ED-4DB2-BD59-A6C34878D82A}">
                    <a16:rowId xmlns:a16="http://schemas.microsoft.com/office/drawing/2014/main" val="846724087"/>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Youth </a:t>
                      </a:r>
                      <a:r>
                        <a:rPr lang="en-ZA" sz="1050" b="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LaunchPad</a:t>
                      </a:r>
                      <a:r>
                        <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NPMIF</a:t>
                      </a:r>
                    </a:p>
                  </a:txBody>
                  <a:tcP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rgbClr val="61BF91"/>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R10 m </a:t>
                      </a:r>
                      <a:r>
                        <a:rPr lang="en-US" sz="105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(plus R5 m MF)</a:t>
                      </a:r>
                      <a:endParaRPr lang="en-ZA" sz="1050" b="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rgbClr val="61BF91"/>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2022-2023</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solidFill>
                      <a:srgbClr val="61BF91"/>
                    </a:solidFill>
                  </a:tcPr>
                </a:tc>
                <a:extLst>
                  <a:ext uri="{0D108BD9-81ED-4DB2-BD59-A6C34878D82A}">
                    <a16:rowId xmlns:a16="http://schemas.microsoft.com/office/drawing/2014/main" val="777043936"/>
                  </a:ext>
                </a:extLst>
              </a:tr>
              <a:tr h="239636">
                <a:tc gridSpan="3">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COVID RELIEF</a:t>
                      </a:r>
                    </a:p>
                  </a:txBody>
                  <a:tcPr>
                    <a:solidFill>
                      <a:schemeClr val="tx2">
                        <a:lumMod val="5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0269076"/>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latin typeface="Helvetica Neue" panose="02000503000000020004" pitchFamily="2" charset="0"/>
                          <a:ea typeface="Helvetica Neue" panose="02000503000000020004" pitchFamily="2" charset="0"/>
                          <a:cs typeface="Helvetica Neue" panose="02000503000000020004" pitchFamily="2" charset="0"/>
                        </a:rPr>
                        <a:t>JF Covid Relief</a:t>
                      </a:r>
                    </a:p>
                  </a:txBody>
                  <a:tcPr>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rgbClr val="EB763B"/>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latin typeface="Helvetica Neue" panose="02000503000000020004" pitchFamily="2" charset="0"/>
                          <a:ea typeface="Helvetica Neue" panose="02000503000000020004" pitchFamily="2" charset="0"/>
                          <a:cs typeface="Helvetica Neue" panose="02000503000000020004" pitchFamily="2" charset="0"/>
                        </a:rPr>
                        <a:t>R8.5 m</a:t>
                      </a:r>
                      <a:endParaRPr lang="en-ZA" sz="1050" b="0"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rgbClr val="EB763B"/>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latin typeface="Helvetica Neue" panose="02000503000000020004" pitchFamily="2" charset="0"/>
                          <a:ea typeface="Helvetica Neue" panose="02000503000000020004" pitchFamily="2" charset="0"/>
                          <a:cs typeface="Helvetica Neue" panose="02000503000000020004" pitchFamily="2" charset="0"/>
                        </a:rPr>
                        <a:t>2020-2021</a:t>
                      </a:r>
                      <a:endParaRPr lang="en-ZA" sz="1050" b="0"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solidFill>
                      <a:srgbClr val="EB763B"/>
                    </a:solidFill>
                  </a:tcPr>
                </a:tc>
                <a:extLst>
                  <a:ext uri="{0D108BD9-81ED-4DB2-BD59-A6C34878D82A}">
                    <a16:rowId xmlns:a16="http://schemas.microsoft.com/office/drawing/2014/main" val="2238355180"/>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latin typeface="Helvetica Neue" panose="02000503000000020004" pitchFamily="2" charset="0"/>
                          <a:ea typeface="Helvetica Neue" panose="02000503000000020004" pitchFamily="2" charset="0"/>
                          <a:cs typeface="Helvetica Neue" panose="02000503000000020004" pitchFamily="2" charset="0"/>
                        </a:rPr>
                        <a:t>DSBD/DSAC Covid Relief</a:t>
                      </a:r>
                    </a:p>
                  </a:txBody>
                  <a:tcP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rgbClr val="EB763B"/>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latin typeface="Helvetica Neue" panose="02000503000000020004" pitchFamily="2" charset="0"/>
                          <a:ea typeface="Helvetica Neue" panose="02000503000000020004" pitchFamily="2" charset="0"/>
                          <a:cs typeface="Helvetica Neue" panose="02000503000000020004" pitchFamily="2" charset="0"/>
                        </a:rPr>
                        <a:t>R3 m</a:t>
                      </a:r>
                      <a:endParaRPr lang="en-ZA" sz="1050" b="0"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solidFill>
                      <a:srgbClr val="EB763B"/>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latin typeface="Helvetica Neue" panose="02000503000000020004" pitchFamily="2" charset="0"/>
                          <a:ea typeface="Helvetica Neue" panose="02000503000000020004" pitchFamily="2" charset="0"/>
                          <a:cs typeface="Helvetica Neue" panose="02000503000000020004" pitchFamily="2" charset="0"/>
                        </a:rPr>
                        <a:t>2020-2021</a:t>
                      </a:r>
                      <a:endParaRPr lang="en-ZA" sz="1050" b="0" dirty="0">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solidFill>
                      <a:srgbClr val="EB763B"/>
                    </a:solidFill>
                  </a:tcPr>
                </a:tc>
                <a:extLst>
                  <a:ext uri="{0D108BD9-81ED-4DB2-BD59-A6C34878D82A}">
                    <a16:rowId xmlns:a16="http://schemas.microsoft.com/office/drawing/2014/main" val="3653324928"/>
                  </a:ext>
                </a:extLst>
              </a:tr>
              <a:tr h="239636">
                <a:tc gridSpan="3">
                  <a:txBody>
                    <a:bodyPr/>
                    <a:lstStyle/>
                    <a:p>
                      <a:pPr algn="l"/>
                      <a:r>
                        <a:rPr lang="en-US" sz="105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PRESIDENTIAL STIMULUS</a:t>
                      </a:r>
                    </a:p>
                  </a:txBody>
                  <a:tcPr>
                    <a:solidFill>
                      <a:schemeClr val="tx2">
                        <a:lumMod val="5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1087539"/>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NAC PESP 2</a:t>
                      </a:r>
                    </a:p>
                  </a:txBody>
                  <a:tcPr>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rgbClr val="61BF91"/>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R1.1 m</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solidFill>
                      <a:srgbClr val="61BF91"/>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2021</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B w="12700" cap="flat" cmpd="sng" algn="ctr">
                      <a:solidFill>
                        <a:schemeClr val="tx1"/>
                      </a:solidFill>
                      <a:prstDash val="sysDot"/>
                      <a:round/>
                      <a:headEnd type="none" w="med" len="med"/>
                      <a:tailEnd type="none" w="med" len="med"/>
                    </a:lnB>
                    <a:solidFill>
                      <a:srgbClr val="61BF91"/>
                    </a:solidFill>
                  </a:tcPr>
                </a:tc>
                <a:extLst>
                  <a:ext uri="{0D108BD9-81ED-4DB2-BD59-A6C34878D82A}">
                    <a16:rowId xmlns:a16="http://schemas.microsoft.com/office/drawing/2014/main" val="477092499"/>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IDC / SEF</a:t>
                      </a:r>
                    </a:p>
                  </a:txBody>
                  <a:tcP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61BF91"/>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R1 4m</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61BF91"/>
                    </a:solid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US"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2022-2023</a:t>
                      </a:r>
                      <a:endParaRPr lang="en-ZA" sz="1050" b="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61BF91"/>
                    </a:solidFill>
                  </a:tcPr>
                </a:tc>
                <a:extLst>
                  <a:ext uri="{0D108BD9-81ED-4DB2-BD59-A6C34878D82A}">
                    <a16:rowId xmlns:a16="http://schemas.microsoft.com/office/drawing/2014/main" val="4164440912"/>
                  </a:ext>
                </a:extLst>
              </a:tr>
              <a:tr h="239636">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ZA" sz="1050" b="1" dirty="0">
                        <a:latin typeface="Helvetica Neue" panose="02000503000000020004" pitchFamily="2" charset="0"/>
                        <a:ea typeface="Helvetica Neue" panose="02000503000000020004" pitchFamily="2" charset="0"/>
                        <a:cs typeface="Helvetica Neue" panose="02000503000000020004" pitchFamily="2" charset="0"/>
                      </a:endParaRPr>
                    </a:p>
                  </a:txBody>
                  <a:tcP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no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r>
                        <a:rPr lang="en-ZA" sz="1050" b="1" dirty="0">
                          <a:latin typeface="Helvetica Neue" panose="02000503000000020004" pitchFamily="2" charset="0"/>
                          <a:ea typeface="Helvetica Neue" panose="02000503000000020004" pitchFamily="2" charset="0"/>
                          <a:cs typeface="Helvetica Neue" panose="02000503000000020004" pitchFamily="2" charset="0"/>
                        </a:rPr>
                        <a:t>R136 million</a:t>
                      </a:r>
                    </a:p>
                  </a:txBody>
                  <a:tcPr>
                    <a:lnL w="12700" cap="flat" cmpd="sng" algn="ctr">
                      <a:solidFill>
                        <a:schemeClr val="tx1"/>
                      </a:solidFill>
                      <a:prstDash val="sysDot"/>
                      <a:round/>
                      <a:headEnd type="none" w="med" len="med"/>
                      <a:tailEnd type="none" w="med" len="med"/>
                    </a:lnL>
                    <a:lnT w="12700" cap="flat" cmpd="sng" algn="ctr">
                      <a:solidFill>
                        <a:schemeClr val="tx1"/>
                      </a:solidFill>
                      <a:prstDash val="sysDot"/>
                      <a:round/>
                      <a:headEnd type="none" w="med" len="med"/>
                      <a:tailEnd type="none" w="med" len="med"/>
                    </a:lnT>
                    <a:noFill/>
                  </a:tcPr>
                </a:tc>
                <a:tc>
                  <a:txBody>
                    <a:bodyPr/>
                    <a:lstStyle/>
                    <a:p>
                      <a:pPr marL="0" marR="0" lvl="0" indent="0" algn="l" defTabSz="642915" rtl="0" eaLnBrk="1" fontAlgn="auto" latinLnBrk="0" hangingPunct="1">
                        <a:lnSpc>
                          <a:spcPct val="100000"/>
                        </a:lnSpc>
                        <a:spcBef>
                          <a:spcPts val="0"/>
                        </a:spcBef>
                        <a:spcAft>
                          <a:spcPts val="0"/>
                        </a:spcAft>
                        <a:buClrTx/>
                        <a:buSzTx/>
                        <a:buFontTx/>
                        <a:buNone/>
                        <a:tabLst/>
                        <a:defRPr/>
                      </a:pPr>
                      <a:endParaRPr lang="en-ZA" sz="1050" b="1" dirty="0">
                        <a:latin typeface="Helvetica Neue" panose="02000503000000020004" pitchFamily="2" charset="0"/>
                        <a:ea typeface="Helvetica Neue" panose="02000503000000020004" pitchFamily="2" charset="0"/>
                        <a:cs typeface="Helvetica Neue" panose="02000503000000020004" pitchFamily="2" charset="0"/>
                      </a:endParaRPr>
                    </a:p>
                  </a:txBody>
                  <a:tcPr>
                    <a:lnT w="12700" cap="flat" cmpd="sng" algn="ctr">
                      <a:solidFill>
                        <a:schemeClr val="tx1"/>
                      </a:solidFill>
                      <a:prstDash val="sysDot"/>
                      <a:round/>
                      <a:headEnd type="none" w="med" len="med"/>
                      <a:tailEnd type="none" w="med" len="med"/>
                    </a:lnT>
                    <a:noFill/>
                  </a:tcPr>
                </a:tc>
                <a:extLst>
                  <a:ext uri="{0D108BD9-81ED-4DB2-BD59-A6C34878D82A}">
                    <a16:rowId xmlns:a16="http://schemas.microsoft.com/office/drawing/2014/main" val="2275574427"/>
                  </a:ext>
                </a:extLst>
              </a:tr>
            </a:tbl>
          </a:graphicData>
        </a:graphic>
      </p:graphicFrame>
    </p:spTree>
    <p:extLst>
      <p:ext uri="{BB962C8B-B14F-4D97-AF65-F5344CB8AC3E}">
        <p14:creationId xmlns:p14="http://schemas.microsoft.com/office/powerpoint/2010/main" val="755822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circle with a black background&#10;&#10;Description automatically generated">
            <a:extLst>
              <a:ext uri="{FF2B5EF4-FFF2-40B4-BE49-F238E27FC236}">
                <a16:creationId xmlns:a16="http://schemas.microsoft.com/office/drawing/2014/main" id="{5896CE9D-DFFA-086C-C7B2-E61BA53A41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5892" b="40942"/>
          <a:stretch/>
        </p:blipFill>
        <p:spPr>
          <a:xfrm rot="20980219">
            <a:off x="4186184" y="1291916"/>
            <a:ext cx="7617181" cy="6368127"/>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5F5E55F9-737F-E161-BECB-88C552B6DD7E}"/>
              </a:ext>
            </a:extLst>
          </p:cNvPr>
          <p:cNvPicPr>
            <a:picLocks noChangeAspect="1"/>
          </p:cNvPicPr>
          <p:nvPr/>
        </p:nvPicPr>
        <p:blipFill rotWithShape="1">
          <a:blip r:embed="rId4"/>
          <a:srcRect r="31191"/>
          <a:stretch/>
        </p:blipFill>
        <p:spPr>
          <a:xfrm>
            <a:off x="5667512" y="2165336"/>
            <a:ext cx="4980786" cy="6830690"/>
          </a:xfrm>
          <a:prstGeom prst="rect">
            <a:avLst/>
          </a:prstGeom>
        </p:spPr>
      </p:pic>
      <p:pic>
        <p:nvPicPr>
          <p:cNvPr id="5" name="Picture 4" descr="A picture containing circle&#10;&#10;Description automatically generated">
            <a:extLst>
              <a:ext uri="{FF2B5EF4-FFF2-40B4-BE49-F238E27FC236}">
                <a16:creationId xmlns:a16="http://schemas.microsoft.com/office/drawing/2014/main" id="{22471BB0-522A-BEFA-2626-BF15BD12A21B}"/>
              </a:ext>
            </a:extLst>
          </p:cNvPr>
          <p:cNvPicPr>
            <a:picLocks noChangeAspect="1"/>
          </p:cNvPicPr>
          <p:nvPr/>
        </p:nvPicPr>
        <p:blipFill rotWithShape="1">
          <a:blip r:embed="rId5"/>
          <a:srcRect r="31469" b="12896"/>
          <a:stretch/>
        </p:blipFill>
        <p:spPr>
          <a:xfrm>
            <a:off x="8610755" y="4910845"/>
            <a:ext cx="1037314" cy="1203325"/>
          </a:xfrm>
          <a:prstGeom prst="rect">
            <a:avLst/>
          </a:prstGeom>
        </p:spPr>
      </p:pic>
      <p:sp>
        <p:nvSpPr>
          <p:cNvPr id="6" name="Rectangle 5">
            <a:extLst>
              <a:ext uri="{FF2B5EF4-FFF2-40B4-BE49-F238E27FC236}">
                <a16:creationId xmlns:a16="http://schemas.microsoft.com/office/drawing/2014/main" id="{875575C5-DE84-6D6D-D622-E85BDB6C8E6C}"/>
              </a:ext>
            </a:extLst>
          </p:cNvPr>
          <p:cNvSpPr/>
          <p:nvPr/>
        </p:nvSpPr>
        <p:spPr>
          <a:xfrm>
            <a:off x="2563042" y="-1033671"/>
            <a:ext cx="7312059" cy="9041011"/>
          </a:xfrm>
          <a:prstGeom prst="rect">
            <a:avLst/>
          </a:prstGeom>
          <a:solidFill>
            <a:schemeClr val="bg1">
              <a:alpha val="4608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3">
            <a:extLst>
              <a:ext uri="{FF2B5EF4-FFF2-40B4-BE49-F238E27FC236}">
                <a16:creationId xmlns:a16="http://schemas.microsoft.com/office/drawing/2014/main" id="{1681464A-C2AF-7075-5910-CED7464D2A39}"/>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9" name="Title 1">
            <a:extLst>
              <a:ext uri="{FF2B5EF4-FFF2-40B4-BE49-F238E27FC236}">
                <a16:creationId xmlns:a16="http://schemas.microsoft.com/office/drawing/2014/main" id="{05546AFE-CC9A-EDD3-7918-2BCD8A29E77A}"/>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rgbClr val="E14C63"/>
                </a:solidFill>
                <a:cs typeface="Arial" panose="020B0604020202020204" pitchFamily="34" charset="0"/>
              </a:rPr>
              <a:t>The SACO Employment Trident</a:t>
            </a:r>
          </a:p>
        </p:txBody>
      </p:sp>
      <p:pic>
        <p:nvPicPr>
          <p:cNvPr id="11" name="Picture 10" descr="Diagram&#10;&#10;Description automatically generated">
            <a:extLst>
              <a:ext uri="{FF2B5EF4-FFF2-40B4-BE49-F238E27FC236}">
                <a16:creationId xmlns:a16="http://schemas.microsoft.com/office/drawing/2014/main" id="{6E49BBE4-3289-8536-2377-52A833AA7789}"/>
              </a:ext>
            </a:extLst>
          </p:cNvPr>
          <p:cNvPicPr>
            <a:picLocks noChangeAspect="1"/>
          </p:cNvPicPr>
          <p:nvPr/>
        </p:nvPicPr>
        <p:blipFill>
          <a:blip r:embed="rId6"/>
          <a:stretch>
            <a:fillRect/>
          </a:stretch>
        </p:blipFill>
        <p:spPr>
          <a:xfrm>
            <a:off x="697873" y="1632285"/>
            <a:ext cx="4196442" cy="4987395"/>
          </a:xfrm>
          <a:prstGeom prst="rect">
            <a:avLst/>
          </a:prstGeom>
        </p:spPr>
      </p:pic>
      <p:sp>
        <p:nvSpPr>
          <p:cNvPr id="13" name="TextBox 12">
            <a:extLst>
              <a:ext uri="{FF2B5EF4-FFF2-40B4-BE49-F238E27FC236}">
                <a16:creationId xmlns:a16="http://schemas.microsoft.com/office/drawing/2014/main" id="{D5A874B2-1557-9E34-7B95-677649E7D244}"/>
              </a:ext>
            </a:extLst>
          </p:cNvPr>
          <p:cNvSpPr txBox="1"/>
          <p:nvPr/>
        </p:nvSpPr>
        <p:spPr>
          <a:xfrm>
            <a:off x="651763" y="6480443"/>
            <a:ext cx="4572000" cy="276999"/>
          </a:xfrm>
          <a:prstGeom prst="rect">
            <a:avLst/>
          </a:prstGeom>
          <a:noFill/>
        </p:spPr>
        <p:txBody>
          <a:bodyPr wrap="square">
            <a:spAutoFit/>
          </a:bodyPr>
          <a:lstStyle/>
          <a:p>
            <a:r>
              <a:rPr lang="en-ZA" sz="12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South African Cultural Observatory Mapping Study 2021</a:t>
            </a:r>
            <a:endParaRPr lang="en-US" sz="12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descr="A picture containing device&#10;&#10;Description automatically generated">
            <a:extLst>
              <a:ext uri="{FF2B5EF4-FFF2-40B4-BE49-F238E27FC236}">
                <a16:creationId xmlns:a16="http://schemas.microsoft.com/office/drawing/2014/main" id="{FE2CF20B-8AB2-490D-1227-9740369A47FD}"/>
              </a:ext>
            </a:extLst>
          </p:cNvPr>
          <p:cNvPicPr>
            <a:picLocks noChangeAspect="1"/>
          </p:cNvPicPr>
          <p:nvPr/>
        </p:nvPicPr>
        <p:blipFill rotWithShape="1">
          <a:blip r:embed="rId7"/>
          <a:srcRect t="31780" r="51494"/>
          <a:stretch/>
        </p:blipFill>
        <p:spPr>
          <a:xfrm>
            <a:off x="7867142" y="-440683"/>
            <a:ext cx="2164030" cy="2004784"/>
          </a:xfrm>
          <a:prstGeom prst="rect">
            <a:avLst/>
          </a:prstGeom>
        </p:spPr>
      </p:pic>
      <p:pic>
        <p:nvPicPr>
          <p:cNvPr id="10" name="Picture 9">
            <a:extLst>
              <a:ext uri="{FF2B5EF4-FFF2-40B4-BE49-F238E27FC236}">
                <a16:creationId xmlns:a16="http://schemas.microsoft.com/office/drawing/2014/main" id="{D08A75F4-6894-7D90-BA56-E56A0B545014}"/>
              </a:ext>
            </a:extLst>
          </p:cNvPr>
          <p:cNvPicPr>
            <a:picLocks noChangeAspect="1"/>
          </p:cNvPicPr>
          <p:nvPr/>
        </p:nvPicPr>
        <p:blipFill>
          <a:blip r:embed="rId8">
            <a:alphaModFix amt="60000"/>
          </a:blip>
          <a:stretch>
            <a:fillRect/>
          </a:stretch>
        </p:blipFill>
        <p:spPr>
          <a:xfrm>
            <a:off x="504799" y="1597871"/>
            <a:ext cx="2014010" cy="1902770"/>
          </a:xfrm>
          <a:prstGeom prst="rect">
            <a:avLst/>
          </a:prstGeom>
        </p:spPr>
      </p:pic>
    </p:spTree>
    <p:extLst>
      <p:ext uri="{BB962C8B-B14F-4D97-AF65-F5344CB8AC3E}">
        <p14:creationId xmlns:p14="http://schemas.microsoft.com/office/powerpoint/2010/main" val="358074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243 0.00532 L 0.30208 0.00532 " pathEditMode="relative" ptsTypes="AA">
                                      <p:cBhvr>
                                        <p:cTn id="11"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33D96F4-F461-4492-BCC9-DC84014AC5F1}"/>
              </a:ext>
            </a:extLst>
          </p:cNvPr>
          <p:cNvSpPr/>
          <p:nvPr/>
        </p:nvSpPr>
        <p:spPr>
          <a:xfrm>
            <a:off x="-2" y="0"/>
            <a:ext cx="9144002" cy="6871133"/>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140218A-DAAC-06FF-B7B8-9055792E8D7A}"/>
              </a:ext>
            </a:extLst>
          </p:cNvPr>
          <p:cNvGrpSpPr/>
          <p:nvPr/>
        </p:nvGrpSpPr>
        <p:grpSpPr>
          <a:xfrm>
            <a:off x="-2" y="6001486"/>
            <a:ext cx="9144002" cy="945530"/>
            <a:chOff x="-2" y="5511253"/>
            <a:chExt cx="9144002" cy="945530"/>
          </a:xfrm>
        </p:grpSpPr>
        <p:sp>
          <p:nvSpPr>
            <p:cNvPr id="13" name="Rectangle 12">
              <a:extLst>
                <a:ext uri="{FF2B5EF4-FFF2-40B4-BE49-F238E27FC236}">
                  <a16:creationId xmlns:a16="http://schemas.microsoft.com/office/drawing/2014/main" id="{FA9B1E5C-FE57-AF4B-11B3-CC9D7E2A25A2}"/>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chart&#10;&#10;Description automatically generated">
              <a:extLst>
                <a:ext uri="{FF2B5EF4-FFF2-40B4-BE49-F238E27FC236}">
                  <a16:creationId xmlns:a16="http://schemas.microsoft.com/office/drawing/2014/main" id="{B37E0F8E-B7E0-5274-15DB-733A4ED2135E}"/>
                </a:ext>
              </a:extLst>
            </p:cNvPr>
            <p:cNvPicPr>
              <a:picLocks noChangeAspect="1"/>
            </p:cNvPicPr>
            <p:nvPr/>
          </p:nvPicPr>
          <p:blipFill rotWithShape="1">
            <a:blip r:embed="rId3"/>
            <a:srcRect b="32359"/>
            <a:stretch/>
          </p:blipFill>
          <p:spPr>
            <a:xfrm>
              <a:off x="0" y="5537043"/>
              <a:ext cx="3203847" cy="888509"/>
            </a:xfrm>
            <a:prstGeom prst="rect">
              <a:avLst/>
            </a:prstGeom>
          </p:spPr>
        </p:pic>
        <p:cxnSp>
          <p:nvCxnSpPr>
            <p:cNvPr id="15" name="Straight Connector 14">
              <a:extLst>
                <a:ext uri="{FF2B5EF4-FFF2-40B4-BE49-F238E27FC236}">
                  <a16:creationId xmlns:a16="http://schemas.microsoft.com/office/drawing/2014/main" id="{5489567C-0DC5-C2D6-65E0-32B4F45B044E}"/>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sp>
        <p:nvSpPr>
          <p:cNvPr id="8" name="object 3">
            <a:extLst>
              <a:ext uri="{FF2B5EF4-FFF2-40B4-BE49-F238E27FC236}">
                <a16:creationId xmlns:a16="http://schemas.microsoft.com/office/drawing/2014/main" id="{1681464A-C2AF-7075-5910-CED7464D2A39}"/>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9" name="Title 1">
            <a:extLst>
              <a:ext uri="{FF2B5EF4-FFF2-40B4-BE49-F238E27FC236}">
                <a16:creationId xmlns:a16="http://schemas.microsoft.com/office/drawing/2014/main" id="{05546AFE-CC9A-EDD3-7918-2BCD8A29E77A}"/>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a:solidFill>
                  <a:srgbClr val="E14C63"/>
                </a:solidFill>
                <a:cs typeface="Arial" panose="020B0604020202020204" pitchFamily="34" charset="0"/>
              </a:rPr>
              <a:t>JobsFund</a:t>
            </a:r>
            <a:r>
              <a:rPr lang="en-US" sz="3200" b="1" dirty="0">
                <a:solidFill>
                  <a:srgbClr val="E14C63"/>
                </a:solidFill>
                <a:cs typeface="Arial" panose="020B0604020202020204" pitchFamily="34" charset="0"/>
              </a:rPr>
              <a:t> 1 + 2 </a:t>
            </a:r>
            <a:r>
              <a:rPr lang="en-US" sz="2400" b="1" dirty="0">
                <a:solidFill>
                  <a:srgbClr val="F7BB33"/>
                </a:solidFill>
                <a:cs typeface="Arial" panose="020B0604020202020204" pitchFamily="34" charset="0"/>
              </a:rPr>
              <a:t>| project design</a:t>
            </a:r>
          </a:p>
        </p:txBody>
      </p:sp>
      <p:sp>
        <p:nvSpPr>
          <p:cNvPr id="10" name="TextBox 9">
            <a:extLst>
              <a:ext uri="{FF2B5EF4-FFF2-40B4-BE49-F238E27FC236}">
                <a16:creationId xmlns:a16="http://schemas.microsoft.com/office/drawing/2014/main" id="{E8009D24-2E40-618F-E9D1-47235C0B7714}"/>
              </a:ext>
            </a:extLst>
          </p:cNvPr>
          <p:cNvSpPr txBox="1"/>
          <p:nvPr/>
        </p:nvSpPr>
        <p:spPr>
          <a:xfrm>
            <a:off x="504799" y="1595021"/>
            <a:ext cx="5934101" cy="4108817"/>
          </a:xfrm>
          <a:prstGeom prst="rect">
            <a:avLst/>
          </a:prstGeom>
          <a:noFill/>
        </p:spPr>
        <p:txBody>
          <a:bodyPr wrap="square">
            <a:spAutoFit/>
          </a:bodyPr>
          <a:lstStyle/>
          <a:p>
            <a:pPr>
              <a:spcBef>
                <a:spcPts val="600"/>
              </a:spcBef>
            </a:pPr>
            <a:r>
              <a:rPr lang="en-ZA" sz="1400" b="1" dirty="0">
                <a:solidFill>
                  <a:schemeClr val="bg1"/>
                </a:solidFill>
                <a:latin typeface="Arial" panose="020B0604020202020204" pitchFamily="34" charset="0"/>
              </a:rPr>
              <a:t>PURPOSE</a:t>
            </a:r>
          </a:p>
          <a:p>
            <a:pPr marL="285750" indent="-285750">
              <a:spcBef>
                <a:spcPts val="600"/>
              </a:spcBef>
              <a:buFont typeface="Arial" panose="020B0604020202020204" pitchFamily="34" charset="0"/>
              <a:buChar char="•"/>
            </a:pPr>
            <a:r>
              <a:rPr lang="en-ZA" sz="1200" dirty="0">
                <a:solidFill>
                  <a:schemeClr val="bg1"/>
                </a:solidFill>
                <a:latin typeface="Arial" panose="020B0604020202020204" pitchFamily="34" charset="0"/>
              </a:rPr>
              <a:t>To provide catalytic grants, to SMMEs with growth potential, to stimulate sustainable business growth that leads to sustainable new jobs.</a:t>
            </a:r>
          </a:p>
          <a:p>
            <a:pPr>
              <a:spcBef>
                <a:spcPts val="600"/>
              </a:spcBef>
            </a:pPr>
            <a:r>
              <a:rPr lang="en-ZA" sz="1400" b="1" dirty="0">
                <a:solidFill>
                  <a:schemeClr val="bg1"/>
                </a:solidFill>
                <a:latin typeface="Arial" panose="020B0604020202020204" pitchFamily="34" charset="0"/>
              </a:rPr>
              <a:t>TARGET</a:t>
            </a:r>
            <a:endParaRPr lang="en-ZA" sz="1400" dirty="0">
              <a:solidFill>
                <a:schemeClr val="bg1"/>
              </a:solidFill>
              <a:latin typeface="Arial" panose="020B0604020202020204" pitchFamily="34" charset="0"/>
            </a:endParaRPr>
          </a:p>
          <a:p>
            <a:pPr marL="285750" indent="-285750">
              <a:spcBef>
                <a:spcPts val="600"/>
              </a:spcBef>
              <a:buFont typeface="Arial" panose="020B0604020202020204" pitchFamily="34" charset="0"/>
              <a:buChar char="•"/>
            </a:pPr>
            <a:r>
              <a:rPr lang="en-ZA" sz="1200" b="1" dirty="0">
                <a:solidFill>
                  <a:schemeClr val="bg1"/>
                </a:solidFill>
                <a:latin typeface="Arial" panose="020B0604020202020204" pitchFamily="34" charset="0"/>
              </a:rPr>
              <a:t>JF1 &gt; </a:t>
            </a:r>
            <a:r>
              <a:rPr lang="en-ZA" sz="1200" dirty="0">
                <a:solidFill>
                  <a:schemeClr val="bg1"/>
                </a:solidFill>
                <a:latin typeface="Arial" panose="020B0604020202020204" pitchFamily="34" charset="0"/>
              </a:rPr>
              <a:t>R14.5m to create 450 jobs in 25 SMMEs</a:t>
            </a:r>
          </a:p>
          <a:p>
            <a:pPr marL="285750" indent="-285750">
              <a:buFont typeface="Arial" panose="020B0604020202020204" pitchFamily="34" charset="0"/>
              <a:buChar char="•"/>
            </a:pPr>
            <a:r>
              <a:rPr lang="en-ZA" sz="1200" b="1" dirty="0">
                <a:solidFill>
                  <a:schemeClr val="bg1"/>
                </a:solidFill>
                <a:latin typeface="Arial" panose="020B0604020202020204" pitchFamily="34" charset="0"/>
              </a:rPr>
              <a:t>JF2 &gt; </a:t>
            </a:r>
            <a:r>
              <a:rPr lang="en-ZA" sz="1200" dirty="0">
                <a:solidFill>
                  <a:schemeClr val="bg1"/>
                </a:solidFill>
                <a:latin typeface="Arial" panose="020B0604020202020204" pitchFamily="34" charset="0"/>
              </a:rPr>
              <a:t>R32m to create 600 jobs in 60 SMMEs</a:t>
            </a:r>
          </a:p>
          <a:p>
            <a:pPr>
              <a:spcBef>
                <a:spcPts val="600"/>
              </a:spcBef>
            </a:pPr>
            <a:r>
              <a:rPr lang="en-ZA" sz="1400" b="1" dirty="0">
                <a:solidFill>
                  <a:schemeClr val="bg1"/>
                </a:solidFill>
                <a:latin typeface="Arial" panose="020B0604020202020204" pitchFamily="34" charset="0"/>
              </a:rPr>
              <a:t>NATURE OF SUPPORT</a:t>
            </a:r>
          </a:p>
          <a:p>
            <a:pPr marL="285750" indent="-285750">
              <a:spcBef>
                <a:spcPts val="600"/>
              </a:spcBef>
              <a:buFont typeface="Arial" panose="020B0604020202020204" pitchFamily="34" charset="0"/>
              <a:buChar char="•"/>
            </a:pPr>
            <a:r>
              <a:rPr lang="en-ZA" sz="1200" dirty="0">
                <a:solidFill>
                  <a:schemeClr val="bg1"/>
                </a:solidFill>
                <a:latin typeface="Arial" panose="020B0604020202020204" pitchFamily="34" charset="0"/>
              </a:rPr>
              <a:t>Catalytic grant to fund activities that will stimulate business growth </a:t>
            </a:r>
            <a:br>
              <a:rPr lang="en-ZA" sz="1200" dirty="0">
                <a:solidFill>
                  <a:schemeClr val="bg1"/>
                </a:solidFill>
                <a:latin typeface="Arial" panose="020B0604020202020204" pitchFamily="34" charset="0"/>
              </a:rPr>
            </a:br>
            <a:r>
              <a:rPr lang="en-ZA" sz="1200" dirty="0">
                <a:solidFill>
                  <a:schemeClr val="bg1"/>
                </a:solidFill>
                <a:latin typeface="Arial" panose="020B0604020202020204" pitchFamily="34" charset="0"/>
              </a:rPr>
              <a:t>on an 80 : 20 basis</a:t>
            </a:r>
          </a:p>
          <a:p>
            <a:pPr marL="285750" indent="-285750">
              <a:buFont typeface="Arial" panose="020B0604020202020204" pitchFamily="34" charset="0"/>
              <a:buChar char="•"/>
            </a:pPr>
            <a:r>
              <a:rPr lang="en-ZA" sz="1200" b="0" i="0" dirty="0">
                <a:solidFill>
                  <a:schemeClr val="bg1"/>
                </a:solidFill>
                <a:effectLst/>
                <a:latin typeface="Arial" panose="020B0604020202020204" pitchFamily="34" charset="0"/>
              </a:rPr>
              <a:t>Development of </a:t>
            </a:r>
            <a:r>
              <a:rPr lang="en-ZA" sz="1200" dirty="0">
                <a:solidFill>
                  <a:schemeClr val="bg1"/>
                </a:solidFill>
                <a:latin typeface="Arial" panose="020B0604020202020204" pitchFamily="34" charset="0"/>
              </a:rPr>
              <a:t>Intervention Plans and </a:t>
            </a:r>
            <a:r>
              <a:rPr lang="en-ZA" sz="1200" b="0" i="0" dirty="0">
                <a:solidFill>
                  <a:schemeClr val="bg1"/>
                </a:solidFill>
                <a:effectLst/>
                <a:latin typeface="Arial" panose="020B0604020202020204" pitchFamily="34" charset="0"/>
              </a:rPr>
              <a:t>Mentoring</a:t>
            </a:r>
          </a:p>
          <a:p>
            <a:pPr>
              <a:spcBef>
                <a:spcPts val="600"/>
              </a:spcBef>
            </a:pPr>
            <a:r>
              <a:rPr lang="en-ZA" sz="1400" b="1" dirty="0">
                <a:solidFill>
                  <a:schemeClr val="bg1"/>
                </a:solidFill>
                <a:latin typeface="Arial" panose="020B0604020202020204" pitchFamily="34" charset="0"/>
              </a:rPr>
              <a:t>APPROVAL PROCESS</a:t>
            </a:r>
            <a:endParaRPr lang="en-ZA" sz="1400" dirty="0">
              <a:solidFill>
                <a:schemeClr val="bg1"/>
              </a:solidFill>
              <a:latin typeface="Arial" panose="020B0604020202020204" pitchFamily="34" charset="0"/>
            </a:endParaRPr>
          </a:p>
          <a:p>
            <a:pPr marL="285750" indent="-285750">
              <a:spcBef>
                <a:spcPts val="600"/>
              </a:spcBef>
              <a:buFont typeface="Arial" panose="020B0604020202020204" pitchFamily="34" charset="0"/>
              <a:buChar char="•"/>
            </a:pPr>
            <a:r>
              <a:rPr lang="en-ZA" sz="1200" b="0" i="0" dirty="0">
                <a:solidFill>
                  <a:schemeClr val="bg1"/>
                </a:solidFill>
                <a:effectLst/>
                <a:latin typeface="Arial" panose="020B0604020202020204" pitchFamily="34" charset="0"/>
              </a:rPr>
              <a:t>Application to Growth Fund Investment Committee (JF2)</a:t>
            </a:r>
          </a:p>
          <a:p>
            <a:pPr marL="285750" indent="-285750">
              <a:buFont typeface="Arial" panose="020B0604020202020204" pitchFamily="34" charset="0"/>
              <a:buChar char="•"/>
            </a:pPr>
            <a:r>
              <a:rPr lang="en-ZA" sz="1200" dirty="0">
                <a:solidFill>
                  <a:schemeClr val="bg1"/>
                </a:solidFill>
                <a:latin typeface="Arial" panose="020B0604020202020204" pitchFamily="34" charset="0"/>
              </a:rPr>
              <a:t>Development of Intervention Plan and Contracting</a:t>
            </a:r>
          </a:p>
          <a:p>
            <a:pPr marL="285750" indent="-285750">
              <a:buFont typeface="Arial" panose="020B0604020202020204" pitchFamily="34" charset="0"/>
              <a:buChar char="•"/>
            </a:pPr>
            <a:r>
              <a:rPr lang="en-ZA" sz="1200" dirty="0">
                <a:solidFill>
                  <a:schemeClr val="bg1"/>
                </a:solidFill>
                <a:latin typeface="Arial" panose="020B0604020202020204" pitchFamily="34" charset="0"/>
              </a:rPr>
              <a:t>Payment of grant (mostly to 3</a:t>
            </a:r>
            <a:r>
              <a:rPr lang="en-ZA" sz="1200" baseline="30000" dirty="0">
                <a:solidFill>
                  <a:schemeClr val="bg1"/>
                </a:solidFill>
                <a:latin typeface="Arial" panose="020B0604020202020204" pitchFamily="34" charset="0"/>
              </a:rPr>
              <a:t>rd</a:t>
            </a:r>
            <a:r>
              <a:rPr lang="en-ZA" sz="1200" dirty="0">
                <a:solidFill>
                  <a:schemeClr val="bg1"/>
                </a:solidFill>
                <a:latin typeface="Arial" panose="020B0604020202020204" pitchFamily="34" charset="0"/>
              </a:rPr>
              <a:t> party suppliers) on milestones subject </a:t>
            </a:r>
            <a:br>
              <a:rPr lang="en-ZA" sz="1200" dirty="0">
                <a:solidFill>
                  <a:schemeClr val="bg1"/>
                </a:solidFill>
                <a:latin typeface="Arial" panose="020B0604020202020204" pitchFamily="34" charset="0"/>
              </a:rPr>
            </a:br>
            <a:r>
              <a:rPr lang="en-ZA" sz="1200" dirty="0">
                <a:solidFill>
                  <a:schemeClr val="bg1"/>
                </a:solidFill>
                <a:latin typeface="Arial" panose="020B0604020202020204" pitchFamily="34" charset="0"/>
              </a:rPr>
              <a:t>to 20% contribution from SMME</a:t>
            </a:r>
          </a:p>
          <a:p>
            <a:pPr marL="285750" indent="-285750">
              <a:buFont typeface="Arial" panose="020B0604020202020204" pitchFamily="34" charset="0"/>
              <a:buChar char="•"/>
            </a:pPr>
            <a:r>
              <a:rPr lang="en-ZA" sz="1200" dirty="0">
                <a:solidFill>
                  <a:schemeClr val="bg1"/>
                </a:solidFill>
                <a:latin typeface="Arial" panose="020B0604020202020204" pitchFamily="34" charset="0"/>
              </a:rPr>
              <a:t>Monthly/quarterly reporting</a:t>
            </a:r>
          </a:p>
          <a:p>
            <a:pPr marL="285750" indent="-285750">
              <a:spcBef>
                <a:spcPts val="600"/>
              </a:spcBef>
              <a:buFont typeface="Arial" panose="020B0604020202020204" pitchFamily="34" charset="0"/>
              <a:buChar char="•"/>
            </a:pPr>
            <a:endParaRPr lang="en-ZA" sz="1300" b="0" i="0" dirty="0">
              <a:solidFill>
                <a:schemeClr val="bg1"/>
              </a:solidFill>
              <a:effectLst/>
              <a:latin typeface="Arial" panose="020B0604020202020204" pitchFamily="34" charset="0"/>
            </a:endParaRPr>
          </a:p>
        </p:txBody>
      </p:sp>
      <p:pic>
        <p:nvPicPr>
          <p:cNvPr id="27" name="Picture 26" descr="A picture containing person, indoor&#10;&#10;Description automatically generated">
            <a:extLst>
              <a:ext uri="{FF2B5EF4-FFF2-40B4-BE49-F238E27FC236}">
                <a16:creationId xmlns:a16="http://schemas.microsoft.com/office/drawing/2014/main" id="{EBCB58F2-9D84-6C7A-2BE0-65CAED372A97}"/>
              </a:ext>
            </a:extLst>
          </p:cNvPr>
          <p:cNvPicPr>
            <a:picLocks noChangeAspect="1"/>
          </p:cNvPicPr>
          <p:nvPr/>
        </p:nvPicPr>
        <p:blipFill rotWithShape="1">
          <a:blip r:embed="rId4"/>
          <a:srcRect l="8386" r="23003"/>
          <a:stretch/>
        </p:blipFill>
        <p:spPr>
          <a:xfrm>
            <a:off x="6473966" y="139545"/>
            <a:ext cx="3109568" cy="3109568"/>
          </a:xfrm>
          <a:prstGeom prst="ellipse">
            <a:avLst/>
          </a:prstGeom>
          <a:ln w="25400">
            <a:solidFill>
              <a:schemeClr val="bg1"/>
            </a:solidFill>
          </a:ln>
        </p:spPr>
      </p:pic>
      <p:pic>
        <p:nvPicPr>
          <p:cNvPr id="31" name="Picture 30" descr="A picture containing indoor, person, computer, working&#10;&#10;Description automatically generated">
            <a:extLst>
              <a:ext uri="{FF2B5EF4-FFF2-40B4-BE49-F238E27FC236}">
                <a16:creationId xmlns:a16="http://schemas.microsoft.com/office/drawing/2014/main" id="{60D6713A-7D48-E5BB-99D7-D3E88D541F60}"/>
              </a:ext>
            </a:extLst>
          </p:cNvPr>
          <p:cNvPicPr>
            <a:picLocks noChangeAspect="1"/>
          </p:cNvPicPr>
          <p:nvPr/>
        </p:nvPicPr>
        <p:blipFill rotWithShape="1">
          <a:blip r:embed="rId5"/>
          <a:srcRect l="2770" r="4549"/>
          <a:stretch/>
        </p:blipFill>
        <p:spPr>
          <a:xfrm>
            <a:off x="5459518" y="1823626"/>
            <a:ext cx="2379983" cy="2379983"/>
          </a:xfrm>
          <a:prstGeom prst="ellipse">
            <a:avLst/>
          </a:prstGeom>
          <a:ln w="25400">
            <a:solidFill>
              <a:schemeClr val="bg1"/>
            </a:solidFill>
          </a:ln>
        </p:spPr>
      </p:pic>
      <p:pic>
        <p:nvPicPr>
          <p:cNvPr id="29" name="Picture 28" descr="A picture containing person, outdoor&#10;&#10;Description automatically generated">
            <a:extLst>
              <a:ext uri="{FF2B5EF4-FFF2-40B4-BE49-F238E27FC236}">
                <a16:creationId xmlns:a16="http://schemas.microsoft.com/office/drawing/2014/main" id="{C6E9B435-2F1A-F68E-4A60-5A5E048CCBB8}"/>
              </a:ext>
            </a:extLst>
          </p:cNvPr>
          <p:cNvPicPr>
            <a:picLocks noChangeAspect="1"/>
          </p:cNvPicPr>
          <p:nvPr/>
        </p:nvPicPr>
        <p:blipFill rotWithShape="1">
          <a:blip r:embed="rId6"/>
          <a:srcRect l="18469" r="4016"/>
          <a:stretch/>
        </p:blipFill>
        <p:spPr>
          <a:xfrm>
            <a:off x="6959373" y="2798472"/>
            <a:ext cx="2421834" cy="2421834"/>
          </a:xfrm>
          <a:prstGeom prst="ellipse">
            <a:avLst/>
          </a:prstGeom>
          <a:ln w="25400">
            <a:solidFill>
              <a:schemeClr val="bg1"/>
            </a:solidFill>
          </a:ln>
        </p:spPr>
      </p:pic>
      <p:pic>
        <p:nvPicPr>
          <p:cNvPr id="33" name="Picture 32" descr="A picture containing person, indoor, wall&#10;&#10;Description automatically generated">
            <a:extLst>
              <a:ext uri="{FF2B5EF4-FFF2-40B4-BE49-F238E27FC236}">
                <a16:creationId xmlns:a16="http://schemas.microsoft.com/office/drawing/2014/main" id="{2CA8355D-C60E-4242-5A6F-25B94D6882D5}"/>
              </a:ext>
            </a:extLst>
          </p:cNvPr>
          <p:cNvPicPr>
            <a:picLocks noChangeAspect="1"/>
          </p:cNvPicPr>
          <p:nvPr/>
        </p:nvPicPr>
        <p:blipFill rotWithShape="1">
          <a:blip r:embed="rId7"/>
          <a:srcRect l="8944" r="6578"/>
          <a:stretch/>
        </p:blipFill>
        <p:spPr>
          <a:xfrm>
            <a:off x="5815774" y="4047542"/>
            <a:ext cx="1908719" cy="1908719"/>
          </a:xfrm>
          <a:prstGeom prst="ellipse">
            <a:avLst/>
          </a:prstGeom>
          <a:ln w="25400">
            <a:solidFill>
              <a:schemeClr val="bg1"/>
            </a:solidFill>
          </a:ln>
        </p:spPr>
      </p:pic>
      <p:pic>
        <p:nvPicPr>
          <p:cNvPr id="16" name="Picture 15">
            <a:extLst>
              <a:ext uri="{FF2B5EF4-FFF2-40B4-BE49-F238E27FC236}">
                <a16:creationId xmlns:a16="http://schemas.microsoft.com/office/drawing/2014/main" id="{0E47CD70-671A-7344-BF93-103F728B61C2}"/>
              </a:ext>
            </a:extLst>
          </p:cNvPr>
          <p:cNvPicPr>
            <a:picLocks noChangeAspect="1"/>
          </p:cNvPicPr>
          <p:nvPr/>
        </p:nvPicPr>
        <p:blipFill>
          <a:blip r:embed="rId8"/>
          <a:srcRect/>
          <a:stretch/>
        </p:blipFill>
        <p:spPr>
          <a:xfrm>
            <a:off x="7420042" y="6153863"/>
            <a:ext cx="1500496" cy="663855"/>
          </a:xfrm>
          <a:prstGeom prst="rect">
            <a:avLst/>
          </a:prstGeom>
        </p:spPr>
      </p:pic>
      <p:pic>
        <p:nvPicPr>
          <p:cNvPr id="17" name="Picture 16">
            <a:extLst>
              <a:ext uri="{FF2B5EF4-FFF2-40B4-BE49-F238E27FC236}">
                <a16:creationId xmlns:a16="http://schemas.microsoft.com/office/drawing/2014/main" id="{7F9CA890-6A3B-8D44-9245-A6048125738A}"/>
              </a:ext>
            </a:extLst>
          </p:cNvPr>
          <p:cNvPicPr>
            <a:picLocks noChangeAspect="1"/>
          </p:cNvPicPr>
          <p:nvPr/>
        </p:nvPicPr>
        <p:blipFill>
          <a:blip r:embed="rId9"/>
          <a:srcRect/>
          <a:stretch/>
        </p:blipFill>
        <p:spPr>
          <a:xfrm>
            <a:off x="6111965" y="6153863"/>
            <a:ext cx="912803" cy="663857"/>
          </a:xfrm>
          <a:prstGeom prst="rect">
            <a:avLst/>
          </a:prstGeom>
        </p:spPr>
      </p:pic>
    </p:spTree>
    <p:extLst>
      <p:ext uri="{BB962C8B-B14F-4D97-AF65-F5344CB8AC3E}">
        <p14:creationId xmlns:p14="http://schemas.microsoft.com/office/powerpoint/2010/main" val="340368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7560F34-0CB9-EEE0-D091-B440A85393BF}"/>
              </a:ext>
            </a:extLst>
          </p:cNvPr>
          <p:cNvSpPr/>
          <p:nvPr/>
        </p:nvSpPr>
        <p:spPr>
          <a:xfrm>
            <a:off x="-2" y="0"/>
            <a:ext cx="9144002" cy="6871133"/>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6DC7A48-F7E6-F910-B0E1-606514FEC77B}"/>
              </a:ext>
            </a:extLst>
          </p:cNvPr>
          <p:cNvSpPr txBox="1"/>
          <p:nvPr/>
        </p:nvSpPr>
        <p:spPr>
          <a:xfrm>
            <a:off x="651764" y="1595021"/>
            <a:ext cx="4203572" cy="3339376"/>
          </a:xfrm>
          <a:prstGeom prst="rect">
            <a:avLst/>
          </a:prstGeom>
          <a:noFill/>
        </p:spPr>
        <p:txBody>
          <a:bodyPr wrap="square">
            <a:spAutoFit/>
          </a:bodyPr>
          <a:lstStyle/>
          <a:p>
            <a:pPr>
              <a:spcBef>
                <a:spcPts val="600"/>
              </a:spcBef>
            </a:pPr>
            <a:r>
              <a:rPr lang="en-ZA" sz="1400" b="1" dirty="0">
                <a:solidFill>
                  <a:schemeClr val="bg1"/>
                </a:solidFill>
                <a:latin typeface="Arial" panose="020B0604020202020204" pitchFamily="34" charset="0"/>
              </a:rPr>
              <a:t>TIMEFRAME</a:t>
            </a:r>
            <a:endParaRPr lang="en-ZA" sz="1400" dirty="0">
              <a:solidFill>
                <a:schemeClr val="bg1"/>
              </a:solidFill>
              <a:latin typeface="Arial" panose="020B0604020202020204" pitchFamily="34" charset="0"/>
            </a:endParaRPr>
          </a:p>
          <a:p>
            <a:pPr marL="285750" indent="-285750">
              <a:spcBef>
                <a:spcPts val="600"/>
              </a:spcBef>
              <a:buFont typeface="Arial" panose="020B0604020202020204" pitchFamily="34" charset="0"/>
              <a:buChar char="•"/>
            </a:pPr>
            <a:r>
              <a:rPr lang="en-ZA" sz="1200" b="1" dirty="0">
                <a:solidFill>
                  <a:schemeClr val="bg1"/>
                </a:solidFill>
                <a:latin typeface="Arial" panose="020B0604020202020204" pitchFamily="34" charset="0"/>
              </a:rPr>
              <a:t>JF1 &gt; </a:t>
            </a:r>
            <a:r>
              <a:rPr lang="en-ZA" sz="1200" dirty="0">
                <a:solidFill>
                  <a:schemeClr val="bg1"/>
                </a:solidFill>
                <a:latin typeface="Arial" panose="020B0604020202020204" pitchFamily="34" charset="0"/>
              </a:rPr>
              <a:t>3 year project – 2012 to 2015</a:t>
            </a:r>
          </a:p>
          <a:p>
            <a:pPr marL="285750" indent="-285750">
              <a:spcBef>
                <a:spcPts val="600"/>
              </a:spcBef>
              <a:buFont typeface="Arial" panose="020B0604020202020204" pitchFamily="34" charset="0"/>
              <a:buChar char="•"/>
            </a:pPr>
            <a:r>
              <a:rPr lang="en-ZA" sz="1200" b="1" dirty="0">
                <a:solidFill>
                  <a:schemeClr val="bg1"/>
                </a:solidFill>
                <a:latin typeface="Arial" panose="020B0604020202020204" pitchFamily="34" charset="0"/>
              </a:rPr>
              <a:t>JF2 &gt; </a:t>
            </a:r>
            <a:r>
              <a:rPr lang="en-ZA" sz="1200" dirty="0">
                <a:solidFill>
                  <a:schemeClr val="bg1"/>
                </a:solidFill>
                <a:latin typeface="Arial" panose="020B0604020202020204" pitchFamily="34" charset="0"/>
              </a:rPr>
              <a:t>5 year project – 2019 to 2023 plus 2 years impact reporting</a:t>
            </a:r>
            <a:endParaRPr lang="en-ZA" sz="1200" b="0" i="0" dirty="0">
              <a:solidFill>
                <a:schemeClr val="bg1"/>
              </a:solidFill>
              <a:effectLst/>
              <a:latin typeface="Arial" panose="020B0604020202020204" pitchFamily="34" charset="0"/>
            </a:endParaRPr>
          </a:p>
          <a:p>
            <a:pPr>
              <a:spcBef>
                <a:spcPts val="600"/>
              </a:spcBef>
            </a:pPr>
            <a:r>
              <a:rPr lang="en-ZA" sz="1400" b="1" dirty="0">
                <a:solidFill>
                  <a:schemeClr val="bg1"/>
                </a:solidFill>
                <a:latin typeface="Arial" panose="020B0604020202020204" pitchFamily="34" charset="0"/>
              </a:rPr>
              <a:t>OUTCOMES</a:t>
            </a:r>
          </a:p>
          <a:p>
            <a:pPr marL="285750" indent="-285750">
              <a:spcBef>
                <a:spcPts val="600"/>
              </a:spcBef>
              <a:buFont typeface="Arial" panose="020B0604020202020204" pitchFamily="34" charset="0"/>
              <a:buChar char="•"/>
            </a:pPr>
            <a:r>
              <a:rPr lang="en-ZA" sz="1200" b="1" dirty="0">
                <a:solidFill>
                  <a:schemeClr val="bg1"/>
                </a:solidFill>
                <a:latin typeface="Arial" panose="020B0604020202020204" pitchFamily="34" charset="0"/>
              </a:rPr>
              <a:t>JF1 &gt; </a:t>
            </a:r>
            <a:r>
              <a:rPr lang="en-ZA" sz="1200" dirty="0">
                <a:solidFill>
                  <a:schemeClr val="bg1"/>
                </a:solidFill>
                <a:latin typeface="Arial" panose="020B0604020202020204" pitchFamily="34" charset="0"/>
              </a:rPr>
              <a:t>45 SMMEs created 457 new jobs</a:t>
            </a:r>
          </a:p>
          <a:p>
            <a:pPr marL="285750" indent="-285750">
              <a:spcBef>
                <a:spcPts val="600"/>
              </a:spcBef>
              <a:buFont typeface="Arial" panose="020B0604020202020204" pitchFamily="34" charset="0"/>
              <a:buChar char="•"/>
            </a:pPr>
            <a:r>
              <a:rPr lang="en-ZA" sz="1200" b="1" dirty="0">
                <a:solidFill>
                  <a:schemeClr val="bg1"/>
                </a:solidFill>
                <a:latin typeface="Arial" panose="020B0604020202020204" pitchFamily="34" charset="0"/>
              </a:rPr>
              <a:t>JF2 &gt; </a:t>
            </a:r>
            <a:r>
              <a:rPr lang="en-ZA" sz="1200" dirty="0">
                <a:solidFill>
                  <a:schemeClr val="bg1"/>
                </a:solidFill>
                <a:latin typeface="Arial" panose="020B0604020202020204" pitchFamily="34" charset="0"/>
              </a:rPr>
              <a:t>32 SMMEs created 639 new jobs</a:t>
            </a:r>
          </a:p>
          <a:p>
            <a:pPr>
              <a:spcBef>
                <a:spcPts val="600"/>
              </a:spcBef>
            </a:pPr>
            <a:r>
              <a:rPr lang="en-ZA" sz="1400" b="1" dirty="0">
                <a:solidFill>
                  <a:schemeClr val="bg1"/>
                </a:solidFill>
                <a:latin typeface="Arial" panose="020B0604020202020204" pitchFamily="34" charset="0"/>
              </a:rPr>
              <a:t>GRANT SPEND</a:t>
            </a:r>
          </a:p>
          <a:p>
            <a:pPr>
              <a:spcBef>
                <a:spcPts val="600"/>
              </a:spcBef>
            </a:pPr>
            <a:r>
              <a:rPr lang="en-ZA" sz="1200" dirty="0">
                <a:solidFill>
                  <a:schemeClr val="bg1"/>
                </a:solidFill>
                <a:latin typeface="Arial" panose="020B0604020202020204" pitchFamily="34" charset="0"/>
              </a:rPr>
              <a:t>Grants were spent on a variety of activities including equipment, infrastructure, technical expertise, </a:t>
            </a:r>
            <a:br>
              <a:rPr lang="en-ZA" sz="1200" dirty="0">
                <a:solidFill>
                  <a:schemeClr val="bg1"/>
                </a:solidFill>
                <a:latin typeface="Arial" panose="020B0604020202020204" pitchFamily="34" charset="0"/>
              </a:rPr>
            </a:br>
            <a:r>
              <a:rPr lang="en-ZA" sz="1200" dirty="0">
                <a:solidFill>
                  <a:schemeClr val="bg1"/>
                </a:solidFill>
                <a:latin typeface="Arial" panose="020B0604020202020204" pitchFamily="34" charset="0"/>
              </a:rPr>
              <a:t>marketing.</a:t>
            </a:r>
          </a:p>
          <a:p>
            <a:pPr marL="285750" indent="-285750">
              <a:spcBef>
                <a:spcPts val="600"/>
              </a:spcBef>
              <a:buFont typeface="Arial" panose="020B0604020202020204" pitchFamily="34" charset="0"/>
              <a:buChar char="•"/>
            </a:pPr>
            <a:endParaRPr lang="en-ZA" sz="1400" b="0" i="0" dirty="0">
              <a:solidFill>
                <a:schemeClr val="bg1"/>
              </a:solidFill>
              <a:effectLst/>
              <a:latin typeface="Arial" panose="020B0604020202020204" pitchFamily="34" charset="0"/>
            </a:endParaRPr>
          </a:p>
          <a:p>
            <a:pPr>
              <a:spcBef>
                <a:spcPts val="600"/>
              </a:spcBef>
            </a:pPr>
            <a:endParaRPr lang="en-ZA" sz="1400" dirty="0">
              <a:solidFill>
                <a:schemeClr val="bg1"/>
              </a:solidFill>
              <a:highlight>
                <a:srgbClr val="FFFF00"/>
              </a:highlight>
              <a:latin typeface="Arial" panose="020B0604020202020204" pitchFamily="34" charset="0"/>
            </a:endParaRPr>
          </a:p>
        </p:txBody>
      </p:sp>
      <p:pic>
        <p:nvPicPr>
          <p:cNvPr id="23" name="Picture 22" descr="A picture containing person, person, indoor, working&#10;&#10;Description automatically generated">
            <a:extLst>
              <a:ext uri="{FF2B5EF4-FFF2-40B4-BE49-F238E27FC236}">
                <a16:creationId xmlns:a16="http://schemas.microsoft.com/office/drawing/2014/main" id="{C1FFA49D-6DAA-1489-0585-A6DB16CCA370}"/>
              </a:ext>
            </a:extLst>
          </p:cNvPr>
          <p:cNvPicPr>
            <a:picLocks noChangeAspect="1"/>
          </p:cNvPicPr>
          <p:nvPr/>
        </p:nvPicPr>
        <p:blipFill rotWithShape="1">
          <a:blip r:embed="rId2"/>
          <a:srcRect l="8751"/>
          <a:stretch/>
        </p:blipFill>
        <p:spPr>
          <a:xfrm>
            <a:off x="5611337" y="772440"/>
            <a:ext cx="3805306" cy="3805306"/>
          </a:xfrm>
          <a:prstGeom prst="ellipse">
            <a:avLst/>
          </a:prstGeom>
          <a:ln w="25400">
            <a:solidFill>
              <a:schemeClr val="bg1"/>
            </a:solidFill>
          </a:ln>
        </p:spPr>
      </p:pic>
      <p:pic>
        <p:nvPicPr>
          <p:cNvPr id="24" name="Picture 23" descr="A picture containing building, person, people, marketplace&#10;&#10;Description automatically generated">
            <a:extLst>
              <a:ext uri="{FF2B5EF4-FFF2-40B4-BE49-F238E27FC236}">
                <a16:creationId xmlns:a16="http://schemas.microsoft.com/office/drawing/2014/main" id="{D181A2E8-A7BD-8AED-52AE-C9AB0F605053}"/>
              </a:ext>
            </a:extLst>
          </p:cNvPr>
          <p:cNvPicPr>
            <a:picLocks noChangeAspect="1"/>
          </p:cNvPicPr>
          <p:nvPr/>
        </p:nvPicPr>
        <p:blipFill rotWithShape="1">
          <a:blip r:embed="rId3"/>
          <a:srcRect l="3553" r="8675"/>
          <a:stretch/>
        </p:blipFill>
        <p:spPr>
          <a:xfrm>
            <a:off x="4464641" y="3140249"/>
            <a:ext cx="2731939" cy="2731939"/>
          </a:xfrm>
          <a:prstGeom prst="ellipse">
            <a:avLst/>
          </a:prstGeom>
          <a:ln w="25400">
            <a:solidFill>
              <a:schemeClr val="bg1"/>
            </a:solidFill>
          </a:ln>
        </p:spPr>
      </p:pic>
      <p:grpSp>
        <p:nvGrpSpPr>
          <p:cNvPr id="16" name="Group 15">
            <a:extLst>
              <a:ext uri="{FF2B5EF4-FFF2-40B4-BE49-F238E27FC236}">
                <a16:creationId xmlns:a16="http://schemas.microsoft.com/office/drawing/2014/main" id="{7B961979-C39B-FE4E-B908-71E0D2AD3D42}"/>
              </a:ext>
            </a:extLst>
          </p:cNvPr>
          <p:cNvGrpSpPr/>
          <p:nvPr/>
        </p:nvGrpSpPr>
        <p:grpSpPr>
          <a:xfrm>
            <a:off x="-2" y="6001486"/>
            <a:ext cx="9144002" cy="945530"/>
            <a:chOff x="-2" y="5511253"/>
            <a:chExt cx="9144002" cy="945530"/>
          </a:xfrm>
        </p:grpSpPr>
        <p:sp>
          <p:nvSpPr>
            <p:cNvPr id="17" name="Rectangle 16">
              <a:extLst>
                <a:ext uri="{FF2B5EF4-FFF2-40B4-BE49-F238E27FC236}">
                  <a16:creationId xmlns:a16="http://schemas.microsoft.com/office/drawing/2014/main" id="{42E77FB2-24BA-FB48-B36D-2A42752824C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picture containing chart&#10;&#10;Description automatically generated">
              <a:extLst>
                <a:ext uri="{FF2B5EF4-FFF2-40B4-BE49-F238E27FC236}">
                  <a16:creationId xmlns:a16="http://schemas.microsoft.com/office/drawing/2014/main" id="{0D63284E-8A64-1C49-8317-FB944A94B2B9}"/>
                </a:ext>
              </a:extLst>
            </p:cNvPr>
            <p:cNvPicPr>
              <a:picLocks noChangeAspect="1"/>
            </p:cNvPicPr>
            <p:nvPr/>
          </p:nvPicPr>
          <p:blipFill rotWithShape="1">
            <a:blip r:embed="rId4"/>
            <a:srcRect b="32359"/>
            <a:stretch/>
          </p:blipFill>
          <p:spPr>
            <a:xfrm>
              <a:off x="0" y="5537043"/>
              <a:ext cx="3203847" cy="888509"/>
            </a:xfrm>
            <a:prstGeom prst="rect">
              <a:avLst/>
            </a:prstGeom>
          </p:spPr>
        </p:pic>
        <p:cxnSp>
          <p:nvCxnSpPr>
            <p:cNvPr id="19" name="Straight Connector 18">
              <a:extLst>
                <a:ext uri="{FF2B5EF4-FFF2-40B4-BE49-F238E27FC236}">
                  <a16:creationId xmlns:a16="http://schemas.microsoft.com/office/drawing/2014/main" id="{19709BCF-F6C6-B143-9319-F0BCCDFB91B8}"/>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sp>
        <p:nvSpPr>
          <p:cNvPr id="6" name="object 3">
            <a:extLst>
              <a:ext uri="{FF2B5EF4-FFF2-40B4-BE49-F238E27FC236}">
                <a16:creationId xmlns:a16="http://schemas.microsoft.com/office/drawing/2014/main" id="{B458C55C-4AA7-7718-E8EA-A2A11316AB23}"/>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sp>
        <p:nvSpPr>
          <p:cNvPr id="7" name="Title 1">
            <a:extLst>
              <a:ext uri="{FF2B5EF4-FFF2-40B4-BE49-F238E27FC236}">
                <a16:creationId xmlns:a16="http://schemas.microsoft.com/office/drawing/2014/main" id="{6562A466-31AB-5CB1-1E79-A78399D98604}"/>
              </a:ext>
            </a:extLst>
          </p:cNvPr>
          <p:cNvSpPr txBox="1">
            <a:spLocks/>
          </p:cNvSpPr>
          <p:nvPr/>
        </p:nvSpPr>
        <p:spPr>
          <a:xfrm>
            <a:off x="504799" y="814298"/>
            <a:ext cx="8229600" cy="66093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a:solidFill>
                  <a:srgbClr val="E14C63"/>
                </a:solidFill>
                <a:cs typeface="Arial" panose="020B0604020202020204" pitchFamily="34" charset="0"/>
              </a:rPr>
              <a:t>JobsFund</a:t>
            </a:r>
            <a:r>
              <a:rPr lang="en-US" sz="3200" b="1" dirty="0">
                <a:solidFill>
                  <a:srgbClr val="E14C63"/>
                </a:solidFill>
                <a:cs typeface="Arial" panose="020B0604020202020204" pitchFamily="34" charset="0"/>
              </a:rPr>
              <a:t> 1+2 </a:t>
            </a:r>
            <a:r>
              <a:rPr lang="en-US" sz="2400" b="1" dirty="0">
                <a:solidFill>
                  <a:srgbClr val="F7BB33"/>
                </a:solidFill>
                <a:cs typeface="Arial" panose="020B0604020202020204" pitchFamily="34" charset="0"/>
              </a:rPr>
              <a:t>| project outcomes</a:t>
            </a:r>
          </a:p>
        </p:txBody>
      </p:sp>
      <p:pic>
        <p:nvPicPr>
          <p:cNvPr id="22" name="Picture 21">
            <a:extLst>
              <a:ext uri="{FF2B5EF4-FFF2-40B4-BE49-F238E27FC236}">
                <a16:creationId xmlns:a16="http://schemas.microsoft.com/office/drawing/2014/main" id="{33E88740-8E3A-E14F-AFE5-A28F4A4D3007}"/>
              </a:ext>
            </a:extLst>
          </p:cNvPr>
          <p:cNvPicPr>
            <a:picLocks noChangeAspect="1"/>
          </p:cNvPicPr>
          <p:nvPr/>
        </p:nvPicPr>
        <p:blipFill>
          <a:blip r:embed="rId5"/>
          <a:srcRect/>
          <a:stretch/>
        </p:blipFill>
        <p:spPr>
          <a:xfrm>
            <a:off x="7420042" y="6153863"/>
            <a:ext cx="1500496" cy="663855"/>
          </a:xfrm>
          <a:prstGeom prst="rect">
            <a:avLst/>
          </a:prstGeom>
        </p:spPr>
      </p:pic>
      <p:pic>
        <p:nvPicPr>
          <p:cNvPr id="26" name="Picture 25">
            <a:extLst>
              <a:ext uri="{FF2B5EF4-FFF2-40B4-BE49-F238E27FC236}">
                <a16:creationId xmlns:a16="http://schemas.microsoft.com/office/drawing/2014/main" id="{498EDEF8-BCB2-CF44-A38F-712C951C2ECF}"/>
              </a:ext>
            </a:extLst>
          </p:cNvPr>
          <p:cNvPicPr>
            <a:picLocks noChangeAspect="1"/>
          </p:cNvPicPr>
          <p:nvPr/>
        </p:nvPicPr>
        <p:blipFill>
          <a:blip r:embed="rId6"/>
          <a:srcRect/>
          <a:stretch/>
        </p:blipFill>
        <p:spPr>
          <a:xfrm>
            <a:off x="6111965" y="6153863"/>
            <a:ext cx="912803" cy="663857"/>
          </a:xfrm>
          <a:prstGeom prst="rect">
            <a:avLst/>
          </a:prstGeom>
        </p:spPr>
      </p:pic>
    </p:spTree>
    <p:extLst>
      <p:ext uri="{BB962C8B-B14F-4D97-AF65-F5344CB8AC3E}">
        <p14:creationId xmlns:p14="http://schemas.microsoft.com/office/powerpoint/2010/main" val="676374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AC8E5F1-9FED-CD51-7B56-2030C14A22E5}"/>
              </a:ext>
            </a:extLst>
          </p:cNvPr>
          <p:cNvSpPr/>
          <p:nvPr/>
        </p:nvSpPr>
        <p:spPr>
          <a:xfrm>
            <a:off x="-2" y="0"/>
            <a:ext cx="9144002" cy="6871133"/>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group of people posing for a photo&#10;&#10;Description automatically generated with low confidence">
            <a:extLst>
              <a:ext uri="{FF2B5EF4-FFF2-40B4-BE49-F238E27FC236}">
                <a16:creationId xmlns:a16="http://schemas.microsoft.com/office/drawing/2014/main" id="{23DE9560-A0F5-BC8D-71D6-63F518204704}"/>
              </a:ext>
            </a:extLst>
          </p:cNvPr>
          <p:cNvPicPr>
            <a:picLocks noChangeAspect="1"/>
          </p:cNvPicPr>
          <p:nvPr/>
        </p:nvPicPr>
        <p:blipFill rotWithShape="1">
          <a:blip r:embed="rId2"/>
          <a:srcRect l="34917" t="262" r="10292" b="-262"/>
          <a:stretch/>
        </p:blipFill>
        <p:spPr>
          <a:xfrm>
            <a:off x="5355455" y="1052119"/>
            <a:ext cx="4921653" cy="4753762"/>
          </a:xfrm>
          <a:prstGeom prst="ellipse">
            <a:avLst/>
          </a:prstGeom>
          <a:ln w="25400">
            <a:solidFill>
              <a:schemeClr val="bg1"/>
            </a:solidFill>
          </a:ln>
        </p:spPr>
      </p:pic>
      <p:sp>
        <p:nvSpPr>
          <p:cNvPr id="2" name="Title 1">
            <a:extLst>
              <a:ext uri="{FF2B5EF4-FFF2-40B4-BE49-F238E27FC236}">
                <a16:creationId xmlns:a16="http://schemas.microsoft.com/office/drawing/2014/main" id="{6DE4082E-16AD-45FE-9776-CB751B29F49E}"/>
              </a:ext>
            </a:extLst>
          </p:cNvPr>
          <p:cNvSpPr txBox="1">
            <a:spLocks/>
          </p:cNvSpPr>
          <p:nvPr/>
        </p:nvSpPr>
        <p:spPr>
          <a:xfrm>
            <a:off x="504799" y="81429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a:solidFill>
                  <a:srgbClr val="E14C63"/>
                </a:solidFill>
                <a:cs typeface="Arial" panose="020B0604020202020204" pitchFamily="34" charset="0"/>
              </a:rPr>
              <a:t>JobsFund</a:t>
            </a:r>
            <a:r>
              <a:rPr lang="en-US" sz="3200" b="1" dirty="0">
                <a:solidFill>
                  <a:srgbClr val="E14C63"/>
                </a:solidFill>
                <a:cs typeface="Arial" panose="020B0604020202020204" pitchFamily="34" charset="0"/>
              </a:rPr>
              <a:t> 1 + 2 </a:t>
            </a:r>
            <a:r>
              <a:rPr lang="en-US" sz="2400" b="1" dirty="0">
                <a:solidFill>
                  <a:srgbClr val="F7BB33"/>
                </a:solidFill>
                <a:cs typeface="Arial" panose="020B0604020202020204" pitchFamily="34" charset="0"/>
              </a:rPr>
              <a:t>| project learnings</a:t>
            </a:r>
          </a:p>
        </p:txBody>
      </p:sp>
      <p:sp>
        <p:nvSpPr>
          <p:cNvPr id="3" name="TextBox 2">
            <a:extLst>
              <a:ext uri="{FF2B5EF4-FFF2-40B4-BE49-F238E27FC236}">
                <a16:creationId xmlns:a16="http://schemas.microsoft.com/office/drawing/2014/main" id="{A2118DA8-D2C8-40E3-8801-1EBA1D364731}"/>
              </a:ext>
            </a:extLst>
          </p:cNvPr>
          <p:cNvSpPr txBox="1"/>
          <p:nvPr/>
        </p:nvSpPr>
        <p:spPr>
          <a:xfrm>
            <a:off x="504799" y="1582357"/>
            <a:ext cx="5819801" cy="3196196"/>
          </a:xfrm>
          <a:prstGeom prst="rect">
            <a:avLst/>
          </a:prstGeom>
          <a:noFill/>
        </p:spPr>
        <p:txBody>
          <a:bodyPr wrap="square" rtlCol="0">
            <a:spAutoFit/>
          </a:bodyPr>
          <a:lstStyle/>
          <a:p>
            <a:pPr>
              <a:lnSpc>
                <a:spcPct val="150000"/>
              </a:lnSpc>
            </a:pPr>
            <a:r>
              <a:rPr lang="en-US" sz="1400" b="1" dirty="0">
                <a:solidFill>
                  <a:schemeClr val="bg1"/>
                </a:solidFill>
                <a:latin typeface="Helvetica Neue" charset="0"/>
                <a:ea typeface="Helvetica Neue" charset="0"/>
                <a:cs typeface="Helvetica Neue" charset="0"/>
              </a:rPr>
              <a:t>JF 1 &gt; </a:t>
            </a:r>
            <a:r>
              <a:rPr lang="en-US" sz="1400" dirty="0">
                <a:solidFill>
                  <a:schemeClr val="bg1"/>
                </a:solidFill>
                <a:latin typeface="Helvetica Neue" charset="0"/>
                <a:ea typeface="Helvetica Neue" charset="0"/>
                <a:cs typeface="Helvetica Neue" charset="0"/>
              </a:rPr>
              <a:t>Overall</a:t>
            </a:r>
            <a:r>
              <a:rPr lang="en-US" sz="1400" b="1" dirty="0">
                <a:solidFill>
                  <a:schemeClr val="bg1"/>
                </a:solidFill>
                <a:latin typeface="Helvetica Neue" charset="0"/>
                <a:ea typeface="Helvetica Neue" charset="0"/>
                <a:cs typeface="Helvetica Neue" charset="0"/>
              </a:rPr>
              <a:t> </a:t>
            </a:r>
            <a:r>
              <a:rPr lang="en-US" sz="1400" dirty="0">
                <a:solidFill>
                  <a:schemeClr val="bg1"/>
                </a:solidFill>
                <a:latin typeface="Helvetica Neue" charset="0"/>
                <a:ea typeface="Helvetica Neue" charset="0"/>
                <a:cs typeface="Helvetica Neue" charset="0"/>
              </a:rPr>
              <a:t>Project </a:t>
            </a:r>
            <a:r>
              <a:rPr lang="en-US" sz="1400" dirty="0" err="1">
                <a:solidFill>
                  <a:schemeClr val="bg1"/>
                </a:solidFill>
                <a:latin typeface="Helvetica Neue" charset="0"/>
                <a:ea typeface="Helvetica Neue" charset="0"/>
                <a:cs typeface="Helvetica Neue" charset="0"/>
              </a:rPr>
              <a:t>ToC</a:t>
            </a:r>
            <a:r>
              <a:rPr lang="en-US" sz="1400" dirty="0">
                <a:solidFill>
                  <a:schemeClr val="bg1"/>
                </a:solidFill>
                <a:latin typeface="Helvetica Neue" charset="0"/>
                <a:ea typeface="Helvetica Neue" charset="0"/>
                <a:cs typeface="Helvetica Neue" charset="0"/>
              </a:rPr>
              <a:t> proven to work</a:t>
            </a:r>
          </a:p>
          <a:p>
            <a:pPr marL="285750" indent="-285750">
              <a:lnSpc>
                <a:spcPct val="150000"/>
              </a:lnSpc>
              <a:buFont typeface="Arial" panose="020B0604020202020204" pitchFamily="34" charset="0"/>
              <a:buChar char="•"/>
            </a:pPr>
            <a:r>
              <a:rPr lang="en-US" sz="1200" dirty="0">
                <a:solidFill>
                  <a:schemeClr val="bg1"/>
                </a:solidFill>
                <a:latin typeface="Helvetica Neue" charset="0"/>
                <a:ea typeface="Helvetica Neue" charset="0"/>
                <a:cs typeface="Helvetica Neue" charset="0"/>
              </a:rPr>
              <a:t>80:20 split of grant very important</a:t>
            </a:r>
          </a:p>
          <a:p>
            <a:pPr marL="285750" indent="-285750">
              <a:lnSpc>
                <a:spcPct val="150000"/>
              </a:lnSpc>
              <a:buFont typeface="Arial" panose="020B0604020202020204" pitchFamily="34" charset="0"/>
              <a:buChar char="•"/>
            </a:pPr>
            <a:r>
              <a:rPr lang="en-US" sz="1200" dirty="0">
                <a:solidFill>
                  <a:schemeClr val="bg1"/>
                </a:solidFill>
                <a:latin typeface="Helvetica Neue" charset="0"/>
                <a:ea typeface="Helvetica Neue" charset="0"/>
                <a:cs typeface="Helvetica Neue" charset="0"/>
              </a:rPr>
              <a:t>Intervention plan and payment to 3</a:t>
            </a:r>
            <a:r>
              <a:rPr lang="en-US" sz="1200" baseline="30000" dirty="0">
                <a:solidFill>
                  <a:schemeClr val="bg1"/>
                </a:solidFill>
                <a:latin typeface="Helvetica Neue" charset="0"/>
                <a:ea typeface="Helvetica Neue" charset="0"/>
                <a:cs typeface="Helvetica Neue" charset="0"/>
              </a:rPr>
              <a:t>rd</a:t>
            </a:r>
            <a:r>
              <a:rPr lang="en-US" sz="1200" dirty="0">
                <a:solidFill>
                  <a:schemeClr val="bg1"/>
                </a:solidFill>
                <a:latin typeface="Helvetica Neue" charset="0"/>
                <a:ea typeface="Helvetica Neue" charset="0"/>
                <a:cs typeface="Helvetica Neue" charset="0"/>
              </a:rPr>
              <a:t> party suppliers on milestones</a:t>
            </a:r>
          </a:p>
          <a:p>
            <a:pPr marL="285750" indent="-285750">
              <a:lnSpc>
                <a:spcPct val="150000"/>
              </a:lnSpc>
              <a:buFont typeface="Arial" panose="020B0604020202020204" pitchFamily="34" charset="0"/>
              <a:buChar char="•"/>
            </a:pPr>
            <a:r>
              <a:rPr lang="en-US" sz="1200" dirty="0">
                <a:solidFill>
                  <a:schemeClr val="bg1"/>
                </a:solidFill>
                <a:latin typeface="Helvetica Neue" charset="0"/>
                <a:ea typeface="Helvetica Neue" charset="0"/>
                <a:cs typeface="Helvetica Neue" charset="0"/>
              </a:rPr>
              <a:t>Working capital requirements of growing enterprises change </a:t>
            </a:r>
            <a:br>
              <a:rPr lang="en-US" sz="1200" dirty="0">
                <a:solidFill>
                  <a:schemeClr val="bg1"/>
                </a:solidFill>
                <a:latin typeface="Helvetica Neue" charset="0"/>
                <a:ea typeface="Helvetica Neue" charset="0"/>
                <a:cs typeface="Helvetica Neue" charset="0"/>
              </a:rPr>
            </a:br>
            <a:r>
              <a:rPr lang="en-US" sz="1200" dirty="0">
                <a:solidFill>
                  <a:schemeClr val="bg1"/>
                </a:solidFill>
                <a:latin typeface="Helvetica Neue" charset="0"/>
                <a:ea typeface="Helvetica Neue" charset="0"/>
                <a:cs typeface="Helvetica Neue" charset="0"/>
              </a:rPr>
              <a:t>and need attention</a:t>
            </a:r>
          </a:p>
          <a:p>
            <a:pPr marL="285750" indent="-285750">
              <a:lnSpc>
                <a:spcPct val="150000"/>
              </a:lnSpc>
              <a:buFont typeface="Arial" panose="020B0604020202020204" pitchFamily="34" charset="0"/>
              <a:buChar char="•"/>
            </a:pPr>
            <a:r>
              <a:rPr lang="en-US" sz="1200" dirty="0">
                <a:solidFill>
                  <a:schemeClr val="bg1"/>
                </a:solidFill>
                <a:latin typeface="Helvetica Neue" charset="0"/>
                <a:ea typeface="Helvetica Neue" charset="0"/>
                <a:cs typeface="Helvetica Neue" charset="0"/>
              </a:rPr>
              <a:t>Mentoring / coaching of business owners essential</a:t>
            </a:r>
            <a:endParaRPr lang="en-US" sz="1200" b="1" dirty="0">
              <a:solidFill>
                <a:schemeClr val="bg1"/>
              </a:solidFill>
              <a:latin typeface="Helvetica Neue" charset="0"/>
              <a:ea typeface="Helvetica Neue" charset="0"/>
              <a:cs typeface="Helvetica Neue" charset="0"/>
            </a:endParaRPr>
          </a:p>
          <a:p>
            <a:pPr>
              <a:lnSpc>
                <a:spcPct val="150000"/>
              </a:lnSpc>
            </a:pPr>
            <a:r>
              <a:rPr lang="en-US" sz="1400" b="1" dirty="0">
                <a:solidFill>
                  <a:schemeClr val="bg1"/>
                </a:solidFill>
                <a:latin typeface="Helvetica Neue" charset="0"/>
                <a:ea typeface="Helvetica Neue" charset="0"/>
                <a:cs typeface="Helvetica Neue" charset="0"/>
              </a:rPr>
              <a:t>JF 2 &gt; </a:t>
            </a:r>
            <a:r>
              <a:rPr lang="en-US" sz="1400" dirty="0">
                <a:solidFill>
                  <a:schemeClr val="bg1"/>
                </a:solidFill>
                <a:latin typeface="Helvetica Neue" charset="0"/>
                <a:ea typeface="Helvetica Neue" charset="0"/>
                <a:cs typeface="Helvetica Neue" charset="0"/>
              </a:rPr>
              <a:t>Overall</a:t>
            </a:r>
            <a:r>
              <a:rPr lang="en-US" sz="1400" b="1" dirty="0">
                <a:solidFill>
                  <a:schemeClr val="bg1"/>
                </a:solidFill>
                <a:latin typeface="Helvetica Neue" charset="0"/>
                <a:ea typeface="Helvetica Neue" charset="0"/>
                <a:cs typeface="Helvetica Neue" charset="0"/>
              </a:rPr>
              <a:t> </a:t>
            </a:r>
            <a:r>
              <a:rPr lang="en-US" sz="1400" dirty="0">
                <a:solidFill>
                  <a:schemeClr val="bg1"/>
                </a:solidFill>
                <a:latin typeface="Helvetica Neue" charset="0"/>
                <a:ea typeface="Helvetica Neue" charset="0"/>
                <a:cs typeface="Helvetica Neue" charset="0"/>
              </a:rPr>
              <a:t>Project </a:t>
            </a:r>
            <a:r>
              <a:rPr lang="en-US" sz="1400" dirty="0" err="1">
                <a:solidFill>
                  <a:schemeClr val="bg1"/>
                </a:solidFill>
                <a:latin typeface="Helvetica Neue" charset="0"/>
                <a:ea typeface="Helvetica Neue" charset="0"/>
                <a:cs typeface="Helvetica Neue" charset="0"/>
              </a:rPr>
              <a:t>ToC</a:t>
            </a:r>
            <a:r>
              <a:rPr lang="en-US" sz="1400" dirty="0">
                <a:solidFill>
                  <a:schemeClr val="bg1"/>
                </a:solidFill>
                <a:latin typeface="Helvetica Neue" charset="0"/>
                <a:ea typeface="Helvetica Neue" charset="0"/>
                <a:cs typeface="Helvetica Neue" charset="0"/>
              </a:rPr>
              <a:t> plus innovations proven to work</a:t>
            </a:r>
          </a:p>
          <a:p>
            <a:pPr marL="285750" indent="-285750">
              <a:lnSpc>
                <a:spcPct val="150000"/>
              </a:lnSpc>
              <a:buFont typeface="Arial" panose="020B0604020202020204" pitchFamily="34" charset="0"/>
              <a:buChar char="•"/>
            </a:pPr>
            <a:r>
              <a:rPr lang="en-US" sz="1200" dirty="0">
                <a:solidFill>
                  <a:schemeClr val="bg1"/>
                </a:solidFill>
                <a:latin typeface="Helvetica Neue" charset="0"/>
                <a:ea typeface="Helvetica Neue" charset="0"/>
                <a:cs typeface="Helvetica Neue" charset="0"/>
              </a:rPr>
              <a:t>R1m turnover criteria made a difference in recruiting </a:t>
            </a:r>
            <a:br>
              <a:rPr lang="en-US" sz="1200" dirty="0">
                <a:solidFill>
                  <a:schemeClr val="bg1"/>
                </a:solidFill>
                <a:latin typeface="Helvetica Neue" charset="0"/>
                <a:ea typeface="Helvetica Neue" charset="0"/>
                <a:cs typeface="Helvetica Neue" charset="0"/>
              </a:rPr>
            </a:br>
            <a:r>
              <a:rPr lang="en-US" sz="1200" dirty="0">
                <a:solidFill>
                  <a:schemeClr val="bg1"/>
                </a:solidFill>
                <a:latin typeface="Helvetica Neue" charset="0"/>
                <a:ea typeface="Helvetica Neue" charset="0"/>
                <a:cs typeface="Helvetica Neue" charset="0"/>
              </a:rPr>
              <a:t>right SMMEs (not necessarily in their systems)</a:t>
            </a:r>
          </a:p>
          <a:p>
            <a:pPr marL="285750" indent="-285750">
              <a:lnSpc>
                <a:spcPct val="150000"/>
              </a:lnSpc>
              <a:buFont typeface="Arial" panose="020B0604020202020204" pitchFamily="34" charset="0"/>
              <a:buChar char="•"/>
            </a:pPr>
            <a:r>
              <a:rPr lang="en-US" sz="1200" dirty="0">
                <a:solidFill>
                  <a:schemeClr val="bg1"/>
                </a:solidFill>
                <a:latin typeface="Helvetica Neue" charset="0"/>
                <a:ea typeface="Helvetica Neue" charset="0"/>
                <a:cs typeface="Helvetica Neue" charset="0"/>
              </a:rPr>
              <a:t>Working Capital fund was valuable; hybrid even better</a:t>
            </a:r>
          </a:p>
          <a:p>
            <a:pPr marL="285750" indent="-285750">
              <a:lnSpc>
                <a:spcPct val="150000"/>
              </a:lnSpc>
              <a:buFont typeface="Arial" panose="020B0604020202020204" pitchFamily="34" charset="0"/>
              <a:buChar char="•"/>
            </a:pPr>
            <a:r>
              <a:rPr lang="en-US" sz="1200" dirty="0">
                <a:solidFill>
                  <a:schemeClr val="bg1"/>
                </a:solidFill>
                <a:latin typeface="Helvetica Neue" charset="0"/>
                <a:ea typeface="Helvetica Neue" charset="0"/>
                <a:cs typeface="Helvetica Neue" charset="0"/>
              </a:rPr>
              <a:t>Mentoring, under specific conditions, very helpful</a:t>
            </a:r>
          </a:p>
        </p:txBody>
      </p:sp>
      <p:sp>
        <p:nvSpPr>
          <p:cNvPr id="4" name="object 3">
            <a:extLst>
              <a:ext uri="{FF2B5EF4-FFF2-40B4-BE49-F238E27FC236}">
                <a16:creationId xmlns:a16="http://schemas.microsoft.com/office/drawing/2014/main" id="{DC04111F-B8DB-4167-A77D-315A632C9BC0}"/>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grpSp>
        <p:nvGrpSpPr>
          <p:cNvPr id="17" name="Group 16">
            <a:extLst>
              <a:ext uri="{FF2B5EF4-FFF2-40B4-BE49-F238E27FC236}">
                <a16:creationId xmlns:a16="http://schemas.microsoft.com/office/drawing/2014/main" id="{56A27F13-656C-E04B-B3F2-A2B2F4AC5B83}"/>
              </a:ext>
            </a:extLst>
          </p:cNvPr>
          <p:cNvGrpSpPr/>
          <p:nvPr/>
        </p:nvGrpSpPr>
        <p:grpSpPr>
          <a:xfrm>
            <a:off x="-2" y="6001486"/>
            <a:ext cx="9144002" cy="945530"/>
            <a:chOff x="-2" y="5511253"/>
            <a:chExt cx="9144002" cy="945530"/>
          </a:xfrm>
        </p:grpSpPr>
        <p:sp>
          <p:nvSpPr>
            <p:cNvPr id="18" name="Rectangle 17">
              <a:extLst>
                <a:ext uri="{FF2B5EF4-FFF2-40B4-BE49-F238E27FC236}">
                  <a16:creationId xmlns:a16="http://schemas.microsoft.com/office/drawing/2014/main" id="{C1629868-80C5-E545-B674-E36D3936A97A}"/>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picture containing chart&#10;&#10;Description automatically generated">
              <a:extLst>
                <a:ext uri="{FF2B5EF4-FFF2-40B4-BE49-F238E27FC236}">
                  <a16:creationId xmlns:a16="http://schemas.microsoft.com/office/drawing/2014/main" id="{9564CF6A-B9DC-8643-BCA3-467BAFA02D73}"/>
                </a:ext>
              </a:extLst>
            </p:cNvPr>
            <p:cNvPicPr>
              <a:picLocks noChangeAspect="1"/>
            </p:cNvPicPr>
            <p:nvPr/>
          </p:nvPicPr>
          <p:blipFill rotWithShape="1">
            <a:blip r:embed="rId3"/>
            <a:srcRect b="32359"/>
            <a:stretch/>
          </p:blipFill>
          <p:spPr>
            <a:xfrm>
              <a:off x="0" y="5537043"/>
              <a:ext cx="3203847" cy="888509"/>
            </a:xfrm>
            <a:prstGeom prst="rect">
              <a:avLst/>
            </a:prstGeom>
          </p:spPr>
        </p:pic>
        <p:cxnSp>
          <p:nvCxnSpPr>
            <p:cNvPr id="20" name="Straight Connector 19">
              <a:extLst>
                <a:ext uri="{FF2B5EF4-FFF2-40B4-BE49-F238E27FC236}">
                  <a16:creationId xmlns:a16="http://schemas.microsoft.com/office/drawing/2014/main" id="{5C150C9E-80B2-9247-A850-CB4916863828}"/>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30BF66CE-2466-D344-92EB-03437FEA1569}"/>
              </a:ext>
            </a:extLst>
          </p:cNvPr>
          <p:cNvPicPr>
            <a:picLocks noChangeAspect="1"/>
          </p:cNvPicPr>
          <p:nvPr/>
        </p:nvPicPr>
        <p:blipFill>
          <a:blip r:embed="rId4"/>
          <a:srcRect/>
          <a:stretch/>
        </p:blipFill>
        <p:spPr>
          <a:xfrm>
            <a:off x="7420042" y="6153863"/>
            <a:ext cx="1500496" cy="663855"/>
          </a:xfrm>
          <a:prstGeom prst="rect">
            <a:avLst/>
          </a:prstGeom>
        </p:spPr>
      </p:pic>
      <p:pic>
        <p:nvPicPr>
          <p:cNvPr id="24" name="Picture 23">
            <a:extLst>
              <a:ext uri="{FF2B5EF4-FFF2-40B4-BE49-F238E27FC236}">
                <a16:creationId xmlns:a16="http://schemas.microsoft.com/office/drawing/2014/main" id="{C1D665E9-B249-5946-BF59-30607864B4CF}"/>
              </a:ext>
            </a:extLst>
          </p:cNvPr>
          <p:cNvPicPr>
            <a:picLocks noChangeAspect="1"/>
          </p:cNvPicPr>
          <p:nvPr/>
        </p:nvPicPr>
        <p:blipFill>
          <a:blip r:embed="rId5"/>
          <a:srcRect/>
          <a:stretch/>
        </p:blipFill>
        <p:spPr>
          <a:xfrm>
            <a:off x="6111965" y="6153863"/>
            <a:ext cx="912803" cy="663857"/>
          </a:xfrm>
          <a:prstGeom prst="rect">
            <a:avLst/>
          </a:prstGeom>
        </p:spPr>
      </p:pic>
    </p:spTree>
    <p:extLst>
      <p:ext uri="{BB962C8B-B14F-4D97-AF65-F5344CB8AC3E}">
        <p14:creationId xmlns:p14="http://schemas.microsoft.com/office/powerpoint/2010/main" val="24512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63E18F3-46FA-2D37-CD90-E5F134AAD0FD}"/>
              </a:ext>
            </a:extLst>
          </p:cNvPr>
          <p:cNvSpPr/>
          <p:nvPr/>
        </p:nvSpPr>
        <p:spPr>
          <a:xfrm>
            <a:off x="-2" y="0"/>
            <a:ext cx="9144002" cy="6871133"/>
          </a:xfrm>
          <a:prstGeom prst="rect">
            <a:avLst/>
          </a:prstGeom>
          <a:solidFill>
            <a:srgbClr val="004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8E8683-E8EF-388F-680F-AD10649AA11A}"/>
              </a:ext>
            </a:extLst>
          </p:cNvPr>
          <p:cNvSpPr txBox="1"/>
          <p:nvPr/>
        </p:nvSpPr>
        <p:spPr>
          <a:xfrm>
            <a:off x="504799" y="1570853"/>
            <a:ext cx="4333901" cy="4093428"/>
          </a:xfrm>
          <a:prstGeom prst="rect">
            <a:avLst/>
          </a:prstGeom>
          <a:noFill/>
        </p:spPr>
        <p:txBody>
          <a:bodyPr wrap="square">
            <a:spAutoFit/>
          </a:bodyPr>
          <a:lstStyle/>
          <a:p>
            <a:pPr marL="276225" indent="-276225" defTabSz="914400" eaLnBrk="0" fontAlgn="base" hangingPunct="0">
              <a:spcBef>
                <a:spcPts val="600"/>
              </a:spcBef>
              <a:spcAft>
                <a:spcPct val="0"/>
              </a:spcAft>
              <a:buFont typeface="Arial" panose="020B0604020202020204" pitchFamily="34" charset="0"/>
              <a:buChar char="•"/>
            </a:pPr>
            <a:r>
              <a:rPr kumimoji="0" lang="en-US" altLang="en-US" sz="1200" b="1"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Benchmark of 15% year on year growth </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achieved / exceeded 45 times (51%) out of the 86 reports. The benchmark of 10% net profit was achieved/exceed 35 times (32%) against 108 reports.</a:t>
            </a:r>
          </a:p>
          <a:p>
            <a:pPr marL="276225" marR="0" lvl="0" indent="-276225" algn="l" defTabSz="914400" rtl="0" eaLnBrk="0" fontAlgn="base" latinLnBrk="0" hangingPunct="0">
              <a:lnSpc>
                <a:spcPct val="100000"/>
              </a:lnSpc>
              <a:spcBef>
                <a:spcPts val="600"/>
              </a:spcBef>
              <a:spcAft>
                <a:spcPct val="0"/>
              </a:spcAft>
              <a:buClrTx/>
              <a:buSzTx/>
              <a:buFont typeface="Arial" panose="020B0604020202020204" pitchFamily="34" charset="0"/>
              <a:buChar char="•"/>
            </a:pPr>
            <a:r>
              <a:rPr lang="en-US" altLang="en-US" sz="1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Growth in turnover </a:t>
            </a:r>
            <a:r>
              <a:rPr lang="en-US" alt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grew by </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R111m (61%) since start; average turnover per SMME at R13.3m.    </a:t>
            </a:r>
          </a:p>
          <a:p>
            <a:pPr marL="276225" indent="-276225" defTabSz="914400" eaLnBrk="0" fontAlgn="base" hangingPunct="0">
              <a:spcBef>
                <a:spcPts val="600"/>
              </a:spcBef>
              <a:spcAft>
                <a:spcPct val="0"/>
              </a:spcAft>
              <a:buFont typeface="Arial" panose="020B0604020202020204" pitchFamily="34" charset="0"/>
              <a:buChar char="•"/>
            </a:pPr>
            <a:r>
              <a:rPr kumimoji="0" lang="en-US" altLang="en-US" sz="1200" b="1"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Year-on-year growth in context of Covid-19 </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the portfolio grew by 15% in 2019; 13% in 2020; declined by 11% in 2021; rebounded with growth of 40% in 2022; </a:t>
            </a:r>
            <a:r>
              <a:rPr lang="en-US" alt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24% g</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rowth between 2020 and 2022 implies real growth in the last 18 months and not just recovery to pre-Covid-19 levels. </a:t>
            </a:r>
          </a:p>
          <a:p>
            <a:pPr marL="276225" indent="-276225" defTabSz="914400" eaLnBrk="0" fontAlgn="base" hangingPunct="0">
              <a:spcBef>
                <a:spcPts val="600"/>
              </a:spcBef>
              <a:spcAft>
                <a:spcPct val="0"/>
              </a:spcAft>
              <a:buFont typeface="Arial" panose="020B0604020202020204" pitchFamily="34" charset="0"/>
              <a:buChar char="•"/>
            </a:pPr>
            <a:r>
              <a:rPr kumimoji="0" lang="en-US" altLang="en-US" sz="1200" b="1"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Gross profit </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- 41% in 2018 with growth of 23% to R93m and was up at 44%. </a:t>
            </a:r>
          </a:p>
          <a:p>
            <a:pPr marL="276225" indent="-276225" defTabSz="914400" eaLnBrk="0" fontAlgn="base" hangingPunct="0">
              <a:spcBef>
                <a:spcPts val="600"/>
              </a:spcBef>
              <a:spcAft>
                <a:spcPct val="0"/>
              </a:spcAft>
              <a:buFont typeface="Arial" panose="020B0604020202020204" pitchFamily="34" charset="0"/>
              <a:buChar char="•"/>
            </a:pPr>
            <a:r>
              <a:rPr kumimoji="0" lang="en-US" altLang="en-US" sz="1200" b="1"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GP in context of Covid-19 - </a:t>
            </a:r>
            <a:r>
              <a:rPr kumimoji="0" lang="en-US" altLang="en-US" sz="1200" b="0" i="0" u="none" strike="noStrike" cap="none" normalizeH="0" baseline="0" dirty="0">
                <a:ln>
                  <a:noFill/>
                </a:ln>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In 2020 GP grew by 19% to R111m and represented 47% (up from 44% in the previous year); during 2021 (Covid-19) GP dropped by 11% (same as turnover drop in the same year) but stayed at 47%. GP rebounded by 33% in 2022 to R132m but lost 2% to 45%.  </a:t>
            </a:r>
          </a:p>
        </p:txBody>
      </p:sp>
      <p:sp>
        <p:nvSpPr>
          <p:cNvPr id="5" name="Title 1">
            <a:extLst>
              <a:ext uri="{FF2B5EF4-FFF2-40B4-BE49-F238E27FC236}">
                <a16:creationId xmlns:a16="http://schemas.microsoft.com/office/drawing/2014/main" id="{25CA6C18-90C0-FC3A-E8C0-0D12BF11A4E8}"/>
              </a:ext>
            </a:extLst>
          </p:cNvPr>
          <p:cNvSpPr txBox="1">
            <a:spLocks/>
          </p:cNvSpPr>
          <p:nvPr/>
        </p:nvSpPr>
        <p:spPr>
          <a:xfrm>
            <a:off x="504799" y="81429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a:solidFill>
                  <a:srgbClr val="E14C63"/>
                </a:solidFill>
                <a:cs typeface="Arial" panose="020B0604020202020204" pitchFamily="34" charset="0"/>
              </a:rPr>
              <a:t>JobsFund</a:t>
            </a:r>
            <a:r>
              <a:rPr lang="en-US" sz="3200" b="1" dirty="0">
                <a:solidFill>
                  <a:srgbClr val="E14C63"/>
                </a:solidFill>
                <a:cs typeface="Arial" panose="020B0604020202020204" pitchFamily="34" charset="0"/>
              </a:rPr>
              <a:t> 2 </a:t>
            </a:r>
            <a:r>
              <a:rPr lang="en-US" sz="2400" b="1" dirty="0">
                <a:solidFill>
                  <a:srgbClr val="F7BB33"/>
                </a:solidFill>
                <a:cs typeface="Arial" panose="020B0604020202020204" pitchFamily="34" charset="0"/>
              </a:rPr>
              <a:t>| commercial results</a:t>
            </a:r>
          </a:p>
        </p:txBody>
      </p:sp>
      <p:sp>
        <p:nvSpPr>
          <p:cNvPr id="6" name="object 3">
            <a:extLst>
              <a:ext uri="{FF2B5EF4-FFF2-40B4-BE49-F238E27FC236}">
                <a16:creationId xmlns:a16="http://schemas.microsoft.com/office/drawing/2014/main" id="{AE1A832F-AE85-71D5-B90C-F4205E7C755A}"/>
              </a:ext>
            </a:extLst>
          </p:cNvPr>
          <p:cNvSpPr/>
          <p:nvPr/>
        </p:nvSpPr>
        <p:spPr>
          <a:xfrm flipV="1">
            <a:off x="651763" y="692696"/>
            <a:ext cx="783689" cy="45719"/>
          </a:xfrm>
          <a:custGeom>
            <a:avLst/>
            <a:gdLst/>
            <a:ahLst/>
            <a:cxnLst/>
            <a:rect l="l" t="t" r="r" b="b"/>
            <a:pathLst>
              <a:path w="864235">
                <a:moveTo>
                  <a:pt x="0" y="0"/>
                </a:moveTo>
                <a:lnTo>
                  <a:pt x="863993" y="0"/>
                </a:lnTo>
              </a:path>
            </a:pathLst>
          </a:custGeom>
          <a:ln w="38100">
            <a:solidFill>
              <a:srgbClr val="E24B63"/>
            </a:solidFill>
          </a:ln>
        </p:spPr>
        <p:txBody>
          <a:bodyPr wrap="square" lIns="0" tIns="0" rIns="0" bIns="0" rtlCol="0"/>
          <a:lstStyle/>
          <a:p>
            <a:endParaRPr sz="1632"/>
          </a:p>
        </p:txBody>
      </p:sp>
      <p:grpSp>
        <p:nvGrpSpPr>
          <p:cNvPr id="14" name="Group 13">
            <a:extLst>
              <a:ext uri="{FF2B5EF4-FFF2-40B4-BE49-F238E27FC236}">
                <a16:creationId xmlns:a16="http://schemas.microsoft.com/office/drawing/2014/main" id="{63D2D685-4146-5A48-BF8E-EEA067657881}"/>
              </a:ext>
            </a:extLst>
          </p:cNvPr>
          <p:cNvGrpSpPr/>
          <p:nvPr/>
        </p:nvGrpSpPr>
        <p:grpSpPr>
          <a:xfrm>
            <a:off x="-2" y="6001486"/>
            <a:ext cx="9144002" cy="945530"/>
            <a:chOff x="-2" y="5511253"/>
            <a:chExt cx="9144002" cy="945530"/>
          </a:xfrm>
        </p:grpSpPr>
        <p:sp>
          <p:nvSpPr>
            <p:cNvPr id="15" name="Rectangle 14">
              <a:extLst>
                <a:ext uri="{FF2B5EF4-FFF2-40B4-BE49-F238E27FC236}">
                  <a16:creationId xmlns:a16="http://schemas.microsoft.com/office/drawing/2014/main" id="{56CF14D2-7196-A840-905D-021F66E8CF76}"/>
                </a:ext>
              </a:extLst>
            </p:cNvPr>
            <p:cNvSpPr/>
            <p:nvPr/>
          </p:nvSpPr>
          <p:spPr>
            <a:xfrm>
              <a:off x="-2" y="5511253"/>
              <a:ext cx="9144002" cy="94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chart&#10;&#10;Description automatically generated">
              <a:extLst>
                <a:ext uri="{FF2B5EF4-FFF2-40B4-BE49-F238E27FC236}">
                  <a16:creationId xmlns:a16="http://schemas.microsoft.com/office/drawing/2014/main" id="{257501DE-1521-FD47-BCE4-04AE57C70DC8}"/>
                </a:ext>
              </a:extLst>
            </p:cNvPr>
            <p:cNvPicPr>
              <a:picLocks noChangeAspect="1"/>
            </p:cNvPicPr>
            <p:nvPr/>
          </p:nvPicPr>
          <p:blipFill rotWithShape="1">
            <a:blip r:embed="rId3"/>
            <a:srcRect b="32359"/>
            <a:stretch/>
          </p:blipFill>
          <p:spPr>
            <a:xfrm>
              <a:off x="0" y="5537043"/>
              <a:ext cx="3203847" cy="888509"/>
            </a:xfrm>
            <a:prstGeom prst="rect">
              <a:avLst/>
            </a:prstGeom>
          </p:spPr>
        </p:pic>
        <p:cxnSp>
          <p:nvCxnSpPr>
            <p:cNvPr id="18" name="Straight Connector 17">
              <a:extLst>
                <a:ext uri="{FF2B5EF4-FFF2-40B4-BE49-F238E27FC236}">
                  <a16:creationId xmlns:a16="http://schemas.microsoft.com/office/drawing/2014/main" id="{7B7B8CDC-FA02-E945-B679-52143428685F}"/>
                </a:ext>
              </a:extLst>
            </p:cNvPr>
            <p:cNvCxnSpPr>
              <a:cxnSpLocks/>
            </p:cNvCxnSpPr>
            <p:nvPr/>
          </p:nvCxnSpPr>
          <p:spPr>
            <a:xfrm>
              <a:off x="1284468" y="5595326"/>
              <a:ext cx="7859532" cy="0"/>
            </a:xfrm>
            <a:prstGeom prst="line">
              <a:avLst/>
            </a:prstGeom>
            <a:ln w="22225">
              <a:solidFill>
                <a:srgbClr val="EB763B"/>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ACD75BEE-770F-2A42-AA2D-791AD3EFDE46}"/>
              </a:ext>
            </a:extLst>
          </p:cNvPr>
          <p:cNvPicPr>
            <a:picLocks noChangeAspect="1"/>
          </p:cNvPicPr>
          <p:nvPr/>
        </p:nvPicPr>
        <p:blipFill>
          <a:blip r:embed="rId4"/>
          <a:srcRect/>
          <a:stretch/>
        </p:blipFill>
        <p:spPr>
          <a:xfrm>
            <a:off x="7420042" y="6153863"/>
            <a:ext cx="1500496" cy="663855"/>
          </a:xfrm>
          <a:prstGeom prst="rect">
            <a:avLst/>
          </a:prstGeom>
        </p:spPr>
      </p:pic>
      <p:pic>
        <p:nvPicPr>
          <p:cNvPr id="20" name="Picture 19">
            <a:extLst>
              <a:ext uri="{FF2B5EF4-FFF2-40B4-BE49-F238E27FC236}">
                <a16:creationId xmlns:a16="http://schemas.microsoft.com/office/drawing/2014/main" id="{9E91CCEB-1307-984D-9A41-BBD828EC8974}"/>
              </a:ext>
            </a:extLst>
          </p:cNvPr>
          <p:cNvPicPr>
            <a:picLocks noChangeAspect="1"/>
          </p:cNvPicPr>
          <p:nvPr/>
        </p:nvPicPr>
        <p:blipFill>
          <a:blip r:embed="rId5"/>
          <a:srcRect/>
          <a:stretch/>
        </p:blipFill>
        <p:spPr>
          <a:xfrm>
            <a:off x="6111965" y="6153863"/>
            <a:ext cx="912803" cy="663857"/>
          </a:xfrm>
          <a:prstGeom prst="rect">
            <a:avLst/>
          </a:prstGeom>
        </p:spPr>
      </p:pic>
      <p:graphicFrame>
        <p:nvGraphicFramePr>
          <p:cNvPr id="21" name="Chart 20">
            <a:extLst>
              <a:ext uri="{FF2B5EF4-FFF2-40B4-BE49-F238E27FC236}">
                <a16:creationId xmlns:a16="http://schemas.microsoft.com/office/drawing/2014/main" id="{EB4A4B20-0F1D-7E42-8F97-E31B9D831AA8}"/>
              </a:ext>
            </a:extLst>
          </p:cNvPr>
          <p:cNvGraphicFramePr>
            <a:graphicFrameLocks/>
          </p:cNvGraphicFramePr>
          <p:nvPr>
            <p:extLst>
              <p:ext uri="{D42A27DB-BD31-4B8C-83A1-F6EECF244321}">
                <p14:modId xmlns:p14="http://schemas.microsoft.com/office/powerpoint/2010/main" val="2035626495"/>
              </p:ext>
            </p:extLst>
          </p:nvPr>
        </p:nvGraphicFramePr>
        <p:xfrm>
          <a:off x="4956624" y="3831220"/>
          <a:ext cx="3937638" cy="17756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a16="http://schemas.microsoft.com/office/drawing/2014/main" id="{BAE27C2D-6427-4B57-A6DA-E439D2041B9E}"/>
              </a:ext>
            </a:extLst>
          </p:cNvPr>
          <p:cNvGraphicFramePr>
            <a:graphicFrameLocks/>
          </p:cNvGraphicFramePr>
          <p:nvPr>
            <p:extLst>
              <p:ext uri="{D42A27DB-BD31-4B8C-83A1-F6EECF244321}">
                <p14:modId xmlns:p14="http://schemas.microsoft.com/office/powerpoint/2010/main" val="1790744331"/>
              </p:ext>
            </p:extLst>
          </p:nvPr>
        </p:nvGraphicFramePr>
        <p:xfrm>
          <a:off x="4956624" y="1653325"/>
          <a:ext cx="3937642" cy="177567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06433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12700" rIns="0" bIns="0" rtlCol="0">
        <a:spAutoFit/>
      </a:bodyPr>
      <a:lstStyle>
        <a:defPPr algn="l">
          <a:defRPr sz="3200" b="1" i="0" dirty="0" smtClean="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SACO-13571 - SACO 2022 Conference Square Template" id="{88F35098-1C73-D449-899A-73E04FC629B1}" vid="{A66A68D9-65DC-BE46-B36B-0597D0D125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311B6069D2184E88B49B9E3861421B" ma:contentTypeVersion="13" ma:contentTypeDescription="Create a new document." ma:contentTypeScope="" ma:versionID="49658419c928b78d3715e0323bce61e2">
  <xsd:schema xmlns:xsd="http://www.w3.org/2001/XMLSchema" xmlns:xs="http://www.w3.org/2001/XMLSchema" xmlns:p="http://schemas.microsoft.com/office/2006/metadata/properties" xmlns:ns2="d7a396b1-d4a9-4543-9aa5-76b72231287d" xmlns:ns3="6333c3db-a034-4a1c-82d9-2be61d62cc7e" targetNamespace="http://schemas.microsoft.com/office/2006/metadata/properties" ma:root="true" ma:fieldsID="75d0114aca6c016db1f5b03891591086" ns2:_="" ns3:_="">
    <xsd:import namespace="d7a396b1-d4a9-4543-9aa5-76b72231287d"/>
    <xsd:import namespace="6333c3db-a034-4a1c-82d9-2be61d62cc7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396b1-d4a9-4543-9aa5-76b722312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00fb5e4-f330-404f-bff8-1ca2424b3ccc"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33c3db-a034-4a1c-82d9-2be61d62cc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ac7680b-b092-4a28-9138-21b384a42b67}" ma:internalName="TaxCatchAll" ma:showField="CatchAllData" ma:web="6333c3db-a034-4a1c-82d9-2be61d62cc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a396b1-d4a9-4543-9aa5-76b72231287d">
      <Terms xmlns="http://schemas.microsoft.com/office/infopath/2007/PartnerControls"/>
    </lcf76f155ced4ddcb4097134ff3c332f>
    <TaxCatchAll xmlns="6333c3db-a034-4a1c-82d9-2be61d62cc7e" xsi:nil="true"/>
  </documentManagement>
</p:properties>
</file>

<file path=customXml/itemProps1.xml><?xml version="1.0" encoding="utf-8"?>
<ds:datastoreItem xmlns:ds="http://schemas.openxmlformats.org/officeDocument/2006/customXml" ds:itemID="{A7E7E423-4AD0-449A-9D35-1CF4656E9A7E}">
  <ds:schemaRefs>
    <ds:schemaRef ds:uri="http://schemas.microsoft.com/sharepoint/v3/contenttype/forms"/>
  </ds:schemaRefs>
</ds:datastoreItem>
</file>

<file path=customXml/itemProps2.xml><?xml version="1.0" encoding="utf-8"?>
<ds:datastoreItem xmlns:ds="http://schemas.openxmlformats.org/officeDocument/2006/customXml" ds:itemID="{FA6B797D-A8EB-48EA-9A53-100E44729D48}">
  <ds:schemaRefs>
    <ds:schemaRef ds:uri="6333c3db-a034-4a1c-82d9-2be61d62cc7e"/>
    <ds:schemaRef ds:uri="d7a396b1-d4a9-4543-9aa5-76b7223128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E99803-FA22-4339-BB60-A9C7F43D5A52}">
  <ds:schemaRefs>
    <ds:schemaRef ds:uri="6333c3db-a034-4a1c-82d9-2be61d62cc7e"/>
    <ds:schemaRef ds:uri="http://www.w3.org/XML/1998/namespace"/>
    <ds:schemaRef ds:uri="http://purl.org/dc/elements/1.1/"/>
    <ds:schemaRef ds:uri="http://schemas.microsoft.com/office/2006/metadata/properties"/>
    <ds:schemaRef ds:uri="d7a396b1-d4a9-4543-9aa5-76b72231287d"/>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5513</TotalTime>
  <Words>4206</Words>
  <Application>Microsoft Macintosh PowerPoint</Application>
  <PresentationFormat>On-screen Show (4:3)</PresentationFormat>
  <Paragraphs>433</Paragraphs>
  <Slides>33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Aleo</vt:lpstr>
      <vt:lpstr>Arial</vt:lpstr>
      <vt:lpstr>Calibri</vt:lpstr>
      <vt:lpstr>Helvetica Neue</vt:lpstr>
      <vt:lpstr>Helvetica Neue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Strategy Advertising</dc:creator>
  <cp:lastModifiedBy>Erica Elk</cp:lastModifiedBy>
  <cp:revision>73</cp:revision>
  <dcterms:created xsi:type="dcterms:W3CDTF">2022-10-10T06:37:30Z</dcterms:created>
  <dcterms:modified xsi:type="dcterms:W3CDTF">2022-11-08T19:43:40Z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0x01010058311B6069D2184E88B49B9E3861421B</vt:lpwstr>
  </property>
  <property fmtid="{D5CDD505-2E9C-101B-9397-08002B2CF9AE}" pid="3" name="MediaServiceImageTags">
    <vt:lpwstr/>
  </property>
</Properties>
</file>