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Medium"/>
      <p:regular r:id="rId32"/>
      <p:bold r:id="rId33"/>
      <p:italic r:id="rId34"/>
      <p:boldItalic r:id="rId35"/>
    </p:embeddedFont>
    <p:embeddedFont>
      <p:font typeface="Roboto"/>
      <p:regular r:id="rId36"/>
      <p:bold r:id="rId37"/>
      <p:italic r:id="rId38"/>
      <p:boldItalic r:id="rId39"/>
    </p:embeddedFont>
    <p:embeddedFont>
      <p:font typeface="Roboto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90">
          <p15:clr>
            <a:srgbClr val="A4A3A4"/>
          </p15:clr>
        </p15:guide>
        <p15:guide id="2" pos="2952">
          <p15:clr>
            <a:srgbClr val="A4A3A4"/>
          </p15:clr>
        </p15:guide>
        <p15:guide id="3" orient="horz" pos="35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444B00-03F8-4CF4-AD42-A6DB69B93AF6}">
  <a:tblStyle styleId="{6D444B00-03F8-4CF4-AD42-A6DB69B93AF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90" orient="horz"/>
        <p:guide pos="2952"/>
        <p:guide pos="35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regular.fntdata"/><Relationship Id="rId20" Type="http://schemas.openxmlformats.org/officeDocument/2006/relationships/slide" Target="slides/slide14.xml"/><Relationship Id="rId42" Type="http://schemas.openxmlformats.org/officeDocument/2006/relationships/font" Target="fonts/RobotoLight-italic.fntdata"/><Relationship Id="rId41" Type="http://schemas.openxmlformats.org/officeDocument/2006/relationships/font" Target="fonts/RobotoLight-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obotoLight-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Medium-bold.fntdata"/><Relationship Id="rId10" Type="http://schemas.openxmlformats.org/officeDocument/2006/relationships/slide" Target="slides/slide4.xml"/><Relationship Id="rId32" Type="http://schemas.openxmlformats.org/officeDocument/2006/relationships/font" Target="fonts/RobotoMedium-regular.fntdata"/><Relationship Id="rId13" Type="http://schemas.openxmlformats.org/officeDocument/2006/relationships/slide" Target="slides/slide7.xml"/><Relationship Id="rId35" Type="http://schemas.openxmlformats.org/officeDocument/2006/relationships/font" Target="fonts/RobotoMedium-boldItalic.fntdata"/><Relationship Id="rId12" Type="http://schemas.openxmlformats.org/officeDocument/2006/relationships/slide" Target="slides/slide6.xml"/><Relationship Id="rId34" Type="http://schemas.openxmlformats.org/officeDocument/2006/relationships/font" Target="fonts/RobotoMedium-italic.fntdata"/><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ercosurcultural.com/index.php/2015-09-30-12-49-44/205-mapa-del-mercosur-cultural-nuevo-viso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4efc159402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This presentation is about the: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Cultural information systems as strengthening tools for cultural and creative industries (CCI).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In particular, we will present the SICSUR case as a resource for regional integration in South América. And the strategies of production of cultural information in the context of COVID-19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And how this emergency context evidenced the relevance of cultural information generation and post-pandemic challenges.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Excuse me, I will use a paper support to presentation </a:t>
            </a:r>
            <a:r>
              <a:rPr lang="en" sz="1800">
                <a:solidFill>
                  <a:schemeClr val="lt1"/>
                </a:solidFill>
                <a:latin typeface="Calibri"/>
                <a:ea typeface="Calibri"/>
                <a:cs typeface="Calibri"/>
                <a:sym typeface="Calibri"/>
              </a:rPr>
              <a:t>OD1oxYOc/edit?usp=sharing</a:t>
            </a:r>
            <a:endParaRPr/>
          </a:p>
        </p:txBody>
      </p:sp>
      <p:sp>
        <p:nvSpPr>
          <p:cNvPr id="62" name="Google Shape;62;g14efc159402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82fbd270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82fbd270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forum includes the following countries // </a:t>
            </a:r>
            <a:r>
              <a:rPr b="1" lang="en">
                <a:solidFill>
                  <a:schemeClr val="dk1"/>
                </a:solidFill>
              </a:rPr>
              <a:t>which countries participate in the forum</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a forum composed of 10 countries.The type of participation corresponds to the Mercosur organization.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organized in temporary presidencies of 6 months duration, that alternate among member countries.</a:t>
            </a:r>
            <a:endParaRPr sz="1600">
              <a:solidFill>
                <a:srgbClr val="999999"/>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4efc159402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Sicsur is organized in the following work areas: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working areas of SICSUR are: </a:t>
            </a:r>
            <a:r>
              <a:rPr b="1" lang="en">
                <a:solidFill>
                  <a:schemeClr val="dk1"/>
                </a:solidFill>
                <a:latin typeface="Roboto"/>
                <a:ea typeface="Roboto"/>
                <a:cs typeface="Roboto"/>
                <a:sym typeface="Roboto"/>
              </a:rPr>
              <a:t>Cultural and creative industries indicators, Cultural Map and Special projects </a:t>
            </a:r>
            <a:r>
              <a:rPr lang="en">
                <a:solidFill>
                  <a:schemeClr val="dk1"/>
                </a:solidFill>
                <a:latin typeface="Roboto"/>
                <a:ea typeface="Roboto"/>
                <a:cs typeface="Roboto"/>
                <a:sym typeface="Roboto"/>
              </a:rPr>
              <a:t>organized by permanent working groups that meet virtually every two months.  A general work agenda is established and led by the temporary presidencies.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 each working group, the aim is to seek the sharing of methodologies, construction of common methodologies, production of cultural information on the region, and development of technical capabilities.</a:t>
            </a:r>
            <a:endParaRPr>
              <a:solidFill>
                <a:schemeClr val="dk1"/>
              </a:solidFill>
            </a:endParaRPr>
          </a:p>
        </p:txBody>
      </p:sp>
      <p:sp>
        <p:nvSpPr>
          <p:cNvPr id="237" name="Google Shape;237;g14efc159402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82fbd27012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example, Cultural and creative industries indicators working area, allows us to build regional information about the different sectors of the cultural and creative industries. We are currently working on indicators for the publishing and film industry. The main challenges in constructing datasets and indicators as a regional level is the access to the data and the statistical harmonization in this sense it is necessary to work on methodological references. In this case, both sectors are formalized sectors with access to the data through ISBN registry and film public institutes.</a:t>
            </a:r>
            <a:endParaRPr>
              <a:solidFill>
                <a:schemeClr val="dk1"/>
              </a:solidFill>
            </a:endParaRPr>
          </a:p>
          <a:p>
            <a:pPr indent="0" lvl="0" marL="0" rtl="0" algn="l">
              <a:spcBef>
                <a:spcPts val="0"/>
              </a:spcBef>
              <a:spcAft>
                <a:spcPts val="0"/>
              </a:spcAft>
              <a:buNone/>
            </a:pPr>
            <a:r>
              <a:t/>
            </a:r>
            <a:endParaRPr/>
          </a:p>
        </p:txBody>
      </p:sp>
      <p:sp>
        <p:nvSpPr>
          <p:cNvPr id="269" name="Google Shape;269;g182fbd27012_1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efc159402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examples of publishing sector indicators is </a:t>
            </a:r>
            <a:r>
              <a:rPr i="1" lang="en">
                <a:solidFill>
                  <a:schemeClr val="dk1"/>
                </a:solidFill>
              </a:rPr>
              <a:t>Books titles registered in ISBN agencies per country</a:t>
            </a:r>
            <a:r>
              <a:rPr lang="en">
                <a:solidFill>
                  <a:schemeClr val="dk1"/>
                </a:solidFill>
              </a:rPr>
              <a:t> allows us to make an approach to biblio diversity in the region, total and per population. </a:t>
            </a:r>
            <a:endParaRPr b="1">
              <a:solidFill>
                <a:schemeClr val="dk1"/>
              </a:solidFill>
            </a:endParaRPr>
          </a:p>
          <a:p>
            <a:pPr indent="0" lvl="0" marL="0" rtl="0" algn="l">
              <a:spcBef>
                <a:spcPts val="0"/>
              </a:spcBef>
              <a:spcAft>
                <a:spcPts val="0"/>
              </a:spcAft>
              <a:buNone/>
            </a:pPr>
            <a:r>
              <a:rPr lang="en"/>
              <a:t>	 </a:t>
            </a:r>
            <a:endParaRPr/>
          </a:p>
        </p:txBody>
      </p:sp>
      <p:sp>
        <p:nvSpPr>
          <p:cNvPr id="291" name="Google Shape;291;g14efc159402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4efc159402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Here we can see some examples of film industry datasets built at a regional level like Number of Film viewers and Number of films released. These examples from the film industry allow us to see the drop in economic activity in the context of the pandemic (both in production and demand).</a:t>
            </a:r>
            <a:endParaRPr/>
          </a:p>
        </p:txBody>
      </p:sp>
      <p:sp>
        <p:nvSpPr>
          <p:cNvPr id="311" name="Google Shape;311;g14efc159402_1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efc159402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4efc159402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 Cultura Map – YAMA</a:t>
            </a:r>
            <a:endParaRPr b="1">
              <a:solidFill>
                <a:schemeClr val="dk1"/>
              </a:solidFill>
            </a:endParaRPr>
          </a:p>
          <a:p>
            <a:pPr indent="0" lvl="0" marL="0" rtl="0" algn="l">
              <a:spcBef>
                <a:spcPts val="0"/>
              </a:spcBef>
              <a:spcAft>
                <a:spcPts val="0"/>
              </a:spcAft>
              <a:buNone/>
            </a:pPr>
            <a:r>
              <a:rPr b="1" lang="en">
                <a:solidFill>
                  <a:schemeClr val="dk1"/>
                </a:solidFill>
              </a:rPr>
              <a:t>I will talk about cultural map</a:t>
            </a:r>
            <a:endParaRPr b="1">
              <a:solidFill>
                <a:schemeClr val="dk1"/>
              </a:solidFill>
            </a:endParaRPr>
          </a:p>
          <a:p>
            <a:pPr indent="0" lvl="0" marL="0" rtl="0" algn="l">
              <a:spcBef>
                <a:spcPts val="0"/>
              </a:spcBef>
              <a:spcAft>
                <a:spcPts val="0"/>
              </a:spcAft>
              <a:buNone/>
            </a:pPr>
            <a:r>
              <a:rPr lang="en">
                <a:solidFill>
                  <a:schemeClr val="dk1"/>
                </a:solidFill>
              </a:rPr>
              <a:t>The map is an interactive cartographic tool that geo-references cultural spaces at the regional level. </a:t>
            </a:r>
            <a:endParaRPr>
              <a:solidFill>
                <a:schemeClr val="dk1"/>
              </a:solidFill>
            </a:endParaRPr>
          </a:p>
          <a:p>
            <a:pPr indent="0" lvl="0" marL="0" rtl="0" algn="l">
              <a:spcBef>
                <a:spcPts val="0"/>
              </a:spcBef>
              <a:spcAft>
                <a:spcPts val="0"/>
              </a:spcAft>
              <a:buNone/>
            </a:pPr>
            <a:r>
              <a:rPr lang="en">
                <a:solidFill>
                  <a:schemeClr val="dk1"/>
                </a:solidFill>
              </a:rPr>
              <a:t>It brings together data related to the cultural sector and socio-demographic data (analphabetism </a:t>
            </a:r>
            <a:endParaRPr>
              <a:solidFill>
                <a:schemeClr val="dk1"/>
              </a:solidFill>
            </a:endParaRPr>
          </a:p>
          <a:p>
            <a:pPr indent="0" lvl="0" marL="0" rtl="0" algn="l">
              <a:spcBef>
                <a:spcPts val="0"/>
              </a:spcBef>
              <a:spcAft>
                <a:spcPts val="0"/>
              </a:spcAft>
              <a:buNone/>
            </a:pPr>
            <a:r>
              <a:rPr lang="en">
                <a:solidFill>
                  <a:schemeClr val="dk1"/>
                </a:solidFill>
              </a:rPr>
              <a:t>or population density) and shows us how the cultural spaces are distributed in the region. </a:t>
            </a:r>
            <a:endParaRPr>
              <a:solidFill>
                <a:schemeClr val="dk1"/>
              </a:solidFill>
            </a:endParaRPr>
          </a:p>
          <a:p>
            <a:pPr indent="0" lvl="0" marL="0" rtl="0" algn="l">
              <a:spcBef>
                <a:spcPts val="0"/>
              </a:spcBef>
              <a:spcAft>
                <a:spcPts val="0"/>
              </a:spcAft>
              <a:buNone/>
            </a:pPr>
            <a:r>
              <a:rPr lang="en">
                <a:solidFill>
                  <a:schemeClr val="dk1"/>
                </a:solidFill>
              </a:rPr>
              <a:t>The map shows the following cultural points: libraries, museums, movie theaters, archives, UNESCO  World Heritage Sites, reserves, parks and archaeological sites. </a:t>
            </a:r>
            <a:endParaRPr>
              <a:solidFill>
                <a:schemeClr val="dk1"/>
              </a:solidFill>
            </a:endParaRPr>
          </a:p>
          <a:p>
            <a:pPr indent="0" lvl="0" marL="0" rtl="0" algn="l">
              <a:spcBef>
                <a:spcPts val="0"/>
              </a:spcBef>
              <a:spcAft>
                <a:spcPts val="0"/>
              </a:spcAft>
              <a:buNone/>
            </a:pPr>
            <a:r>
              <a:rPr lang="en">
                <a:solidFill>
                  <a:schemeClr val="dk1"/>
                </a:solidFill>
              </a:rPr>
              <a:t>All Information is updated to 2020.</a:t>
            </a:r>
            <a:endParaRPr>
              <a:solidFill>
                <a:schemeClr val="dk1"/>
              </a:solidFill>
            </a:endParaRPr>
          </a:p>
          <a:p>
            <a:pPr indent="0" lvl="0" marL="0" rtl="0" algn="l">
              <a:spcBef>
                <a:spcPts val="0"/>
              </a:spcBef>
              <a:spcAft>
                <a:spcPts val="0"/>
              </a:spcAft>
              <a:buNone/>
            </a:pPr>
            <a:r>
              <a:rPr lang="en">
                <a:solidFill>
                  <a:schemeClr val="dk1"/>
                </a:solidFill>
              </a:rPr>
              <a:t>The new viewer allows select categories, apply subcategory filters, create filters by country  and up to two administrative sub-levels. </a:t>
            </a:r>
            <a:endParaRPr>
              <a:solidFill>
                <a:schemeClr val="dk1"/>
              </a:solidFill>
            </a:endParaRPr>
          </a:p>
          <a:p>
            <a:pPr indent="0" lvl="0" marL="0" rtl="0" algn="l">
              <a:spcBef>
                <a:spcPts val="0"/>
              </a:spcBef>
              <a:spcAft>
                <a:spcPts val="0"/>
              </a:spcAft>
              <a:buNone/>
            </a:pPr>
            <a:r>
              <a:rPr lang="en">
                <a:solidFill>
                  <a:schemeClr val="dk1"/>
                </a:solidFill>
              </a:rPr>
              <a:t>New navigation tools were incorporated (center map, geolocation, measure distance, zoom in and zoom out). All this development was done with free software (open source): the Linux operating system, the Geoserver  map server and the Leaflet API.                                                                                           </a:t>
            </a:r>
            <a:endParaRPr>
              <a:solidFill>
                <a:schemeClr val="dk1"/>
              </a:solidFill>
            </a:endParaRPr>
          </a:p>
          <a:p>
            <a:pPr indent="0" lvl="0" marL="0" rtl="0" algn="l">
              <a:spcBef>
                <a:spcPts val="0"/>
              </a:spcBef>
              <a:spcAft>
                <a:spcPts val="0"/>
              </a:spcAft>
              <a:buNone/>
            </a:pPr>
            <a:r>
              <a:rPr lang="en">
                <a:solidFill>
                  <a:schemeClr val="dk1"/>
                </a:solidFill>
              </a:rPr>
              <a:t>In addition, the map has a methodological manual that contains the definitions of the categories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represented on the map. The definitions were agreed upon by consensus among countries</a:t>
            </a:r>
            <a:r>
              <a:rPr lang="en" sz="1000">
                <a:solidFill>
                  <a:schemeClr val="dk1"/>
                </a:solidFill>
              </a:rPr>
              <a:t>                                                                               </a:t>
            </a:r>
            <a:endParaRPr sz="1000">
              <a:solidFill>
                <a:schemeClr val="dk1"/>
              </a:solidFill>
            </a:endParaRPr>
          </a:p>
          <a:p>
            <a:pPr indent="0" lvl="0" marL="0" rtl="0" algn="l">
              <a:spcBef>
                <a:spcPts val="0"/>
              </a:spcBef>
              <a:spcAft>
                <a:spcPts val="0"/>
              </a:spcAft>
              <a:buNone/>
            </a:pPr>
            <a:r>
              <a:t/>
            </a:r>
            <a:endParaRPr sz="1050">
              <a:solidFill>
                <a:srgbClr val="333333"/>
              </a:solidFill>
              <a:highlight>
                <a:srgbClr val="FFFFFF"/>
              </a:highlight>
            </a:endParaRPr>
          </a:p>
          <a:p>
            <a:pPr indent="0" lvl="0" marL="0" rtl="0" algn="l">
              <a:spcBef>
                <a:spcPts val="0"/>
              </a:spcBef>
              <a:spcAft>
                <a:spcPts val="0"/>
              </a:spcAft>
              <a:buNone/>
            </a:pPr>
            <a:r>
              <a:rPr lang="en" sz="1050" u="sng">
                <a:solidFill>
                  <a:schemeClr val="hlink"/>
                </a:solidFill>
                <a:highlight>
                  <a:srgbClr val="FFFFFF"/>
                </a:highlight>
                <a:hlinkClick r:id="rId2"/>
              </a:rPr>
              <a:t>http://www.mercosurcultural.com/index.php/2015-09-30-12-49-44/205-mapa-del-mercosur-cultural-nuevo-visor</a:t>
            </a:r>
            <a:r>
              <a:rPr lang="en" sz="1050">
                <a:solidFill>
                  <a:srgbClr val="333333"/>
                </a:solidFill>
                <a:highlight>
                  <a:srgbClr val="FFFFFF"/>
                </a:highlight>
              </a:rPr>
              <a:t> </a:t>
            </a:r>
            <a:endParaRPr sz="1050">
              <a:solidFill>
                <a:srgbClr val="333333"/>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4efc159402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Covid-19 pandemic had dramatic effects on cultural and creative industries, production and employment. In this sense, the information systems collaborated in the generation of information for state measures to mitigate the economic impact of the pandemic.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context SICSUR's special projects work area have focused in the last two years on systematizing regional information in the context of the pandemic.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Two exercises were carried out:</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t>
            </a:r>
            <a:r>
              <a:rPr b="1" lang="en">
                <a:solidFill>
                  <a:schemeClr val="dk1"/>
                </a:solidFill>
              </a:rPr>
              <a:t>Covid-19 Impact Measurement Exercises in the Cultural Sector </a:t>
            </a:r>
            <a:r>
              <a:rPr lang="en">
                <a:solidFill>
                  <a:schemeClr val="dk1"/>
                </a:solidFill>
              </a:rPr>
              <a:t>in 2020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r>
              <a:rPr b="1" lang="en">
                <a:solidFill>
                  <a:schemeClr val="dk1"/>
                </a:solidFill>
              </a:rPr>
              <a:t>Strategies of measuring Consumption of the digital public cultural offer  in times of pandemic</a:t>
            </a:r>
            <a:r>
              <a:rPr lang="en">
                <a:solidFill>
                  <a:schemeClr val="dk1"/>
                </a:solidFill>
              </a:rPr>
              <a:t> in 2021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articulation work that has been carried out for several years within sicsur has made it possible to generate documents that systematize the experiences of each country at this juncture. </a:t>
            </a:r>
            <a:endParaRPr>
              <a:solidFill>
                <a:schemeClr val="dk1"/>
              </a:solidFill>
            </a:endParaRPr>
          </a:p>
          <a:p>
            <a:pPr indent="0" lvl="0" marL="0" rtl="0" algn="l">
              <a:spcBef>
                <a:spcPts val="0"/>
              </a:spcBef>
              <a:spcAft>
                <a:spcPts val="0"/>
              </a:spcAft>
              <a:buNone/>
            </a:pPr>
            <a:r>
              <a:t/>
            </a:r>
            <a:endParaRPr/>
          </a:p>
        </p:txBody>
      </p:sp>
      <p:sp>
        <p:nvSpPr>
          <p:cNvPr id="350" name="Google Shape;350;g14efc159402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4efc159402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 Impact Measurement Exercises of Covid-19 in the Cultural Sector.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publication was coordinated by Uruguay during its temporary presidency in 2020.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objective was to systematize all strategies related to the collection and processing of cultural information in the context of the pandemic.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the analysis of the methodological tools implemented, we found 2 actions in common: surveys and macroeconomic measurements.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surveys were addressed to cultural agents and organizations.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most countries, the survey did not have a sample design. The questionnaires were self-administered and were available through a web page for a few weeks.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was supported by a dissemination campaign by public agencies.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Another tool was cultural registers. Unlike the surveys, these tools are permanent and are  intended to generate updated databases of cultural agents and organizations.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Other countries analyzed and estimated the impact in cultural activities through surveys developed by national statistical institutes.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Regarding economic measurements, the countries made estimates based on available methodological exercises. Like Argentina, Ecuador and Colombia.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These measurements showed possible losses in production and employment in the cultural and creative industries. These were expected to be a higher percentage in presidential activities (such as theater, cinema, live music, etc.)</a:t>
            </a:r>
            <a:endParaRPr>
              <a:solidFill>
                <a:schemeClr val="dk1"/>
              </a:solidFill>
            </a:endParaRPr>
          </a:p>
          <a:p>
            <a:pPr indent="0" lvl="0" marL="0" rtl="0" algn="l">
              <a:spcBef>
                <a:spcPts val="0"/>
              </a:spcBef>
              <a:spcAft>
                <a:spcPts val="0"/>
              </a:spcAft>
              <a:buNone/>
            </a:pPr>
            <a:r>
              <a:t/>
            </a:r>
            <a:endParaRPr/>
          </a:p>
        </p:txBody>
      </p:sp>
      <p:sp>
        <p:nvSpPr>
          <p:cNvPr id="373" name="Google Shape;373;g14efc159402_1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82fbd27012_2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example,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Argentina, Brazil, Chile, Paraguay, Peru and Uruguay have implemented surveys to determine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situation of workers in the cultural and creative industries.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surveys asked about the cultural activities and the impact of the pandemic and social distancing policies on them.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surveys allowed for a deeper understanding of cultural workers. In this sense, it was identified (on average) that more than 50% of the people surveyed worked independently without a regular income. This information made it possible to orient public policies towards the most vulnerable workers and their needs.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survey also asked about the digital tools for sharing cultural productions and services (monetization). </a:t>
            </a:r>
            <a:endParaRPr>
              <a:solidFill>
                <a:schemeClr val="dk1"/>
              </a:solidFill>
            </a:endParaRPr>
          </a:p>
          <a:p>
            <a:pPr indent="0" lvl="0" marL="0" rtl="0" algn="l">
              <a:spcBef>
                <a:spcPts val="0"/>
              </a:spcBef>
              <a:spcAft>
                <a:spcPts val="0"/>
              </a:spcAft>
              <a:buNone/>
            </a:pPr>
            <a:r>
              <a:t/>
            </a:r>
            <a:endParaRPr/>
          </a:p>
        </p:txBody>
      </p:sp>
      <p:sp>
        <p:nvSpPr>
          <p:cNvPr id="395" name="Google Shape;395;g182fbd27012_2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82fbd27012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chemeClr val="dk1"/>
                </a:solidFill>
              </a:rPr>
              <a:t>The second exercise named </a:t>
            </a:r>
            <a:r>
              <a:rPr b="1" lang="en">
                <a:solidFill>
                  <a:schemeClr val="dk1"/>
                </a:solidFill>
              </a:rPr>
              <a:t>Strategies of measuring Consumption of the digital public cultural offer  in times of pandemic</a:t>
            </a:r>
            <a:r>
              <a:rPr lang="en">
                <a:solidFill>
                  <a:schemeClr val="dk1"/>
                </a:solidFill>
              </a:rPr>
              <a:t> was made</a:t>
            </a:r>
            <a:r>
              <a:rPr b="1" lang="en">
                <a:solidFill>
                  <a:schemeClr val="dk1"/>
                </a:solidFill>
              </a:rPr>
              <a:t> </a:t>
            </a:r>
            <a:r>
              <a:rPr lang="en">
                <a:solidFill>
                  <a:schemeClr val="dk1"/>
                </a:solidFill>
              </a:rPr>
              <a:t>in 2021.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context of the pandemic made public cultural offerings, in theaters, museums, auditoriums, libraries, be adapted to a digital format. Although in some cases, this type of offer already existed, it was diversified and expanded during 2020. In statistical terms, the measurement of audiences was transformed into views.  Cultural statistics today face new challenges arising from the information of the platforms through which digital cultural offerings and the associated metrics like number of visualizations, subscribers, unique users, other.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context, SICSUR took the initiative to conduct an exploratory study with the aim of analyzing the strategies for measuring the consumption of digital cultural offerings by public cultural organizations and institutions in the region in times of pandemic in three dimensions</a:t>
            </a:r>
            <a:endParaRPr>
              <a:solidFill>
                <a:schemeClr val="dk1"/>
              </a:solidFill>
            </a:endParaRPr>
          </a:p>
          <a:p>
            <a:pPr indent="0" lvl="0" marL="0" rtl="0" algn="l">
              <a:spcBef>
                <a:spcPts val="0"/>
              </a:spcBef>
              <a:spcAft>
                <a:spcPts val="0"/>
              </a:spcAft>
              <a:buNone/>
            </a:pPr>
            <a:r>
              <a:t/>
            </a:r>
            <a:endParaRPr/>
          </a:p>
        </p:txBody>
      </p:sp>
      <p:sp>
        <p:nvSpPr>
          <p:cNvPr id="409" name="Google Shape;409;g182fbd27012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4efc15940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This presentation is about the: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Cultural information systems as strengthening tools for cultural and creative industries (CCI).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In particular, we will present the SICSUR case as a resource for regional integration in South América. And the strategies of production of cultural information in the context of COVID-19 (covid </a:t>
            </a:r>
            <a:r>
              <a:rPr lang="en">
                <a:solidFill>
                  <a:schemeClr val="dk1"/>
                </a:solidFill>
              </a:rPr>
              <a:t>nineteen)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And how this emergency context evidenced the relevance of cultural information generation and post-pandemic challenges.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Excuse me, I will use a paper support to presentation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9" name="Google Shape;89;g14efc159402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82fbd2701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first dimension inquired in the type of cultural activity offered, and the organization or institution involved.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second aspect of the study inquired about the strategy of transmission of the content, whether it was through its own platform or YouTube channel, zoom  or other.</a:t>
            </a:r>
            <a:endParaRPr/>
          </a:p>
        </p:txBody>
      </p:sp>
      <p:sp>
        <p:nvSpPr>
          <p:cNvPr id="429" name="Google Shape;429;g182fbd27012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82fbd27012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the third aspect of the study inquired about the metrics and instruments used to measure and understand digital audiences.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Some of the results of the study were that the metrics provided by the platform were used more than surveys to measure and characterize the audience. Views in first place, average duration of views, socio-demographic information.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study also highlighted the difficulty in the access of detailed information when the platform is not owned.</a:t>
            </a:r>
            <a:endParaRPr>
              <a:solidFill>
                <a:schemeClr val="dk1"/>
              </a:solidFill>
            </a:endParaRPr>
          </a:p>
          <a:p>
            <a:pPr indent="0" lvl="0" marL="0" rtl="0" algn="l">
              <a:spcBef>
                <a:spcPts val="0"/>
              </a:spcBef>
              <a:spcAft>
                <a:spcPts val="0"/>
              </a:spcAft>
              <a:buNone/>
            </a:pPr>
            <a:r>
              <a:t/>
            </a:r>
            <a:endParaRPr/>
          </a:p>
        </p:txBody>
      </p:sp>
      <p:sp>
        <p:nvSpPr>
          <p:cNvPr id="447" name="Google Shape;447;g182fbd27012_2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4efc159402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5080" rtl="0" algn="l">
              <a:lnSpc>
                <a:spcPct val="115000"/>
              </a:lnSpc>
              <a:spcBef>
                <a:spcPts val="0"/>
              </a:spcBef>
              <a:spcAft>
                <a:spcPts val="0"/>
              </a:spcAft>
              <a:buClr>
                <a:schemeClr val="dk1"/>
              </a:buClr>
              <a:buSzPts val="1100"/>
              <a:buFont typeface="Arial"/>
              <a:buNone/>
            </a:pPr>
            <a:r>
              <a:rPr lang="en">
                <a:solidFill>
                  <a:schemeClr val="dk1"/>
                </a:solidFill>
                <a:latin typeface="Roboto Light"/>
                <a:ea typeface="Roboto Light"/>
                <a:cs typeface="Roboto Light"/>
                <a:sym typeface="Roboto Light"/>
              </a:rPr>
              <a:t>Finally, SICSUR participated in the Evaluation of COVID-19 Impact on Cultural and Creative Industries carried out by the international organizations. providing information and sharing methodologies for the macroeconomic study.</a:t>
            </a:r>
            <a:endParaRPr/>
          </a:p>
        </p:txBody>
      </p:sp>
      <p:sp>
        <p:nvSpPr>
          <p:cNvPr id="468" name="Google Shape;468;g14efc159402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839650a07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839650a07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closing, we can say that in the last two years we are going through a new post-pandemic context, which invites us to ask the following questions: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is the reconfiguration of the cultural and creative industries? Which sectors are recovering more slowly? Which, on the contrary, have grown rapidly?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Digitalization: What role does it play in digital cultural consumption?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4efc15940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4efc15940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Challenges in data collection for digital cultural offer (platforms) and consumption.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Importance of the use of new sources of information coming from platforms metrics complementary  to traditional cultural statistics.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New technical capacities are required. Generate current information for political decisions with based evidence.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4efc159402_4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 name="Google Shape;534;g14efc159402_4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82fbd27012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Before we begin, what are cultural information systems? </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An information system is a set of diverse, related and ordered information that contributes to the knowledge of a certain object. This type of approach makes it possible to construct an object of analysis from the multiplicity of available information.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In the last few decades, cultural information systems have established themselves as tools for generating information about cultural and creative areas, useful for the design, development and evaluation of cultural policies based on evidence.</a:t>
            </a:r>
            <a:endParaRPr>
              <a:solidFill>
                <a:schemeClr val="dk1"/>
              </a:solidFill>
            </a:endParaRPr>
          </a:p>
          <a:p>
            <a:pPr indent="0" lvl="0" marL="0" rtl="0" algn="l">
              <a:spcBef>
                <a:spcPts val="0"/>
              </a:spcBef>
              <a:spcAft>
                <a:spcPts val="0"/>
              </a:spcAft>
              <a:buNone/>
            </a:pPr>
            <a:r>
              <a:t/>
            </a:r>
            <a:endParaRPr/>
          </a:p>
        </p:txBody>
      </p:sp>
      <p:sp>
        <p:nvSpPr>
          <p:cNvPr id="111" name="Google Shape;111;g182fbd27012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efc15940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We are researchers of the cultural information system of Argentina -SINCA. </a:t>
            </a:r>
            <a:r>
              <a:rPr lang="en">
                <a:solidFill>
                  <a:schemeClr val="dk1"/>
                </a:solidFill>
              </a:rPr>
              <a:t>Cultural Information System of Argentina is a program from the Ministry of Culture, that produces, systematizes and publishes information related to the cultural activity from 2006.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both a public policy’s tool and a public information instrument.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Based on three main projects: </a:t>
            </a:r>
            <a:endParaRPr>
              <a:solidFill>
                <a:schemeClr val="dk1"/>
              </a:solidFill>
            </a:endParaRPr>
          </a:p>
          <a:p>
            <a:pPr indent="0" lvl="0" marL="0" rtl="0" algn="l">
              <a:spcBef>
                <a:spcPts val="0"/>
              </a:spcBef>
              <a:spcAft>
                <a:spcPts val="0"/>
              </a:spcAft>
              <a:buNone/>
            </a:pPr>
            <a:r>
              <a:t/>
            </a:r>
            <a:endParaRPr/>
          </a:p>
        </p:txBody>
      </p:sp>
      <p:sp>
        <p:nvSpPr>
          <p:cNvPr id="119" name="Google Shape;119;g14efc159402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efc159402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Mencionar en qué se basa la información que general slide 14,</a:t>
            </a:r>
            <a:endParaRPr>
              <a:solidFill>
                <a:schemeClr val="dk2"/>
              </a:solidFill>
            </a:endParaRPr>
          </a:p>
          <a:p>
            <a:pPr indent="0" lvl="0" marL="0" rtl="0" algn="l">
              <a:spcBef>
                <a:spcPts val="0"/>
              </a:spcBef>
              <a:spcAft>
                <a:spcPts val="0"/>
              </a:spcAft>
              <a:buClr>
                <a:schemeClr val="dk1"/>
              </a:buClr>
              <a:buFont typeface="Arial"/>
              <a:buNone/>
            </a:pPr>
            <a:r>
              <a:rPr lang="en" sz="1050">
                <a:solidFill>
                  <a:schemeClr val="dk1"/>
                </a:solidFill>
                <a:highlight>
                  <a:srgbClr val="FFFFFF"/>
                </a:highlight>
                <a:latin typeface="Roboto"/>
                <a:ea typeface="Roboto"/>
                <a:cs typeface="Roboto"/>
                <a:sym typeface="Roboto"/>
              </a:rPr>
              <a:t>Systematizes statistical information for the estimation of economic indicators to analyze several economic dimensions of culture.</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a:solidFill>
                  <a:schemeClr val="dk1"/>
                </a:solidFill>
              </a:rPr>
              <a:t>Cultural Satellite Account (CSA). That generates economic indicators of the contribution of culture to the economy</a:t>
            </a:r>
            <a:r>
              <a:rPr b="1" lang="en" sz="1600">
                <a:solidFill>
                  <a:schemeClr val="dk1"/>
                </a:solidFill>
                <a:latin typeface="Roboto"/>
                <a:ea typeface="Roboto"/>
                <a:cs typeface="Roboto"/>
                <a:sym typeface="Roboto"/>
              </a:rPr>
              <a:t>.</a:t>
            </a:r>
            <a:r>
              <a:rPr lang="en">
                <a:solidFill>
                  <a:schemeClr val="dk1"/>
                </a:solidFill>
              </a:rPr>
              <a:t> And creates information like Cultural GVA (gross value added) and the percentage of the total GDP;  employment in cultural activities; foreing trade in cultural products and services, government spending and non-monetary information.</a:t>
            </a:r>
            <a:endParaRPr>
              <a:solidFill>
                <a:schemeClr val="dk1"/>
              </a:solidFill>
            </a:endParaRPr>
          </a:p>
          <a:p>
            <a:pPr indent="0" lvl="0" marL="0" rtl="0" algn="l">
              <a:spcBef>
                <a:spcPts val="0"/>
              </a:spcBef>
              <a:spcAft>
                <a:spcPts val="0"/>
              </a:spcAft>
              <a:buClr>
                <a:schemeClr val="dk1"/>
              </a:buClr>
              <a:buFont typeface="Arial"/>
              <a:buNone/>
            </a:pPr>
            <a:r>
              <a:t/>
            </a:r>
            <a:endParaRPr sz="1050">
              <a:solidFill>
                <a:schemeClr val="dk1"/>
              </a:solidFill>
              <a:highlight>
                <a:srgbClr val="FFFFFF"/>
              </a:highlight>
              <a:latin typeface="Roboto"/>
              <a:ea typeface="Roboto"/>
              <a:cs typeface="Roboto"/>
              <a:sym typeface="Roboto"/>
            </a:endParaRPr>
          </a:p>
        </p:txBody>
      </p:sp>
      <p:sp>
        <p:nvSpPr>
          <p:cNvPr id="141" name="Google Shape;141;g14efc159402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efc15940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Another project is  the National Cultural Consumption Survey. </a:t>
            </a:r>
            <a:r>
              <a:rPr lang="en">
                <a:solidFill>
                  <a:schemeClr val="dk1"/>
                </a:solidFill>
              </a:rPr>
              <a:t>Measure the scope of the main cultural consumptions and digital practices at the federal level. Is done every four years, actually the third edition is underway.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58" name="Google Shape;158;g14efc159402_0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efc15940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Provides a geographic description of the set of cultural institutions, actors and practices in the country, displaying data in a dynamic and interactive fashion.</a:t>
            </a:r>
            <a:endParaRPr>
              <a:solidFill>
                <a:schemeClr val="dk1"/>
              </a:solidFill>
            </a:endParaRPr>
          </a:p>
          <a:p>
            <a:pPr indent="0" lvl="0" marL="12700" marR="5080" rtl="0" algn="l">
              <a:spcBef>
                <a:spcPts val="0"/>
              </a:spcBef>
              <a:spcAft>
                <a:spcPts val="0"/>
              </a:spcAft>
              <a:buClr>
                <a:schemeClr val="dk1"/>
              </a:buClr>
              <a:buSzPts val="1100"/>
              <a:buFont typeface="Arial"/>
              <a:buNone/>
            </a:pPr>
            <a:r>
              <a:rPr lang="en">
                <a:solidFill>
                  <a:schemeClr val="dk1"/>
                </a:solidFill>
              </a:rPr>
              <a:t>Information comes from different sources as public and private organisms and collaborative work from users.</a:t>
            </a:r>
            <a:endParaRPr>
              <a:solidFill>
                <a:schemeClr val="dk1"/>
              </a:solidFill>
            </a:endParaRPr>
          </a:p>
          <a:p>
            <a:pPr indent="0" lvl="0" marL="12700" marR="5080" rtl="0" algn="l">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12700" marR="5080" rtl="0" algn="l">
              <a:spcBef>
                <a:spcPts val="0"/>
              </a:spcBef>
              <a:spcAft>
                <a:spcPts val="0"/>
              </a:spcAft>
              <a:buClr>
                <a:schemeClr val="dk1"/>
              </a:buClr>
              <a:buSzPts val="1100"/>
              <a:buFont typeface="Arial"/>
              <a:buNone/>
            </a:pPr>
            <a:r>
              <a:rPr lang="en">
                <a:solidFill>
                  <a:schemeClr val="dk1"/>
                </a:solidFill>
                <a:highlight>
                  <a:srgbClr val="FFFF00"/>
                </a:highlight>
              </a:rPr>
              <a:t>We did not stop at each one because it is not the main topic, but we just wanted to mention the projects from which culture is approached. Each one presents data and information about the culture from different methodologies. </a:t>
            </a:r>
            <a:endParaRPr/>
          </a:p>
        </p:txBody>
      </p:sp>
      <p:sp>
        <p:nvSpPr>
          <p:cNvPr id="178" name="Google Shape;178;g14efc159402_0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efc159402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efc159402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Argentina´</a:t>
            </a:r>
            <a:r>
              <a:rPr lang="en"/>
              <a:t>s territory is divided in provinces (24 administrations). </a:t>
            </a:r>
            <a:r>
              <a:rPr lang="en">
                <a:solidFill>
                  <a:schemeClr val="dk1"/>
                </a:solidFill>
              </a:rPr>
              <a:t>the SInCA works on building networks between all these provinces for the production of cultural information.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SINCA promotes and is part of two networks for the generation of cultural statistics. One is within the country called "Provincial Links Network" and the other is a link with the region called "SICSUR" which is the case we are going to be presenting now:</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4efc15940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4efc15940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Que es el SICSUR?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SICSUR is a regional cultural information system composed of 10 countries that was created in 2009.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Main purpose of SICSUR is to produce cultural information and indicators that contribute to the development of cultural public policies in the region and to reverse a historical shortcoming of cultural institutions and management in the region of lack of valid data on the cultural field.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After more than 12 years, all the countries have their own project, with different complexities and developments, but which allow for effective comparability among them.</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Diseño personalizado 1">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85175" lIns="85175" spcFirstLastPara="1" rIns="85175" wrap="square" tIns="85175">
            <a:noAutofit/>
          </a:bodyPr>
          <a:lstStyle/>
          <a:p>
            <a:pPr indent="0" lvl="0" marL="0" marR="0" rtl="0" algn="l">
              <a:spcBef>
                <a:spcPts val="0"/>
              </a:spcBef>
              <a:spcAft>
                <a:spcPts val="0"/>
              </a:spcAft>
              <a:buClr>
                <a:schemeClr val="dk1"/>
              </a:buClr>
              <a:buSzPts val="1700"/>
              <a:buFont typeface="Calibri"/>
              <a:buNone/>
            </a:pPr>
            <a:r>
              <a:t/>
            </a:r>
            <a:endParaRPr sz="1700">
              <a:solidFill>
                <a:schemeClr val="dk1"/>
              </a:solidFill>
              <a:latin typeface="Calibri"/>
              <a:ea typeface="Calibri"/>
              <a:cs typeface="Calibri"/>
              <a:sym typeface="Calibri"/>
            </a:endParaRPr>
          </a:p>
        </p:txBody>
      </p:sp>
      <p:sp>
        <p:nvSpPr>
          <p:cNvPr id="52" name="Google Shape;52;p13"/>
          <p:cNvSpPr/>
          <p:nvPr/>
        </p:nvSpPr>
        <p:spPr>
          <a:xfrm>
            <a:off x="4308425" y="308000"/>
            <a:ext cx="4527600" cy="4511700"/>
          </a:xfrm>
          <a:prstGeom prst="rect">
            <a:avLst/>
          </a:prstGeom>
          <a:solidFill>
            <a:srgbClr val="FFFFFF"/>
          </a:solidFill>
          <a:ln>
            <a:noFill/>
          </a:ln>
        </p:spPr>
        <p:txBody>
          <a:bodyPr anchorCtr="0" anchor="ctr" bIns="85175" lIns="85175" spcFirstLastPara="1" rIns="85175" wrap="square" tIns="85175">
            <a:noAutofit/>
          </a:bodyPr>
          <a:lstStyle/>
          <a:p>
            <a:pPr indent="0" lvl="0" marL="0" marR="0" rtl="0" algn="l">
              <a:spcBef>
                <a:spcPts val="0"/>
              </a:spcBef>
              <a:spcAft>
                <a:spcPts val="0"/>
              </a:spcAft>
              <a:buClr>
                <a:schemeClr val="dk1"/>
              </a:buClr>
              <a:buSzPts val="1700"/>
              <a:buFont typeface="Calibri"/>
              <a:buNone/>
            </a:pPr>
            <a:r>
              <a:t/>
            </a:r>
            <a:endParaRPr sz="1700">
              <a:solidFill>
                <a:schemeClr val="dk1"/>
              </a:solidFill>
              <a:latin typeface="Calibri"/>
              <a:ea typeface="Calibri"/>
              <a:cs typeface="Calibri"/>
              <a:sym typeface="Calibri"/>
            </a:endParaRPr>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72850" lIns="72850" spcFirstLastPara="1" rIns="72850" wrap="square" tIns="72850">
            <a:noAutofit/>
          </a:bodyPr>
          <a:lstStyle>
            <a:lvl1pPr indent="0" lvl="0"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1pPr>
            <a:lvl2pPr indent="0" lvl="1"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2pPr>
            <a:lvl3pPr indent="0" lvl="2"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3pPr>
            <a:lvl4pPr indent="0" lvl="3"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4pPr>
            <a:lvl5pPr indent="0" lvl="4"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5pPr>
            <a:lvl6pPr indent="0" lvl="5"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6pPr>
            <a:lvl7pPr indent="0" lvl="6"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7pPr>
            <a:lvl8pPr indent="0" lvl="7"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8pPr>
            <a:lvl9pPr indent="0" lvl="8" marL="0" rtl="0" algn="r">
              <a:lnSpc>
                <a:spcPct val="100000"/>
              </a:lnSpc>
              <a:spcAft>
                <a:spcPts val="0"/>
              </a:spcAft>
              <a:buClr>
                <a:schemeClr val="dk2"/>
              </a:buClr>
              <a:buSzPts val="900"/>
              <a:buFont typeface="Calibri"/>
              <a:buNone/>
              <a:defRPr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7" name="Google Shape;57;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sinca.gob.ar" TargetMode="External"/><Relationship Id="rId5" Type="http://schemas.openxmlformats.org/officeDocument/2006/relationships/hyperlink" Target="https://www.sinca.gob.a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icusr" TargetMode="External"/><Relationship Id="rId5" Type="http://schemas.openxmlformats.org/officeDocument/2006/relationships/hyperlink" Target="http://sicsur.mercosurcultura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63" name="Shape 63"/>
        <p:cNvGrpSpPr/>
        <p:nvPr/>
      </p:nvGrpSpPr>
      <p:grpSpPr>
        <a:xfrm>
          <a:off x="0" y="0"/>
          <a:ext cx="0" cy="0"/>
          <a:chOff x="0" y="0"/>
          <a:chExt cx="0" cy="0"/>
        </a:xfrm>
      </p:grpSpPr>
      <p:sp>
        <p:nvSpPr>
          <p:cNvPr id="64" name="Google Shape;64;p15"/>
          <p:cNvSpPr txBox="1"/>
          <p:nvPr>
            <p:ph type="ctrTitle"/>
          </p:nvPr>
        </p:nvSpPr>
        <p:spPr>
          <a:xfrm>
            <a:off x="469525" y="968025"/>
            <a:ext cx="8166600" cy="1893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Roboto Medium"/>
                <a:ea typeface="Roboto Medium"/>
                <a:cs typeface="Roboto Medium"/>
                <a:sym typeface="Roboto Medium"/>
              </a:rPr>
              <a:t>Cultural information systems as strengthening tools </a:t>
            </a:r>
            <a:br>
              <a:rPr lang="en" sz="2600">
                <a:solidFill>
                  <a:schemeClr val="lt1"/>
                </a:solidFill>
                <a:latin typeface="Roboto Medium"/>
                <a:ea typeface="Roboto Medium"/>
                <a:cs typeface="Roboto Medium"/>
                <a:sym typeface="Roboto Medium"/>
              </a:rPr>
            </a:br>
            <a:r>
              <a:rPr lang="en" sz="2600">
                <a:solidFill>
                  <a:schemeClr val="lt1"/>
                </a:solidFill>
                <a:latin typeface="Roboto Medium"/>
                <a:ea typeface="Roboto Medium"/>
                <a:cs typeface="Roboto Medium"/>
                <a:sym typeface="Roboto Medium"/>
              </a:rPr>
              <a:t>for cultural and </a:t>
            </a:r>
            <a:r>
              <a:rPr lang="en" sz="2600">
                <a:solidFill>
                  <a:schemeClr val="lt1"/>
                </a:solidFill>
                <a:latin typeface="Roboto Medium"/>
                <a:ea typeface="Roboto Medium"/>
                <a:cs typeface="Roboto Medium"/>
                <a:sym typeface="Roboto Medium"/>
              </a:rPr>
              <a:t>creative</a:t>
            </a:r>
            <a:r>
              <a:rPr lang="en" sz="2600">
                <a:solidFill>
                  <a:schemeClr val="lt1"/>
                </a:solidFill>
                <a:latin typeface="Roboto Medium"/>
                <a:ea typeface="Roboto Medium"/>
                <a:cs typeface="Roboto Medium"/>
                <a:sym typeface="Roboto Medium"/>
              </a:rPr>
              <a:t> industries (CCI). </a:t>
            </a:r>
            <a:endParaRPr sz="2600">
              <a:solidFill>
                <a:schemeClr val="lt1"/>
              </a:solidFill>
              <a:latin typeface="Roboto Medium"/>
              <a:ea typeface="Roboto Medium"/>
              <a:cs typeface="Roboto Medium"/>
              <a:sym typeface="Roboto Medium"/>
            </a:endParaRPr>
          </a:p>
          <a:p>
            <a:pPr indent="0" lvl="0" marL="0" rtl="0" algn="l">
              <a:lnSpc>
                <a:spcPct val="115000"/>
              </a:lnSpc>
              <a:spcBef>
                <a:spcPts val="1200"/>
              </a:spcBef>
              <a:spcAft>
                <a:spcPts val="1200"/>
              </a:spcAft>
              <a:buClr>
                <a:schemeClr val="dk1"/>
              </a:buClr>
              <a:buSzPts val="1100"/>
              <a:buFont typeface="Arial"/>
              <a:buNone/>
            </a:pPr>
            <a:r>
              <a:rPr lang="en" sz="2200">
                <a:solidFill>
                  <a:schemeClr val="lt1"/>
                </a:solidFill>
                <a:latin typeface="Roboto Light"/>
                <a:ea typeface="Roboto Light"/>
                <a:cs typeface="Roboto Light"/>
                <a:sym typeface="Roboto Light"/>
              </a:rPr>
              <a:t>The SICSUR case as a resource for regional integrati</a:t>
            </a:r>
            <a:r>
              <a:rPr lang="en" sz="2200">
                <a:solidFill>
                  <a:schemeClr val="lt1"/>
                </a:solidFill>
                <a:latin typeface="Roboto Light"/>
                <a:ea typeface="Roboto Light"/>
                <a:cs typeface="Roboto Light"/>
                <a:sym typeface="Roboto Light"/>
              </a:rPr>
              <a:t>on</a:t>
            </a:r>
            <a:r>
              <a:rPr lang="en" sz="2200">
                <a:solidFill>
                  <a:schemeClr val="lt1"/>
                </a:solidFill>
                <a:latin typeface="Roboto Light"/>
                <a:ea typeface="Roboto Light"/>
                <a:cs typeface="Roboto Light"/>
                <a:sym typeface="Roboto Light"/>
              </a:rPr>
              <a:t> </a:t>
            </a:r>
            <a:br>
              <a:rPr lang="en" sz="2200">
                <a:solidFill>
                  <a:schemeClr val="lt1"/>
                </a:solidFill>
                <a:latin typeface="Roboto Light"/>
                <a:ea typeface="Roboto Light"/>
                <a:cs typeface="Roboto Light"/>
                <a:sym typeface="Roboto Light"/>
              </a:rPr>
            </a:br>
            <a:r>
              <a:rPr lang="en" sz="2200">
                <a:solidFill>
                  <a:schemeClr val="lt1"/>
                </a:solidFill>
                <a:latin typeface="Roboto Light"/>
                <a:ea typeface="Roboto Light"/>
                <a:cs typeface="Roboto Light"/>
                <a:sym typeface="Roboto Light"/>
              </a:rPr>
              <a:t>in South América.</a:t>
            </a:r>
            <a:endParaRPr sz="1000">
              <a:solidFill>
                <a:schemeClr val="lt1"/>
              </a:solidFill>
              <a:latin typeface="Roboto Light"/>
              <a:ea typeface="Roboto Light"/>
              <a:cs typeface="Roboto Light"/>
              <a:sym typeface="Roboto Light"/>
            </a:endParaRPr>
          </a:p>
        </p:txBody>
      </p:sp>
      <p:grpSp>
        <p:nvGrpSpPr>
          <p:cNvPr id="65" name="Google Shape;65;p15"/>
          <p:cNvGrpSpPr/>
          <p:nvPr/>
        </p:nvGrpSpPr>
        <p:grpSpPr>
          <a:xfrm>
            <a:off x="281088" y="3717163"/>
            <a:ext cx="4018875" cy="1171038"/>
            <a:chOff x="253975" y="3042113"/>
            <a:chExt cx="4018875" cy="1171038"/>
          </a:xfrm>
        </p:grpSpPr>
        <p:sp>
          <p:nvSpPr>
            <p:cNvPr id="66" name="Google Shape;66;p15"/>
            <p:cNvSpPr txBox="1"/>
            <p:nvPr/>
          </p:nvSpPr>
          <p:spPr>
            <a:xfrm>
              <a:off x="254050" y="3304150"/>
              <a:ext cx="4018800" cy="909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Karina Scherer </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Co-director of the Master in Cultural Management, University of Buenos Aires. </a:t>
              </a:r>
              <a:endParaRPr sz="1200">
                <a:solidFill>
                  <a:schemeClr val="dk1"/>
                </a:solidFill>
                <a:latin typeface="Roboto Light"/>
                <a:ea typeface="Roboto Light"/>
                <a:cs typeface="Roboto Light"/>
                <a:sym typeface="Roboto Light"/>
              </a:endParaRPr>
            </a:p>
          </p:txBody>
        </p:sp>
        <p:grpSp>
          <p:nvGrpSpPr>
            <p:cNvPr id="67" name="Google Shape;67;p15"/>
            <p:cNvGrpSpPr/>
            <p:nvPr/>
          </p:nvGrpSpPr>
          <p:grpSpPr>
            <a:xfrm>
              <a:off x="253975" y="3042113"/>
              <a:ext cx="4018875" cy="262075"/>
              <a:chOff x="253975" y="3042113"/>
              <a:chExt cx="4018875" cy="262075"/>
            </a:xfrm>
          </p:grpSpPr>
          <p:sp>
            <p:nvSpPr>
              <p:cNvPr id="68" name="Google Shape;68;p15"/>
              <p:cNvSpPr/>
              <p:nvPr/>
            </p:nvSpPr>
            <p:spPr>
              <a:xfrm>
                <a:off x="253975" y="3042200"/>
                <a:ext cx="3765900" cy="2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15"/>
              <p:cNvGrpSpPr/>
              <p:nvPr/>
            </p:nvGrpSpPr>
            <p:grpSpPr>
              <a:xfrm>
                <a:off x="4019950" y="3042113"/>
                <a:ext cx="252900" cy="262075"/>
                <a:chOff x="2752175" y="3041900"/>
                <a:chExt cx="252900" cy="262075"/>
              </a:xfrm>
            </p:grpSpPr>
            <p:sp>
              <p:nvSpPr>
                <p:cNvPr id="70" name="Google Shape;70;p15"/>
                <p:cNvSpPr/>
                <p:nvPr/>
              </p:nvSpPr>
              <p:spPr>
                <a:xfrm>
                  <a:off x="2756575" y="3041900"/>
                  <a:ext cx="246300" cy="2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15"/>
                <p:cNvCxnSpPr/>
                <p:nvPr/>
              </p:nvCxnSpPr>
              <p:spPr>
                <a:xfrm>
                  <a:off x="2761700" y="3042025"/>
                  <a:ext cx="239700" cy="254400"/>
                </a:xfrm>
                <a:prstGeom prst="straightConnector1">
                  <a:avLst/>
                </a:prstGeom>
                <a:noFill/>
                <a:ln cap="flat" cmpd="sng" w="9525">
                  <a:solidFill>
                    <a:schemeClr val="dk1"/>
                  </a:solidFill>
                  <a:prstDash val="solid"/>
                  <a:round/>
                  <a:headEnd len="med" w="med" type="none"/>
                  <a:tailEnd len="med" w="med" type="none"/>
                </a:ln>
              </p:spPr>
            </p:cxnSp>
            <p:cxnSp>
              <p:nvCxnSpPr>
                <p:cNvPr id="72" name="Google Shape;72;p15"/>
                <p:cNvCxnSpPr/>
                <p:nvPr/>
              </p:nvCxnSpPr>
              <p:spPr>
                <a:xfrm flipH="1" rot="10800000">
                  <a:off x="2752175" y="3044475"/>
                  <a:ext cx="252900" cy="259500"/>
                </a:xfrm>
                <a:prstGeom prst="straightConnector1">
                  <a:avLst/>
                </a:prstGeom>
                <a:noFill/>
                <a:ln cap="flat" cmpd="sng" w="9525">
                  <a:solidFill>
                    <a:schemeClr val="dk1"/>
                  </a:solidFill>
                  <a:prstDash val="solid"/>
                  <a:round/>
                  <a:headEnd len="med" w="med" type="none"/>
                  <a:tailEnd len="med" w="med" type="none"/>
                </a:ln>
              </p:spPr>
            </p:cxnSp>
          </p:grpSp>
        </p:grpSp>
      </p:grpSp>
      <p:grpSp>
        <p:nvGrpSpPr>
          <p:cNvPr id="73" name="Google Shape;73;p15"/>
          <p:cNvGrpSpPr/>
          <p:nvPr/>
        </p:nvGrpSpPr>
        <p:grpSpPr>
          <a:xfrm>
            <a:off x="4880050" y="3717163"/>
            <a:ext cx="4021800" cy="1171038"/>
            <a:chOff x="4907713" y="3042113"/>
            <a:chExt cx="4021800" cy="1171038"/>
          </a:xfrm>
        </p:grpSpPr>
        <p:sp>
          <p:nvSpPr>
            <p:cNvPr id="74" name="Google Shape;74;p15"/>
            <p:cNvSpPr txBox="1"/>
            <p:nvPr/>
          </p:nvSpPr>
          <p:spPr>
            <a:xfrm>
              <a:off x="4907713" y="3304150"/>
              <a:ext cx="4021800" cy="909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Daniela Yamashita Unzain</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Anthropologist </a:t>
              </a:r>
              <a:r>
                <a:rPr lang="en" sz="1200">
                  <a:solidFill>
                    <a:schemeClr val="dk1"/>
                  </a:solidFill>
                  <a:latin typeface="Roboto Light"/>
                  <a:ea typeface="Roboto Light"/>
                  <a:cs typeface="Roboto Light"/>
                  <a:sym typeface="Roboto Light"/>
                </a:rPr>
                <a:t>and</a:t>
              </a:r>
              <a:r>
                <a:rPr lang="en" sz="1200">
                  <a:solidFill>
                    <a:schemeClr val="dk1"/>
                  </a:solidFill>
                  <a:latin typeface="Roboto Light"/>
                  <a:ea typeface="Roboto Light"/>
                  <a:cs typeface="Roboto Light"/>
                  <a:sym typeface="Roboto Light"/>
                </a:rPr>
                <a:t> Master in Environmental and Territorial Policies.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p:txBody>
        </p:sp>
        <p:grpSp>
          <p:nvGrpSpPr>
            <p:cNvPr id="75" name="Google Shape;75;p15"/>
            <p:cNvGrpSpPr/>
            <p:nvPr/>
          </p:nvGrpSpPr>
          <p:grpSpPr>
            <a:xfrm>
              <a:off x="4909163" y="3042113"/>
              <a:ext cx="4018875" cy="262075"/>
              <a:chOff x="253975" y="3042113"/>
              <a:chExt cx="4018875" cy="262075"/>
            </a:xfrm>
          </p:grpSpPr>
          <p:sp>
            <p:nvSpPr>
              <p:cNvPr id="76" name="Google Shape;76;p15"/>
              <p:cNvSpPr/>
              <p:nvPr/>
            </p:nvSpPr>
            <p:spPr>
              <a:xfrm>
                <a:off x="253975" y="3042200"/>
                <a:ext cx="3765900" cy="2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5"/>
              <p:cNvGrpSpPr/>
              <p:nvPr/>
            </p:nvGrpSpPr>
            <p:grpSpPr>
              <a:xfrm>
                <a:off x="4019950" y="3042113"/>
                <a:ext cx="252900" cy="262075"/>
                <a:chOff x="2752175" y="3041900"/>
                <a:chExt cx="252900" cy="262075"/>
              </a:xfrm>
            </p:grpSpPr>
            <p:sp>
              <p:nvSpPr>
                <p:cNvPr id="78" name="Google Shape;78;p15"/>
                <p:cNvSpPr/>
                <p:nvPr/>
              </p:nvSpPr>
              <p:spPr>
                <a:xfrm>
                  <a:off x="2756575" y="3041900"/>
                  <a:ext cx="246300" cy="2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5"/>
                <p:cNvCxnSpPr/>
                <p:nvPr/>
              </p:nvCxnSpPr>
              <p:spPr>
                <a:xfrm>
                  <a:off x="2761700" y="3042025"/>
                  <a:ext cx="239700" cy="254400"/>
                </a:xfrm>
                <a:prstGeom prst="straightConnector1">
                  <a:avLst/>
                </a:prstGeom>
                <a:noFill/>
                <a:ln cap="flat" cmpd="sng" w="9525">
                  <a:solidFill>
                    <a:schemeClr val="dk1"/>
                  </a:solidFill>
                  <a:prstDash val="solid"/>
                  <a:round/>
                  <a:headEnd len="med" w="med" type="none"/>
                  <a:tailEnd len="med" w="med" type="none"/>
                </a:ln>
              </p:spPr>
            </p:cxnSp>
            <p:cxnSp>
              <p:nvCxnSpPr>
                <p:cNvPr id="80" name="Google Shape;80;p15"/>
                <p:cNvCxnSpPr/>
                <p:nvPr/>
              </p:nvCxnSpPr>
              <p:spPr>
                <a:xfrm flipH="1" rot="10800000">
                  <a:off x="2752175" y="3044475"/>
                  <a:ext cx="252900" cy="259500"/>
                </a:xfrm>
                <a:prstGeom prst="straightConnector1">
                  <a:avLst/>
                </a:prstGeom>
                <a:noFill/>
                <a:ln cap="flat" cmpd="sng" w="9525">
                  <a:solidFill>
                    <a:schemeClr val="dk1"/>
                  </a:solidFill>
                  <a:prstDash val="solid"/>
                  <a:round/>
                  <a:headEnd len="med" w="med" type="none"/>
                  <a:tailEnd len="med" w="med" type="none"/>
                </a:ln>
              </p:spPr>
            </p:cxnSp>
          </p:grpSp>
        </p:grpSp>
      </p:grpSp>
      <p:grpSp>
        <p:nvGrpSpPr>
          <p:cNvPr id="81" name="Google Shape;81;p15"/>
          <p:cNvGrpSpPr/>
          <p:nvPr/>
        </p:nvGrpSpPr>
        <p:grpSpPr>
          <a:xfrm>
            <a:off x="-2850" y="0"/>
            <a:ext cx="9149700" cy="374175"/>
            <a:chOff x="0" y="564900"/>
            <a:chExt cx="9149700" cy="374175"/>
          </a:xfrm>
        </p:grpSpPr>
        <p:sp>
          <p:nvSpPr>
            <p:cNvPr id="82" name="Google Shape;82;p15"/>
            <p:cNvSpPr/>
            <p:nvPr/>
          </p:nvSpPr>
          <p:spPr>
            <a:xfrm>
              <a:off x="0" y="564900"/>
              <a:ext cx="8775000" cy="3741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solidFill>
                  <a:schemeClr val="dk1"/>
                </a:solidFill>
                <a:latin typeface="Roboto"/>
                <a:ea typeface="Roboto"/>
                <a:cs typeface="Roboto"/>
                <a:sym typeface="Roboto"/>
              </a:endParaRPr>
            </a:p>
          </p:txBody>
        </p:sp>
        <p:grpSp>
          <p:nvGrpSpPr>
            <p:cNvPr id="83" name="Google Shape;83;p15"/>
            <p:cNvGrpSpPr/>
            <p:nvPr/>
          </p:nvGrpSpPr>
          <p:grpSpPr>
            <a:xfrm>
              <a:off x="8775000" y="564975"/>
              <a:ext cx="374700" cy="374100"/>
              <a:chOff x="8775000" y="564975"/>
              <a:chExt cx="374700" cy="374100"/>
            </a:xfrm>
          </p:grpSpPr>
          <p:sp>
            <p:nvSpPr>
              <p:cNvPr id="84" name="Google Shape;84;p15"/>
              <p:cNvSpPr/>
              <p:nvPr/>
            </p:nvSpPr>
            <p:spPr>
              <a:xfrm>
                <a:off x="8775000" y="567450"/>
                <a:ext cx="369000" cy="3690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5"/>
              <p:cNvCxnSpPr/>
              <p:nvPr/>
            </p:nvCxnSpPr>
            <p:spPr>
              <a:xfrm>
                <a:off x="8782850" y="572325"/>
                <a:ext cx="359400" cy="359400"/>
              </a:xfrm>
              <a:prstGeom prst="straightConnector1">
                <a:avLst/>
              </a:prstGeom>
              <a:noFill/>
              <a:ln cap="flat" cmpd="sng" w="9525">
                <a:solidFill>
                  <a:schemeClr val="lt1"/>
                </a:solidFill>
                <a:prstDash val="solid"/>
                <a:round/>
                <a:headEnd len="med" w="med" type="none"/>
                <a:tailEnd len="med" w="med" type="none"/>
              </a:ln>
            </p:spPr>
          </p:cxnSp>
          <p:cxnSp>
            <p:nvCxnSpPr>
              <p:cNvPr id="86" name="Google Shape;86;p15"/>
              <p:cNvCxnSpPr/>
              <p:nvPr/>
            </p:nvCxnSpPr>
            <p:spPr>
              <a:xfrm flipH="1">
                <a:off x="8782800" y="564975"/>
                <a:ext cx="366900" cy="374100"/>
              </a:xfrm>
              <a:prstGeom prst="straightConnector1">
                <a:avLst/>
              </a:prstGeom>
              <a:noFill/>
              <a:ln cap="flat" cmpd="sng" w="9525">
                <a:solidFill>
                  <a:schemeClr val="lt1"/>
                </a:solidFill>
                <a:prstDash val="solid"/>
                <a:round/>
                <a:headEnd len="med" w="med" type="none"/>
                <a:tailEnd len="med" w="med" type="none"/>
              </a:ln>
            </p:spPr>
          </p:cxn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220" name="Shape 220"/>
        <p:cNvGrpSpPr/>
        <p:nvPr/>
      </p:nvGrpSpPr>
      <p:grpSpPr>
        <a:xfrm>
          <a:off x="0" y="0"/>
          <a:ext cx="0" cy="0"/>
          <a:chOff x="0" y="0"/>
          <a:chExt cx="0" cy="0"/>
        </a:xfrm>
      </p:grpSpPr>
      <p:sp>
        <p:nvSpPr>
          <p:cNvPr id="221" name="Google Shape;221;p24"/>
          <p:cNvSpPr txBox="1"/>
          <p:nvPr/>
        </p:nvSpPr>
        <p:spPr>
          <a:xfrm>
            <a:off x="222100" y="1013738"/>
            <a:ext cx="2194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Member countries</a:t>
            </a:r>
            <a:endParaRPr sz="1600">
              <a:solidFill>
                <a:schemeClr val="lt1"/>
              </a:solidFill>
              <a:latin typeface="Roboto Light"/>
              <a:ea typeface="Roboto Light"/>
              <a:cs typeface="Roboto Light"/>
              <a:sym typeface="Roboto Light"/>
            </a:endParaRPr>
          </a:p>
          <a:p>
            <a:pPr indent="-158750" lvl="0" marL="114300" rtl="0" algn="l">
              <a:spcBef>
                <a:spcPts val="0"/>
              </a:spcBef>
              <a:spcAft>
                <a:spcPts val="0"/>
              </a:spcAft>
              <a:buClr>
                <a:srgbClr val="FFB6C9"/>
              </a:buClr>
              <a:buSzPts val="1600"/>
              <a:buFont typeface="Roboto Light"/>
              <a:buChar char="●"/>
            </a:pPr>
            <a:r>
              <a:rPr lang="en" sz="1600">
                <a:solidFill>
                  <a:srgbClr val="FFB6C9"/>
                </a:solidFill>
                <a:latin typeface="Roboto Light"/>
                <a:ea typeface="Roboto Light"/>
                <a:cs typeface="Roboto Light"/>
                <a:sym typeface="Roboto Light"/>
              </a:rPr>
              <a:t>Argentina</a:t>
            </a:r>
            <a:endParaRPr sz="1600">
              <a:solidFill>
                <a:srgbClr val="FFB6C9"/>
              </a:solidFill>
              <a:latin typeface="Roboto Light"/>
              <a:ea typeface="Roboto Light"/>
              <a:cs typeface="Roboto Light"/>
              <a:sym typeface="Roboto Light"/>
            </a:endParaRPr>
          </a:p>
          <a:p>
            <a:pPr indent="-158750" lvl="0" marL="114300" rtl="0" algn="l">
              <a:spcBef>
                <a:spcPts val="0"/>
              </a:spcBef>
              <a:spcAft>
                <a:spcPts val="0"/>
              </a:spcAft>
              <a:buClr>
                <a:srgbClr val="FFB6C9"/>
              </a:buClr>
              <a:buSzPts val="1600"/>
              <a:buFont typeface="Roboto Light"/>
              <a:buChar char="●"/>
            </a:pPr>
            <a:r>
              <a:rPr lang="en" sz="1600">
                <a:solidFill>
                  <a:srgbClr val="FFB6C9"/>
                </a:solidFill>
                <a:latin typeface="Roboto Light"/>
                <a:ea typeface="Roboto Light"/>
                <a:cs typeface="Roboto Light"/>
                <a:sym typeface="Roboto Light"/>
              </a:rPr>
              <a:t>Brasil</a:t>
            </a:r>
            <a:endParaRPr sz="1600">
              <a:solidFill>
                <a:srgbClr val="FFB6C9"/>
              </a:solidFill>
              <a:latin typeface="Roboto Light"/>
              <a:ea typeface="Roboto Light"/>
              <a:cs typeface="Roboto Light"/>
              <a:sym typeface="Roboto Light"/>
            </a:endParaRPr>
          </a:p>
          <a:p>
            <a:pPr indent="-158750" lvl="0" marL="114300" rtl="0" algn="l">
              <a:spcBef>
                <a:spcPts val="0"/>
              </a:spcBef>
              <a:spcAft>
                <a:spcPts val="0"/>
              </a:spcAft>
              <a:buClr>
                <a:srgbClr val="FFB6C9"/>
              </a:buClr>
              <a:buSzPts val="1600"/>
              <a:buFont typeface="Roboto Light"/>
              <a:buChar char="●"/>
            </a:pPr>
            <a:r>
              <a:rPr lang="en" sz="1600">
                <a:solidFill>
                  <a:srgbClr val="FFB6C9"/>
                </a:solidFill>
                <a:latin typeface="Roboto Light"/>
                <a:ea typeface="Roboto Light"/>
                <a:cs typeface="Roboto Light"/>
                <a:sym typeface="Roboto Light"/>
              </a:rPr>
              <a:t>Paraguay</a:t>
            </a:r>
            <a:endParaRPr sz="1600">
              <a:solidFill>
                <a:srgbClr val="FFB6C9"/>
              </a:solidFill>
              <a:latin typeface="Roboto Light"/>
              <a:ea typeface="Roboto Light"/>
              <a:cs typeface="Roboto Light"/>
              <a:sym typeface="Roboto Light"/>
            </a:endParaRPr>
          </a:p>
          <a:p>
            <a:pPr indent="-158750" lvl="0" marL="114300" rtl="0" algn="l">
              <a:spcBef>
                <a:spcPts val="0"/>
              </a:spcBef>
              <a:spcAft>
                <a:spcPts val="0"/>
              </a:spcAft>
              <a:buClr>
                <a:srgbClr val="FFB6C9"/>
              </a:buClr>
              <a:buSzPts val="1600"/>
              <a:buFont typeface="Roboto Light"/>
              <a:buChar char="●"/>
            </a:pPr>
            <a:r>
              <a:rPr lang="en" sz="1600">
                <a:solidFill>
                  <a:srgbClr val="FFB6C9"/>
                </a:solidFill>
                <a:latin typeface="Roboto Light"/>
                <a:ea typeface="Roboto Light"/>
                <a:cs typeface="Roboto Light"/>
                <a:sym typeface="Roboto Light"/>
              </a:rPr>
              <a:t>Uruguay</a:t>
            </a:r>
            <a:endParaRPr sz="1600">
              <a:solidFill>
                <a:srgbClr val="FFB6C9"/>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Associate countries</a:t>
            </a:r>
            <a:endParaRPr sz="1600">
              <a:solidFill>
                <a:schemeClr val="lt1"/>
              </a:solidFill>
              <a:latin typeface="Roboto Light"/>
              <a:ea typeface="Roboto Light"/>
              <a:cs typeface="Roboto Light"/>
              <a:sym typeface="Roboto Light"/>
            </a:endParaRPr>
          </a:p>
          <a:p>
            <a:pPr indent="-158750" lvl="0" marL="171450" rtl="0" algn="l">
              <a:spcBef>
                <a:spcPts val="0"/>
              </a:spcBef>
              <a:spcAft>
                <a:spcPts val="0"/>
              </a:spcAft>
              <a:buClr>
                <a:srgbClr val="9DFCE8"/>
              </a:buClr>
              <a:buSzPts val="1600"/>
              <a:buFont typeface="Roboto Light"/>
              <a:buChar char="●"/>
            </a:pPr>
            <a:r>
              <a:rPr lang="en" sz="1600">
                <a:solidFill>
                  <a:srgbClr val="9DFCE8"/>
                </a:solidFill>
                <a:latin typeface="Roboto Light"/>
                <a:ea typeface="Roboto Light"/>
                <a:cs typeface="Roboto Light"/>
                <a:sym typeface="Roboto Light"/>
              </a:rPr>
              <a:t>Bolivia</a:t>
            </a:r>
            <a:endParaRPr sz="1600">
              <a:solidFill>
                <a:srgbClr val="9DFCE8"/>
              </a:solidFill>
              <a:latin typeface="Roboto Light"/>
              <a:ea typeface="Roboto Light"/>
              <a:cs typeface="Roboto Light"/>
              <a:sym typeface="Roboto Light"/>
            </a:endParaRPr>
          </a:p>
          <a:p>
            <a:pPr indent="-158750" lvl="0" marL="171450" rtl="0" algn="l">
              <a:spcBef>
                <a:spcPts val="0"/>
              </a:spcBef>
              <a:spcAft>
                <a:spcPts val="0"/>
              </a:spcAft>
              <a:buClr>
                <a:srgbClr val="9DFCE8"/>
              </a:buClr>
              <a:buSzPts val="1600"/>
              <a:buFont typeface="Roboto Light"/>
              <a:buChar char="●"/>
            </a:pPr>
            <a:r>
              <a:rPr lang="en" sz="1600">
                <a:solidFill>
                  <a:srgbClr val="9DFCE8"/>
                </a:solidFill>
                <a:latin typeface="Roboto Light"/>
                <a:ea typeface="Roboto Light"/>
                <a:cs typeface="Roboto Light"/>
                <a:sym typeface="Roboto Light"/>
              </a:rPr>
              <a:t>Chile</a:t>
            </a:r>
            <a:endParaRPr sz="1600">
              <a:solidFill>
                <a:srgbClr val="9DFCE8"/>
              </a:solidFill>
              <a:latin typeface="Roboto Light"/>
              <a:ea typeface="Roboto Light"/>
              <a:cs typeface="Roboto Light"/>
              <a:sym typeface="Roboto Light"/>
            </a:endParaRPr>
          </a:p>
          <a:p>
            <a:pPr indent="-158750" lvl="0" marL="171450" rtl="0" algn="l">
              <a:spcBef>
                <a:spcPts val="0"/>
              </a:spcBef>
              <a:spcAft>
                <a:spcPts val="0"/>
              </a:spcAft>
              <a:buClr>
                <a:srgbClr val="9DFCE8"/>
              </a:buClr>
              <a:buSzPts val="1600"/>
              <a:buFont typeface="Roboto Light"/>
              <a:buChar char="●"/>
            </a:pPr>
            <a:r>
              <a:rPr lang="en" sz="1600">
                <a:solidFill>
                  <a:srgbClr val="9DFCE8"/>
                </a:solidFill>
                <a:latin typeface="Roboto Light"/>
                <a:ea typeface="Roboto Light"/>
                <a:cs typeface="Roboto Light"/>
                <a:sym typeface="Roboto Light"/>
              </a:rPr>
              <a:t>Colombia</a:t>
            </a:r>
            <a:endParaRPr sz="1600">
              <a:solidFill>
                <a:srgbClr val="9DFCE8"/>
              </a:solidFill>
              <a:latin typeface="Roboto Light"/>
              <a:ea typeface="Roboto Light"/>
              <a:cs typeface="Roboto Light"/>
              <a:sym typeface="Roboto Light"/>
            </a:endParaRPr>
          </a:p>
          <a:p>
            <a:pPr indent="-158750" lvl="0" marL="171450" rtl="0" algn="l">
              <a:spcBef>
                <a:spcPts val="0"/>
              </a:spcBef>
              <a:spcAft>
                <a:spcPts val="0"/>
              </a:spcAft>
              <a:buClr>
                <a:srgbClr val="9DFCE8"/>
              </a:buClr>
              <a:buSzPts val="1600"/>
              <a:buFont typeface="Roboto Light"/>
              <a:buChar char="●"/>
            </a:pPr>
            <a:r>
              <a:rPr lang="en" sz="1600">
                <a:solidFill>
                  <a:srgbClr val="9DFCE8"/>
                </a:solidFill>
                <a:latin typeface="Roboto Light"/>
                <a:ea typeface="Roboto Light"/>
                <a:cs typeface="Roboto Light"/>
                <a:sym typeface="Roboto Light"/>
              </a:rPr>
              <a:t>Ecuador</a:t>
            </a:r>
            <a:endParaRPr sz="1600">
              <a:solidFill>
                <a:srgbClr val="9DFCE8"/>
              </a:solidFill>
              <a:latin typeface="Roboto Light"/>
              <a:ea typeface="Roboto Light"/>
              <a:cs typeface="Roboto Light"/>
              <a:sym typeface="Roboto Light"/>
            </a:endParaRPr>
          </a:p>
          <a:p>
            <a:pPr indent="-158750" lvl="0" marL="171450" rtl="0" algn="l">
              <a:spcBef>
                <a:spcPts val="0"/>
              </a:spcBef>
              <a:spcAft>
                <a:spcPts val="0"/>
              </a:spcAft>
              <a:buClr>
                <a:srgbClr val="9DFCE8"/>
              </a:buClr>
              <a:buSzPts val="1600"/>
              <a:buFont typeface="Roboto Light"/>
              <a:buChar char="●"/>
            </a:pPr>
            <a:r>
              <a:rPr lang="en" sz="1600">
                <a:solidFill>
                  <a:srgbClr val="9DFCE8"/>
                </a:solidFill>
                <a:latin typeface="Roboto Light"/>
                <a:ea typeface="Roboto Light"/>
                <a:cs typeface="Roboto Light"/>
                <a:sym typeface="Roboto Light"/>
              </a:rPr>
              <a:t>Perú</a:t>
            </a:r>
            <a:endParaRPr sz="1600">
              <a:solidFill>
                <a:srgbClr val="9DFCE8"/>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Invited Country</a:t>
            </a:r>
            <a:endParaRPr sz="1600">
              <a:solidFill>
                <a:schemeClr val="lt1"/>
              </a:solidFill>
              <a:latin typeface="Roboto Light"/>
              <a:ea typeface="Roboto Light"/>
              <a:cs typeface="Roboto Light"/>
              <a:sym typeface="Roboto Light"/>
            </a:endParaRPr>
          </a:p>
          <a:p>
            <a:pPr indent="-215900" lvl="0" marL="171450" rtl="0" algn="l">
              <a:spcBef>
                <a:spcPts val="0"/>
              </a:spcBef>
              <a:spcAft>
                <a:spcPts val="0"/>
              </a:spcAft>
              <a:buClr>
                <a:srgbClr val="FFFF00"/>
              </a:buClr>
              <a:buSzPts val="1600"/>
              <a:buFont typeface="Roboto Light"/>
              <a:buChar char="●"/>
            </a:pPr>
            <a:r>
              <a:rPr lang="en" sz="1600">
                <a:solidFill>
                  <a:srgbClr val="FFFF00"/>
                </a:solidFill>
                <a:latin typeface="Roboto Light"/>
                <a:ea typeface="Roboto Light"/>
                <a:cs typeface="Roboto Light"/>
                <a:sym typeface="Roboto Light"/>
              </a:rPr>
              <a:t>Costa Rica</a:t>
            </a:r>
            <a:endParaRPr>
              <a:solidFill>
                <a:srgbClr val="FFFF00"/>
              </a:solidFill>
              <a:latin typeface="Roboto Light"/>
              <a:ea typeface="Roboto Light"/>
              <a:cs typeface="Roboto Light"/>
              <a:sym typeface="Roboto Light"/>
            </a:endParaRPr>
          </a:p>
        </p:txBody>
      </p:sp>
      <p:sp>
        <p:nvSpPr>
          <p:cNvPr id="222" name="Google Shape;222;p24"/>
          <p:cNvSpPr txBox="1"/>
          <p:nvPr/>
        </p:nvSpPr>
        <p:spPr>
          <a:xfrm>
            <a:off x="6398200" y="3696600"/>
            <a:ext cx="2614800" cy="1270800"/>
          </a:xfrm>
          <a:prstGeom prst="rect">
            <a:avLst/>
          </a:prstGeom>
          <a:solidFill>
            <a:srgbClr val="80E6F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Roboto Light"/>
                <a:ea typeface="Roboto Light"/>
                <a:cs typeface="Roboto Light"/>
                <a:sym typeface="Roboto Light"/>
              </a:rPr>
              <a:t>It is organized in temporary presidencies of 6 months, which alternate between the member countries. </a:t>
            </a:r>
            <a:endParaRPr>
              <a:solidFill>
                <a:schemeClr val="dk1"/>
              </a:solidFill>
              <a:latin typeface="Roboto Light"/>
              <a:ea typeface="Roboto Light"/>
              <a:cs typeface="Roboto Light"/>
              <a:sym typeface="Roboto Light"/>
            </a:endParaRPr>
          </a:p>
        </p:txBody>
      </p:sp>
      <p:grpSp>
        <p:nvGrpSpPr>
          <p:cNvPr id="223" name="Google Shape;223;p24"/>
          <p:cNvGrpSpPr/>
          <p:nvPr/>
        </p:nvGrpSpPr>
        <p:grpSpPr>
          <a:xfrm>
            <a:off x="0" y="0"/>
            <a:ext cx="9144000" cy="564900"/>
            <a:chOff x="308175" y="1786392"/>
            <a:chExt cx="9144000" cy="564900"/>
          </a:xfrm>
        </p:grpSpPr>
        <p:sp>
          <p:nvSpPr>
            <p:cNvPr id="224" name="Google Shape;224;p24"/>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225" name="Google Shape;225;p24"/>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24"/>
          <p:cNvGrpSpPr/>
          <p:nvPr/>
        </p:nvGrpSpPr>
        <p:grpSpPr>
          <a:xfrm>
            <a:off x="0" y="564900"/>
            <a:ext cx="9149700" cy="374175"/>
            <a:chOff x="0" y="564900"/>
            <a:chExt cx="9149700" cy="374175"/>
          </a:xfrm>
        </p:grpSpPr>
        <p:sp>
          <p:nvSpPr>
            <p:cNvPr id="227" name="Google Shape;227;p24"/>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Current C</a:t>
              </a:r>
              <a:r>
                <a:rPr lang="en">
                  <a:solidFill>
                    <a:schemeClr val="dk1"/>
                  </a:solidFill>
                  <a:latin typeface="Roboto"/>
                  <a:ea typeface="Roboto"/>
                  <a:cs typeface="Roboto"/>
                  <a:sym typeface="Roboto"/>
                </a:rPr>
                <a:t>ountries </a:t>
              </a:r>
              <a:endParaRPr>
                <a:solidFill>
                  <a:schemeClr val="dk1"/>
                </a:solidFill>
                <a:latin typeface="Roboto"/>
                <a:ea typeface="Roboto"/>
                <a:cs typeface="Roboto"/>
                <a:sym typeface="Roboto"/>
              </a:endParaRPr>
            </a:p>
          </p:txBody>
        </p:sp>
        <p:grpSp>
          <p:nvGrpSpPr>
            <p:cNvPr id="228" name="Google Shape;228;p24"/>
            <p:cNvGrpSpPr/>
            <p:nvPr/>
          </p:nvGrpSpPr>
          <p:grpSpPr>
            <a:xfrm>
              <a:off x="8775000" y="564975"/>
              <a:ext cx="374700" cy="374100"/>
              <a:chOff x="8775000" y="564975"/>
              <a:chExt cx="374700" cy="374100"/>
            </a:xfrm>
          </p:grpSpPr>
          <p:sp>
            <p:nvSpPr>
              <p:cNvPr id="229" name="Google Shape;229;p24"/>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24"/>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231" name="Google Shape;231;p24"/>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pic>
        <p:nvPicPr>
          <p:cNvPr id="232" name="Google Shape;232;p24"/>
          <p:cNvPicPr preferRelativeResize="0"/>
          <p:nvPr/>
        </p:nvPicPr>
        <p:blipFill>
          <a:blip r:embed="rId3">
            <a:alphaModFix/>
          </a:blip>
          <a:stretch>
            <a:fillRect/>
          </a:stretch>
        </p:blipFill>
        <p:spPr>
          <a:xfrm>
            <a:off x="2854250" y="939100"/>
            <a:ext cx="2992624" cy="4100075"/>
          </a:xfrm>
          <a:prstGeom prst="rect">
            <a:avLst/>
          </a:prstGeom>
          <a:noFill/>
          <a:ln>
            <a:noFill/>
          </a:ln>
        </p:spPr>
      </p:pic>
      <p:sp>
        <p:nvSpPr>
          <p:cNvPr id="233" name="Google Shape;233;p24"/>
          <p:cNvSpPr/>
          <p:nvPr/>
        </p:nvSpPr>
        <p:spPr>
          <a:xfrm>
            <a:off x="6398200" y="3447000"/>
            <a:ext cx="26148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a:off x="8734300" y="35020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238" name="Shape 238"/>
        <p:cNvGrpSpPr/>
        <p:nvPr/>
      </p:nvGrpSpPr>
      <p:grpSpPr>
        <a:xfrm>
          <a:off x="0" y="0"/>
          <a:ext cx="0" cy="0"/>
          <a:chOff x="0" y="0"/>
          <a:chExt cx="0" cy="0"/>
        </a:xfrm>
      </p:grpSpPr>
      <p:grpSp>
        <p:nvGrpSpPr>
          <p:cNvPr id="239" name="Google Shape;239;p25"/>
          <p:cNvGrpSpPr/>
          <p:nvPr/>
        </p:nvGrpSpPr>
        <p:grpSpPr>
          <a:xfrm>
            <a:off x="0" y="0"/>
            <a:ext cx="9144000" cy="564900"/>
            <a:chOff x="308175" y="1786392"/>
            <a:chExt cx="9144000" cy="564900"/>
          </a:xfrm>
        </p:grpSpPr>
        <p:sp>
          <p:nvSpPr>
            <p:cNvPr id="240" name="Google Shape;240;p25"/>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a:t>
              </a:r>
              <a:r>
                <a:rPr lang="en" sz="1600">
                  <a:solidFill>
                    <a:schemeClr val="dk1"/>
                  </a:solidFill>
                  <a:latin typeface="Roboto"/>
                  <a:ea typeface="Roboto"/>
                  <a:cs typeface="Roboto"/>
                  <a:sym typeface="Roboto"/>
                </a:rPr>
                <a:t>S</a:t>
              </a:r>
              <a:r>
                <a:rPr lang="en" sz="1600">
                  <a:solidFill>
                    <a:schemeClr val="dk1"/>
                  </a:solidFill>
                  <a:latin typeface="Roboto"/>
                  <a:ea typeface="Roboto"/>
                  <a:cs typeface="Roboto"/>
                  <a:sym typeface="Roboto"/>
                </a:rPr>
                <a:t>outh</a:t>
              </a:r>
              <a:endParaRPr sz="1600">
                <a:solidFill>
                  <a:schemeClr val="dk1"/>
                </a:solidFill>
                <a:latin typeface="Roboto"/>
                <a:ea typeface="Roboto"/>
                <a:cs typeface="Roboto"/>
                <a:sym typeface="Roboto"/>
              </a:endParaRPr>
            </a:p>
          </p:txBody>
        </p:sp>
        <p:sp>
          <p:nvSpPr>
            <p:cNvPr id="241" name="Google Shape;241;p25"/>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5"/>
          <p:cNvSpPr txBox="1"/>
          <p:nvPr/>
        </p:nvSpPr>
        <p:spPr>
          <a:xfrm>
            <a:off x="7136275" y="2483475"/>
            <a:ext cx="1490400" cy="828300"/>
          </a:xfrm>
          <a:prstGeom prst="rect">
            <a:avLst/>
          </a:prstGeom>
          <a:noFill/>
          <a:ln cap="flat" cmpd="sng" w="19050">
            <a:solidFill>
              <a:srgbClr val="80E6F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Light"/>
                <a:ea typeface="Roboto Light"/>
                <a:cs typeface="Roboto Light"/>
                <a:sym typeface="Roboto Light"/>
              </a:rPr>
              <a:t>Methodological </a:t>
            </a:r>
            <a:endParaRPr>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en">
                <a:solidFill>
                  <a:schemeClr val="lt1"/>
                </a:solidFill>
                <a:latin typeface="Roboto Light"/>
                <a:ea typeface="Roboto Light"/>
                <a:cs typeface="Roboto Light"/>
                <a:sym typeface="Roboto Light"/>
              </a:rPr>
              <a:t>contributions</a:t>
            </a:r>
            <a:endParaRPr>
              <a:solidFill>
                <a:schemeClr val="lt1"/>
              </a:solidFill>
              <a:latin typeface="Roboto Light"/>
              <a:ea typeface="Roboto Light"/>
              <a:cs typeface="Roboto Light"/>
              <a:sym typeface="Roboto Light"/>
            </a:endParaRPr>
          </a:p>
        </p:txBody>
      </p:sp>
      <p:grpSp>
        <p:nvGrpSpPr>
          <p:cNvPr id="243" name="Google Shape;243;p25"/>
          <p:cNvGrpSpPr/>
          <p:nvPr/>
        </p:nvGrpSpPr>
        <p:grpSpPr>
          <a:xfrm>
            <a:off x="517310" y="1748950"/>
            <a:ext cx="5784902" cy="564900"/>
            <a:chOff x="874100" y="1513988"/>
            <a:chExt cx="6497700" cy="564900"/>
          </a:xfrm>
        </p:grpSpPr>
        <p:grpSp>
          <p:nvGrpSpPr>
            <p:cNvPr id="244" name="Google Shape;244;p25"/>
            <p:cNvGrpSpPr/>
            <p:nvPr/>
          </p:nvGrpSpPr>
          <p:grpSpPr>
            <a:xfrm>
              <a:off x="874100" y="1513988"/>
              <a:ext cx="6497700" cy="564900"/>
              <a:chOff x="874100" y="1513988"/>
              <a:chExt cx="6497700" cy="564900"/>
            </a:xfrm>
          </p:grpSpPr>
          <p:sp>
            <p:nvSpPr>
              <p:cNvPr id="245" name="Google Shape;245;p25"/>
              <p:cNvSpPr/>
              <p:nvPr/>
            </p:nvSpPr>
            <p:spPr>
              <a:xfrm>
                <a:off x="874100" y="1513988"/>
                <a:ext cx="64977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spcBef>
                    <a:spcPts val="0"/>
                  </a:spcBef>
                  <a:spcAft>
                    <a:spcPts val="0"/>
                  </a:spcAft>
                  <a:buNone/>
                </a:pPr>
                <a:r>
                  <a:rPr lang="en" sz="1700">
                    <a:latin typeface="Roboto"/>
                    <a:ea typeface="Roboto"/>
                    <a:cs typeface="Roboto"/>
                    <a:sym typeface="Roboto"/>
                  </a:rPr>
                  <a:t>Cultural and creative industries indicators</a:t>
                </a:r>
                <a:endParaRPr sz="1700">
                  <a:latin typeface="Roboto"/>
                  <a:ea typeface="Roboto"/>
                  <a:cs typeface="Roboto"/>
                  <a:sym typeface="Roboto"/>
                </a:endParaRPr>
              </a:p>
            </p:txBody>
          </p:sp>
          <p:sp>
            <p:nvSpPr>
              <p:cNvPr id="246" name="Google Shape;246;p25"/>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247" name="Google Shape;247;p25"/>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grpSp>
        <p:nvGrpSpPr>
          <p:cNvPr id="248" name="Google Shape;248;p25"/>
          <p:cNvGrpSpPr/>
          <p:nvPr/>
        </p:nvGrpSpPr>
        <p:grpSpPr>
          <a:xfrm>
            <a:off x="517310" y="2615188"/>
            <a:ext cx="5784902" cy="564900"/>
            <a:chOff x="874100" y="1513988"/>
            <a:chExt cx="6497700" cy="564900"/>
          </a:xfrm>
        </p:grpSpPr>
        <p:grpSp>
          <p:nvGrpSpPr>
            <p:cNvPr id="249" name="Google Shape;249;p25"/>
            <p:cNvGrpSpPr/>
            <p:nvPr/>
          </p:nvGrpSpPr>
          <p:grpSpPr>
            <a:xfrm>
              <a:off x="874100" y="1513988"/>
              <a:ext cx="6497700" cy="564900"/>
              <a:chOff x="874100" y="1513988"/>
              <a:chExt cx="6497700" cy="564900"/>
            </a:xfrm>
          </p:grpSpPr>
          <p:sp>
            <p:nvSpPr>
              <p:cNvPr id="250" name="Google Shape;250;p25"/>
              <p:cNvSpPr/>
              <p:nvPr/>
            </p:nvSpPr>
            <p:spPr>
              <a:xfrm>
                <a:off x="874100" y="1513988"/>
                <a:ext cx="64977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spcBef>
                    <a:spcPts val="0"/>
                  </a:spcBef>
                  <a:spcAft>
                    <a:spcPts val="0"/>
                  </a:spcAft>
                  <a:buNone/>
                </a:pPr>
                <a:r>
                  <a:rPr lang="en" sz="1700">
                    <a:latin typeface="Roboto"/>
                    <a:ea typeface="Roboto"/>
                    <a:cs typeface="Roboto"/>
                    <a:sym typeface="Roboto"/>
                  </a:rPr>
                  <a:t>Cultural map</a:t>
                </a:r>
                <a:endParaRPr sz="1700">
                  <a:latin typeface="Roboto"/>
                  <a:ea typeface="Roboto"/>
                  <a:cs typeface="Roboto"/>
                  <a:sym typeface="Roboto"/>
                </a:endParaRPr>
              </a:p>
            </p:txBody>
          </p:sp>
          <p:sp>
            <p:nvSpPr>
              <p:cNvPr id="251" name="Google Shape;251;p25"/>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252" name="Google Shape;252;p25"/>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grpSp>
        <p:nvGrpSpPr>
          <p:cNvPr id="253" name="Google Shape;253;p25"/>
          <p:cNvGrpSpPr/>
          <p:nvPr/>
        </p:nvGrpSpPr>
        <p:grpSpPr>
          <a:xfrm>
            <a:off x="517310" y="3481425"/>
            <a:ext cx="5784902" cy="564900"/>
            <a:chOff x="874100" y="1513988"/>
            <a:chExt cx="6497700" cy="564900"/>
          </a:xfrm>
        </p:grpSpPr>
        <p:grpSp>
          <p:nvGrpSpPr>
            <p:cNvPr id="254" name="Google Shape;254;p25"/>
            <p:cNvGrpSpPr/>
            <p:nvPr/>
          </p:nvGrpSpPr>
          <p:grpSpPr>
            <a:xfrm>
              <a:off x="874100" y="1513988"/>
              <a:ext cx="6497700" cy="564900"/>
              <a:chOff x="874100" y="1513988"/>
              <a:chExt cx="6497700" cy="564900"/>
            </a:xfrm>
          </p:grpSpPr>
          <p:sp>
            <p:nvSpPr>
              <p:cNvPr id="255" name="Google Shape;255;p25"/>
              <p:cNvSpPr/>
              <p:nvPr/>
            </p:nvSpPr>
            <p:spPr>
              <a:xfrm>
                <a:off x="874100" y="1513988"/>
                <a:ext cx="64977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spcBef>
                    <a:spcPts val="0"/>
                  </a:spcBef>
                  <a:spcAft>
                    <a:spcPts val="0"/>
                  </a:spcAft>
                  <a:buNone/>
                </a:pPr>
                <a:r>
                  <a:rPr lang="en" sz="1700">
                    <a:latin typeface="Roboto"/>
                    <a:ea typeface="Roboto"/>
                    <a:cs typeface="Roboto"/>
                    <a:sym typeface="Roboto"/>
                  </a:rPr>
                  <a:t>Special projects</a:t>
                </a:r>
                <a:endParaRPr sz="1700">
                  <a:latin typeface="Roboto"/>
                  <a:ea typeface="Roboto"/>
                  <a:cs typeface="Roboto"/>
                  <a:sym typeface="Roboto"/>
                </a:endParaRPr>
              </a:p>
            </p:txBody>
          </p:sp>
          <p:sp>
            <p:nvSpPr>
              <p:cNvPr id="256" name="Google Shape;256;p25"/>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257" name="Google Shape;257;p25"/>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cxnSp>
        <p:nvCxnSpPr>
          <p:cNvPr id="258" name="Google Shape;258;p25"/>
          <p:cNvCxnSpPr>
            <a:stCxn id="242" idx="1"/>
            <a:endCxn id="250" idx="3"/>
          </p:cNvCxnSpPr>
          <p:nvPr/>
        </p:nvCxnSpPr>
        <p:spPr>
          <a:xfrm rot="10800000">
            <a:off x="6302275" y="2897625"/>
            <a:ext cx="834000" cy="0"/>
          </a:xfrm>
          <a:prstGeom prst="straightConnector1">
            <a:avLst/>
          </a:prstGeom>
          <a:noFill/>
          <a:ln cap="flat" cmpd="sng" w="9525">
            <a:solidFill>
              <a:srgbClr val="80E6FD"/>
            </a:solidFill>
            <a:prstDash val="solid"/>
            <a:round/>
            <a:headEnd len="med" w="med" type="none"/>
            <a:tailEnd len="med" w="med" type="none"/>
          </a:ln>
        </p:spPr>
      </p:cxnSp>
      <p:cxnSp>
        <p:nvCxnSpPr>
          <p:cNvPr id="259" name="Google Shape;259;p25"/>
          <p:cNvCxnSpPr>
            <a:stCxn id="242" idx="0"/>
            <a:endCxn id="245" idx="3"/>
          </p:cNvCxnSpPr>
          <p:nvPr/>
        </p:nvCxnSpPr>
        <p:spPr>
          <a:xfrm flipH="1" rot="5400000">
            <a:off x="6865825" y="1467825"/>
            <a:ext cx="452100" cy="1579200"/>
          </a:xfrm>
          <a:prstGeom prst="bentConnector2">
            <a:avLst/>
          </a:prstGeom>
          <a:noFill/>
          <a:ln cap="flat" cmpd="sng" w="9525">
            <a:solidFill>
              <a:srgbClr val="80E6FD"/>
            </a:solidFill>
            <a:prstDash val="solid"/>
            <a:round/>
            <a:headEnd len="med" w="med" type="none"/>
            <a:tailEnd len="med" w="med" type="none"/>
          </a:ln>
        </p:spPr>
      </p:cxnSp>
      <p:cxnSp>
        <p:nvCxnSpPr>
          <p:cNvPr id="260" name="Google Shape;260;p25"/>
          <p:cNvCxnSpPr>
            <a:stCxn id="255" idx="3"/>
            <a:endCxn id="242" idx="2"/>
          </p:cNvCxnSpPr>
          <p:nvPr/>
        </p:nvCxnSpPr>
        <p:spPr>
          <a:xfrm flipH="1" rot="10800000">
            <a:off x="6302213" y="3311775"/>
            <a:ext cx="1579200" cy="452100"/>
          </a:xfrm>
          <a:prstGeom prst="bentConnector2">
            <a:avLst/>
          </a:prstGeom>
          <a:noFill/>
          <a:ln cap="flat" cmpd="sng" w="9525">
            <a:solidFill>
              <a:srgbClr val="80E6FD"/>
            </a:solidFill>
            <a:prstDash val="solid"/>
            <a:round/>
            <a:headEnd len="med" w="med" type="none"/>
            <a:tailEnd len="med" w="med" type="none"/>
          </a:ln>
        </p:spPr>
      </p:cxnSp>
      <p:grpSp>
        <p:nvGrpSpPr>
          <p:cNvPr id="261" name="Google Shape;261;p25"/>
          <p:cNvGrpSpPr/>
          <p:nvPr/>
        </p:nvGrpSpPr>
        <p:grpSpPr>
          <a:xfrm>
            <a:off x="0" y="564900"/>
            <a:ext cx="9149700" cy="374175"/>
            <a:chOff x="0" y="564900"/>
            <a:chExt cx="9149700" cy="374175"/>
          </a:xfrm>
        </p:grpSpPr>
        <p:sp>
          <p:nvSpPr>
            <p:cNvPr id="262" name="Google Shape;262;p25"/>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Work areas</a:t>
              </a:r>
              <a:endParaRPr>
                <a:solidFill>
                  <a:schemeClr val="dk1"/>
                </a:solidFill>
                <a:latin typeface="Roboto"/>
                <a:ea typeface="Roboto"/>
                <a:cs typeface="Roboto"/>
                <a:sym typeface="Roboto"/>
              </a:endParaRPr>
            </a:p>
          </p:txBody>
        </p:sp>
        <p:grpSp>
          <p:nvGrpSpPr>
            <p:cNvPr id="263" name="Google Shape;263;p25"/>
            <p:cNvGrpSpPr/>
            <p:nvPr/>
          </p:nvGrpSpPr>
          <p:grpSpPr>
            <a:xfrm>
              <a:off x="8775000" y="564975"/>
              <a:ext cx="374700" cy="374100"/>
              <a:chOff x="8775000" y="564975"/>
              <a:chExt cx="374700" cy="374100"/>
            </a:xfrm>
          </p:grpSpPr>
          <p:sp>
            <p:nvSpPr>
              <p:cNvPr id="264" name="Google Shape;264;p25"/>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5" name="Google Shape;265;p25"/>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25"/>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270" name="Shape 270"/>
        <p:cNvGrpSpPr/>
        <p:nvPr/>
      </p:nvGrpSpPr>
      <p:grpSpPr>
        <a:xfrm>
          <a:off x="0" y="0"/>
          <a:ext cx="0" cy="0"/>
          <a:chOff x="0" y="0"/>
          <a:chExt cx="0" cy="0"/>
        </a:xfrm>
      </p:grpSpPr>
      <p:sp>
        <p:nvSpPr>
          <p:cNvPr id="271" name="Google Shape;271;p26"/>
          <p:cNvSpPr/>
          <p:nvPr/>
        </p:nvSpPr>
        <p:spPr>
          <a:xfrm>
            <a:off x="4931163" y="1191025"/>
            <a:ext cx="848100" cy="78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8144475" y="1191025"/>
            <a:ext cx="848100" cy="78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txBox="1"/>
          <p:nvPr/>
        </p:nvSpPr>
        <p:spPr>
          <a:xfrm>
            <a:off x="1188835" y="669313"/>
            <a:ext cx="4563900" cy="369300"/>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0"/>
              </a:spcBef>
              <a:spcAft>
                <a:spcPts val="0"/>
              </a:spcAft>
              <a:buNone/>
            </a:pPr>
            <a:r>
              <a:t/>
            </a:r>
            <a:endParaRPr sz="1800">
              <a:solidFill>
                <a:srgbClr val="231F20"/>
              </a:solidFill>
              <a:latin typeface="Calibri"/>
              <a:ea typeface="Calibri"/>
              <a:cs typeface="Calibri"/>
              <a:sym typeface="Calibri"/>
            </a:endParaRPr>
          </a:p>
        </p:txBody>
      </p:sp>
      <p:sp>
        <p:nvSpPr>
          <p:cNvPr id="274" name="Google Shape;274;p26"/>
          <p:cNvSpPr txBox="1"/>
          <p:nvPr/>
        </p:nvSpPr>
        <p:spPr>
          <a:xfrm>
            <a:off x="173050" y="296100"/>
            <a:ext cx="8725800" cy="461700"/>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0"/>
              </a:spcBef>
              <a:spcAft>
                <a:spcPts val="0"/>
              </a:spcAft>
              <a:buNone/>
            </a:pPr>
            <a:r>
              <a:t/>
            </a:r>
            <a:endParaRPr b="1" sz="2400">
              <a:solidFill>
                <a:srgbClr val="54B67E"/>
              </a:solidFill>
              <a:latin typeface="Calibri"/>
              <a:ea typeface="Calibri"/>
              <a:cs typeface="Calibri"/>
              <a:sym typeface="Calibri"/>
            </a:endParaRPr>
          </a:p>
        </p:txBody>
      </p:sp>
      <p:sp>
        <p:nvSpPr>
          <p:cNvPr id="275" name="Google Shape;275;p26"/>
          <p:cNvSpPr txBox="1"/>
          <p:nvPr/>
        </p:nvSpPr>
        <p:spPr>
          <a:xfrm>
            <a:off x="291950" y="1303550"/>
            <a:ext cx="2274000" cy="3243900"/>
          </a:xfrm>
          <a:prstGeom prst="rect">
            <a:avLst/>
          </a:prstGeom>
          <a:noFill/>
          <a:ln>
            <a:noFill/>
          </a:ln>
        </p:spPr>
        <p:txBody>
          <a:bodyPr anchorCtr="0" anchor="t" bIns="91425" lIns="57150" spcFirstLastPara="1" rIns="91425" wrap="square" tIns="91425">
            <a:noAutofit/>
          </a:bodyPr>
          <a:lstStyle/>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Main </a:t>
            </a:r>
            <a:r>
              <a:rPr b="1" lang="en" sz="1600">
                <a:solidFill>
                  <a:schemeClr val="lt1"/>
                </a:solidFill>
                <a:latin typeface="Roboto"/>
                <a:ea typeface="Roboto"/>
                <a:cs typeface="Roboto"/>
                <a:sym typeface="Roboto"/>
              </a:rPr>
              <a:t>challenges in constructing datasets and indicators</a:t>
            </a:r>
            <a:r>
              <a:rPr lang="en" sz="1600">
                <a:solidFill>
                  <a:schemeClr val="lt1"/>
                </a:solidFill>
                <a:latin typeface="Roboto Light"/>
                <a:ea typeface="Roboto Light"/>
                <a:cs typeface="Roboto Light"/>
                <a:sym typeface="Roboto Light"/>
              </a:rPr>
              <a:t> at the regional level:</a:t>
            </a:r>
            <a:endParaRPr sz="1600">
              <a:solidFill>
                <a:schemeClr val="lt1"/>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80E6FD"/>
              </a:solidFill>
              <a:latin typeface="Roboto Light"/>
              <a:ea typeface="Roboto Light"/>
              <a:cs typeface="Roboto Light"/>
              <a:sym typeface="Roboto Light"/>
            </a:endParaRPr>
          </a:p>
          <a:p>
            <a:pPr indent="-158750" lvl="0" marL="1143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Sector formalization and </a:t>
            </a:r>
            <a:r>
              <a:rPr b="1" lang="en" sz="1600">
                <a:solidFill>
                  <a:schemeClr val="lt1"/>
                </a:solidFill>
                <a:latin typeface="Roboto"/>
                <a:ea typeface="Roboto"/>
                <a:cs typeface="Roboto"/>
                <a:sym typeface="Roboto"/>
              </a:rPr>
              <a:t>access to the data</a:t>
            </a:r>
            <a:endParaRPr b="1" sz="1600">
              <a:solidFill>
                <a:schemeClr val="lt1"/>
              </a:solidFill>
              <a:latin typeface="Roboto"/>
              <a:ea typeface="Roboto"/>
              <a:cs typeface="Roboto"/>
              <a:sym typeface="Roboto"/>
            </a:endParaRPr>
          </a:p>
          <a:p>
            <a:pPr indent="-158750" lvl="0" marL="114300" rtl="0" algn="l">
              <a:spcBef>
                <a:spcPts val="0"/>
              </a:spcBef>
              <a:spcAft>
                <a:spcPts val="0"/>
              </a:spcAft>
              <a:buClr>
                <a:srgbClr val="80E6FD"/>
              </a:buClr>
              <a:buSzPts val="1600"/>
              <a:buFont typeface="Roboto"/>
              <a:buChar char="➔"/>
            </a:pPr>
            <a:r>
              <a:rPr b="1" lang="en" sz="1600">
                <a:solidFill>
                  <a:schemeClr val="lt1"/>
                </a:solidFill>
                <a:latin typeface="Roboto"/>
                <a:ea typeface="Roboto"/>
                <a:cs typeface="Roboto"/>
                <a:sym typeface="Roboto"/>
              </a:rPr>
              <a:t>Statistical</a:t>
            </a:r>
            <a:r>
              <a:rPr b="1" lang="en" sz="1600">
                <a:solidFill>
                  <a:schemeClr val="lt1"/>
                </a:solidFill>
                <a:latin typeface="Roboto"/>
                <a:ea typeface="Roboto"/>
                <a:cs typeface="Roboto"/>
                <a:sym typeface="Roboto"/>
              </a:rPr>
              <a:t> harmonization</a:t>
            </a:r>
            <a:endParaRPr b="1" sz="1600">
              <a:solidFill>
                <a:schemeClr val="lt1"/>
              </a:solidFill>
              <a:latin typeface="Roboto"/>
              <a:ea typeface="Roboto"/>
              <a:cs typeface="Roboto"/>
              <a:sym typeface="Roboto"/>
            </a:endParaRPr>
          </a:p>
          <a:p>
            <a:pPr indent="-158750" lvl="0" marL="1143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It is necessary to work on </a:t>
            </a:r>
            <a:r>
              <a:rPr b="1" lang="en" sz="1600">
                <a:solidFill>
                  <a:schemeClr val="lt1"/>
                </a:solidFill>
                <a:latin typeface="Roboto"/>
                <a:ea typeface="Roboto"/>
                <a:cs typeface="Roboto"/>
                <a:sym typeface="Roboto"/>
              </a:rPr>
              <a:t>methodological references </a:t>
            </a:r>
            <a:endParaRPr b="1" sz="1600">
              <a:solidFill>
                <a:schemeClr val="lt1"/>
              </a:solidFill>
              <a:latin typeface="Roboto"/>
              <a:ea typeface="Roboto"/>
              <a:cs typeface="Roboto"/>
              <a:sym typeface="Roboto"/>
            </a:endParaRPr>
          </a:p>
        </p:txBody>
      </p:sp>
      <p:grpSp>
        <p:nvGrpSpPr>
          <p:cNvPr id="276" name="Google Shape;276;p26"/>
          <p:cNvGrpSpPr/>
          <p:nvPr/>
        </p:nvGrpSpPr>
        <p:grpSpPr>
          <a:xfrm>
            <a:off x="0" y="564900"/>
            <a:ext cx="9149700" cy="374175"/>
            <a:chOff x="0" y="564900"/>
            <a:chExt cx="9149700" cy="374175"/>
          </a:xfrm>
        </p:grpSpPr>
        <p:sp>
          <p:nvSpPr>
            <p:cNvPr id="277" name="Google Shape;277;p26"/>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and creative industries indicators </a:t>
              </a:r>
              <a:endParaRPr>
                <a:solidFill>
                  <a:schemeClr val="dk1"/>
                </a:solidFill>
                <a:latin typeface="Roboto"/>
                <a:ea typeface="Roboto"/>
                <a:cs typeface="Roboto"/>
                <a:sym typeface="Roboto"/>
              </a:endParaRPr>
            </a:p>
          </p:txBody>
        </p:sp>
        <p:grpSp>
          <p:nvGrpSpPr>
            <p:cNvPr id="278" name="Google Shape;278;p26"/>
            <p:cNvGrpSpPr/>
            <p:nvPr/>
          </p:nvGrpSpPr>
          <p:grpSpPr>
            <a:xfrm>
              <a:off x="8775000" y="564975"/>
              <a:ext cx="374700" cy="374100"/>
              <a:chOff x="8775000" y="564975"/>
              <a:chExt cx="374700" cy="374100"/>
            </a:xfrm>
          </p:grpSpPr>
          <p:sp>
            <p:nvSpPr>
              <p:cNvPr id="279" name="Google Shape;279;p26"/>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6"/>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26"/>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282" name="Google Shape;282;p26"/>
          <p:cNvGrpSpPr/>
          <p:nvPr/>
        </p:nvGrpSpPr>
        <p:grpSpPr>
          <a:xfrm>
            <a:off x="0" y="0"/>
            <a:ext cx="9144000" cy="564900"/>
            <a:chOff x="308175" y="1786392"/>
            <a:chExt cx="9144000" cy="564900"/>
          </a:xfrm>
        </p:grpSpPr>
        <p:sp>
          <p:nvSpPr>
            <p:cNvPr id="283" name="Google Shape;283;p26"/>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284" name="Google Shape;284;p26"/>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5" name="Google Shape;285;p26"/>
          <p:cNvPicPr preferRelativeResize="0"/>
          <p:nvPr/>
        </p:nvPicPr>
        <p:blipFill>
          <a:blip r:embed="rId3">
            <a:alphaModFix/>
          </a:blip>
          <a:stretch>
            <a:fillRect/>
          </a:stretch>
        </p:blipFill>
        <p:spPr>
          <a:xfrm>
            <a:off x="5322885" y="1224275"/>
            <a:ext cx="369643" cy="369299"/>
          </a:xfrm>
          <a:prstGeom prst="rect">
            <a:avLst/>
          </a:prstGeom>
          <a:noFill/>
          <a:ln>
            <a:noFill/>
          </a:ln>
        </p:spPr>
      </p:pic>
      <p:pic>
        <p:nvPicPr>
          <p:cNvPr id="286" name="Google Shape;286;p26"/>
          <p:cNvPicPr preferRelativeResize="0"/>
          <p:nvPr/>
        </p:nvPicPr>
        <p:blipFill>
          <a:blip r:embed="rId4">
            <a:alphaModFix/>
          </a:blip>
          <a:stretch>
            <a:fillRect/>
          </a:stretch>
        </p:blipFill>
        <p:spPr>
          <a:xfrm>
            <a:off x="8587900" y="1228650"/>
            <a:ext cx="369651" cy="369651"/>
          </a:xfrm>
          <a:prstGeom prst="rect">
            <a:avLst/>
          </a:prstGeom>
          <a:noFill/>
          <a:ln>
            <a:noFill/>
          </a:ln>
        </p:spPr>
      </p:pic>
      <p:sp>
        <p:nvSpPr>
          <p:cNvPr id="287" name="Google Shape;287;p26"/>
          <p:cNvSpPr/>
          <p:nvPr/>
        </p:nvSpPr>
        <p:spPr>
          <a:xfrm>
            <a:off x="6020900" y="1191025"/>
            <a:ext cx="2971800" cy="3741000"/>
          </a:xfrm>
          <a:prstGeom prst="snip1Rect">
            <a:avLst>
              <a:gd fmla="val 25826" name="adj"/>
            </a:avLst>
          </a:prstGeom>
          <a:solidFill>
            <a:srgbClr val="80E6F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Film Industry.  </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Access to data through the local films institutes. </a:t>
            </a:r>
            <a:endParaRPr>
              <a:solidFill>
                <a:schemeClr val="dk1"/>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
                <a:solidFill>
                  <a:schemeClr val="dk1"/>
                </a:solidFill>
                <a:latin typeface="Roboto Light"/>
                <a:ea typeface="Roboto Light"/>
                <a:cs typeface="Roboto Light"/>
                <a:sym typeface="Roboto Light"/>
              </a:rPr>
              <a:t>Main indicators:</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Film viewers.</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Film viewers of domestic production.</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Movie theatres.</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Movie screens.</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Films released.</a:t>
            </a:r>
            <a:endParaRPr>
              <a:solidFill>
                <a:schemeClr val="dk1"/>
              </a:solidFill>
              <a:latin typeface="Roboto Light"/>
              <a:ea typeface="Roboto Light"/>
              <a:cs typeface="Roboto Light"/>
              <a:sym typeface="Roboto Light"/>
            </a:endParaRPr>
          </a:p>
          <a:p>
            <a:pPr indent="-146050" lvl="0" marL="114300" rtl="0" algn="l">
              <a:lnSpc>
                <a:spcPct val="115000"/>
              </a:lnSpc>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National films released.</a:t>
            </a:r>
            <a:endParaRPr>
              <a:solidFill>
                <a:schemeClr val="dk1"/>
              </a:solidFill>
              <a:latin typeface="Roboto"/>
              <a:ea typeface="Roboto"/>
              <a:cs typeface="Roboto"/>
              <a:sym typeface="Roboto"/>
            </a:endParaRPr>
          </a:p>
        </p:txBody>
      </p:sp>
      <p:sp>
        <p:nvSpPr>
          <p:cNvPr id="288" name="Google Shape;288;p26"/>
          <p:cNvSpPr/>
          <p:nvPr/>
        </p:nvSpPr>
        <p:spPr>
          <a:xfrm>
            <a:off x="2807525" y="1191025"/>
            <a:ext cx="2971800" cy="3741000"/>
          </a:xfrm>
          <a:prstGeom prst="snip1Rect">
            <a:avLst>
              <a:gd fmla="val 25826" name="adj"/>
            </a:avLst>
          </a:prstGeom>
          <a:solidFill>
            <a:srgbClr val="80E6F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Publishing Industry.</a:t>
            </a:r>
            <a:r>
              <a:rPr lang="en">
                <a:solidFill>
                  <a:schemeClr val="dk1"/>
                </a:solidFill>
                <a:latin typeface="Roboto"/>
                <a:ea typeface="Roboto"/>
                <a:cs typeface="Roboto"/>
                <a:sym typeface="Roboto"/>
              </a:rPr>
              <a:t> </a:t>
            </a:r>
            <a:br>
              <a:rPr lang="en">
                <a:solidFill>
                  <a:schemeClr val="dk1"/>
                </a:solidFill>
                <a:latin typeface="Roboto Light"/>
                <a:ea typeface="Roboto Light"/>
                <a:cs typeface="Roboto Light"/>
                <a:sym typeface="Roboto Light"/>
              </a:rPr>
            </a:br>
            <a:r>
              <a:rPr lang="en">
                <a:solidFill>
                  <a:schemeClr val="dk1"/>
                </a:solidFill>
                <a:latin typeface="Roboto Light"/>
                <a:ea typeface="Roboto Light"/>
                <a:cs typeface="Roboto Light"/>
                <a:sym typeface="Roboto Light"/>
              </a:rPr>
              <a:t>Access to data through the ISBN registry of each country. </a:t>
            </a:r>
            <a:endParaRPr>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dk1"/>
                </a:solidFill>
                <a:latin typeface="Roboto Light"/>
                <a:ea typeface="Roboto Light"/>
                <a:cs typeface="Roboto Light"/>
                <a:sym typeface="Roboto Light"/>
              </a:rPr>
              <a:t>Main indicators:</a:t>
            </a:r>
            <a:endParaRPr>
              <a:solidFill>
                <a:schemeClr val="dk1"/>
              </a:solidFill>
              <a:latin typeface="Roboto Light"/>
              <a:ea typeface="Roboto Light"/>
              <a:cs typeface="Roboto Light"/>
              <a:sym typeface="Roboto Light"/>
            </a:endParaRPr>
          </a:p>
          <a:p>
            <a:pPr indent="-146050" lvl="0" marL="11430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Books titles registered at the ISBN agency.</a:t>
            </a:r>
            <a:endParaRPr>
              <a:solidFill>
                <a:schemeClr val="dk1"/>
              </a:solidFill>
              <a:latin typeface="Roboto Light"/>
              <a:ea typeface="Roboto Light"/>
              <a:cs typeface="Roboto Light"/>
              <a:sym typeface="Roboto Light"/>
            </a:endParaRPr>
          </a:p>
          <a:p>
            <a:pPr indent="-146050" lvl="0" marL="11430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Books titles registered at the ISBN agency per 10.000 inhabitans.</a:t>
            </a:r>
            <a:endParaRPr>
              <a:solidFill>
                <a:schemeClr val="dk1"/>
              </a:solidFill>
              <a:latin typeface="Roboto Light"/>
              <a:ea typeface="Roboto Light"/>
              <a:cs typeface="Roboto Light"/>
              <a:sym typeface="Roboto Light"/>
            </a:endParaRPr>
          </a:p>
          <a:p>
            <a:pPr indent="-146050" lvl="0" marL="11430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Books titles registered at the ISBN agency by type of format (printed, digital).</a:t>
            </a:r>
            <a:endParaRPr>
              <a:solidFill>
                <a:schemeClr val="dk1"/>
              </a:solidFill>
              <a:latin typeface="Roboto Light"/>
              <a:ea typeface="Roboto Light"/>
              <a:cs typeface="Roboto Light"/>
              <a:sym typeface="Roboto Light"/>
            </a:endParaRPr>
          </a:p>
          <a:p>
            <a:pPr indent="-146050" lvl="0" marL="11430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Printed copies for titles registered at the ISBN agency with paper support.</a:t>
            </a:r>
            <a:endParaRPr>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292" name="Shape 292"/>
        <p:cNvGrpSpPr/>
        <p:nvPr/>
      </p:nvGrpSpPr>
      <p:grpSpPr>
        <a:xfrm>
          <a:off x="0" y="0"/>
          <a:ext cx="0" cy="0"/>
          <a:chOff x="0" y="0"/>
          <a:chExt cx="0" cy="0"/>
        </a:xfrm>
      </p:grpSpPr>
      <p:sp>
        <p:nvSpPr>
          <p:cNvPr id="293" name="Google Shape;293;p27"/>
          <p:cNvSpPr/>
          <p:nvPr/>
        </p:nvSpPr>
        <p:spPr>
          <a:xfrm>
            <a:off x="4773100" y="1548788"/>
            <a:ext cx="4276200" cy="351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259750" y="1509350"/>
            <a:ext cx="4276200" cy="3518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txBox="1"/>
          <p:nvPr/>
        </p:nvSpPr>
        <p:spPr>
          <a:xfrm>
            <a:off x="1188835" y="669313"/>
            <a:ext cx="4563900" cy="369300"/>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0"/>
              </a:spcBef>
              <a:spcAft>
                <a:spcPts val="0"/>
              </a:spcAft>
              <a:buNone/>
            </a:pPr>
            <a:r>
              <a:t/>
            </a:r>
            <a:endParaRPr sz="1800">
              <a:solidFill>
                <a:srgbClr val="231F20"/>
              </a:solidFill>
              <a:latin typeface="Calibri"/>
              <a:ea typeface="Calibri"/>
              <a:cs typeface="Calibri"/>
              <a:sym typeface="Calibri"/>
            </a:endParaRPr>
          </a:p>
        </p:txBody>
      </p:sp>
      <p:sp>
        <p:nvSpPr>
          <p:cNvPr id="296" name="Google Shape;296;p27"/>
          <p:cNvSpPr txBox="1"/>
          <p:nvPr/>
        </p:nvSpPr>
        <p:spPr>
          <a:xfrm>
            <a:off x="173050" y="296100"/>
            <a:ext cx="8725800" cy="461700"/>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0"/>
              </a:spcBef>
              <a:spcAft>
                <a:spcPts val="0"/>
              </a:spcAft>
              <a:buNone/>
            </a:pPr>
            <a:r>
              <a:t/>
            </a:r>
            <a:endParaRPr b="1" sz="2400">
              <a:solidFill>
                <a:srgbClr val="54B67E"/>
              </a:solidFill>
              <a:latin typeface="Calibri"/>
              <a:ea typeface="Calibri"/>
              <a:cs typeface="Calibri"/>
              <a:sym typeface="Calibri"/>
            </a:endParaRPr>
          </a:p>
        </p:txBody>
      </p:sp>
      <p:sp>
        <p:nvSpPr>
          <p:cNvPr id="297" name="Google Shape;297;p27"/>
          <p:cNvSpPr txBox="1"/>
          <p:nvPr/>
        </p:nvSpPr>
        <p:spPr>
          <a:xfrm>
            <a:off x="72375" y="953200"/>
            <a:ext cx="69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Books titles registered in ISBN agency. In units per country. SICSUR 2013-2021</a:t>
            </a:r>
            <a:endParaRPr>
              <a:solidFill>
                <a:schemeClr val="lt1"/>
              </a:solidFill>
              <a:latin typeface="Roboto"/>
              <a:ea typeface="Roboto"/>
              <a:cs typeface="Roboto"/>
              <a:sym typeface="Roboto"/>
            </a:endParaRPr>
          </a:p>
        </p:txBody>
      </p:sp>
      <p:grpSp>
        <p:nvGrpSpPr>
          <p:cNvPr id="298" name="Google Shape;298;p27"/>
          <p:cNvGrpSpPr/>
          <p:nvPr/>
        </p:nvGrpSpPr>
        <p:grpSpPr>
          <a:xfrm>
            <a:off x="0" y="564900"/>
            <a:ext cx="9149700" cy="374175"/>
            <a:chOff x="0" y="564900"/>
            <a:chExt cx="9149700" cy="374175"/>
          </a:xfrm>
        </p:grpSpPr>
        <p:sp>
          <p:nvSpPr>
            <p:cNvPr id="299" name="Google Shape;299;p27"/>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and creative industries indicators. Publishing industr</a:t>
              </a:r>
              <a:r>
                <a:rPr lang="en">
                  <a:solidFill>
                    <a:schemeClr val="dk1"/>
                  </a:solidFill>
                  <a:latin typeface="Roboto"/>
                  <a:ea typeface="Roboto"/>
                  <a:cs typeface="Roboto"/>
                  <a:sym typeface="Roboto"/>
                </a:rPr>
                <a:t>y</a:t>
              </a:r>
              <a:endParaRPr>
                <a:solidFill>
                  <a:schemeClr val="dk1"/>
                </a:solidFill>
                <a:latin typeface="Roboto"/>
                <a:ea typeface="Roboto"/>
                <a:cs typeface="Roboto"/>
                <a:sym typeface="Roboto"/>
              </a:endParaRPr>
            </a:p>
          </p:txBody>
        </p:sp>
        <p:grpSp>
          <p:nvGrpSpPr>
            <p:cNvPr id="300" name="Google Shape;300;p27"/>
            <p:cNvGrpSpPr/>
            <p:nvPr/>
          </p:nvGrpSpPr>
          <p:grpSpPr>
            <a:xfrm>
              <a:off x="8775000" y="564975"/>
              <a:ext cx="374700" cy="374100"/>
              <a:chOff x="8775000" y="564975"/>
              <a:chExt cx="374700" cy="374100"/>
            </a:xfrm>
          </p:grpSpPr>
          <p:sp>
            <p:nvSpPr>
              <p:cNvPr id="301" name="Google Shape;301;p27"/>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27"/>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303" name="Google Shape;303;p27"/>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304" name="Google Shape;304;p27"/>
          <p:cNvGrpSpPr/>
          <p:nvPr/>
        </p:nvGrpSpPr>
        <p:grpSpPr>
          <a:xfrm>
            <a:off x="0" y="0"/>
            <a:ext cx="9144000" cy="564900"/>
            <a:chOff x="308175" y="1786392"/>
            <a:chExt cx="9144000" cy="564900"/>
          </a:xfrm>
        </p:grpSpPr>
        <p:sp>
          <p:nvSpPr>
            <p:cNvPr id="305" name="Google Shape;305;p27"/>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306" name="Google Shape;306;p27"/>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7" name="Google Shape;307;p27" title="Gráfico"/>
          <p:cNvPicPr preferRelativeResize="0"/>
          <p:nvPr/>
        </p:nvPicPr>
        <p:blipFill>
          <a:blip r:embed="rId3">
            <a:alphaModFix/>
          </a:blip>
          <a:stretch>
            <a:fillRect/>
          </a:stretch>
        </p:blipFill>
        <p:spPr>
          <a:xfrm>
            <a:off x="173050" y="1470200"/>
            <a:ext cx="4292449" cy="3477550"/>
          </a:xfrm>
          <a:prstGeom prst="rect">
            <a:avLst/>
          </a:prstGeom>
          <a:noFill/>
          <a:ln cap="flat" cmpd="sng" w="9525">
            <a:solidFill>
              <a:schemeClr val="dk1"/>
            </a:solidFill>
            <a:prstDash val="solid"/>
            <a:round/>
            <a:headEnd len="sm" w="sm" type="none"/>
            <a:tailEnd len="sm" w="sm" type="none"/>
          </a:ln>
        </p:spPr>
      </p:pic>
      <p:pic>
        <p:nvPicPr>
          <p:cNvPr id="308" name="Google Shape;308;p27" title="Gráfico"/>
          <p:cNvPicPr preferRelativeResize="0"/>
          <p:nvPr/>
        </p:nvPicPr>
        <p:blipFill>
          <a:blip r:embed="rId4">
            <a:alphaModFix/>
          </a:blip>
          <a:stretch>
            <a:fillRect/>
          </a:stretch>
        </p:blipFill>
        <p:spPr>
          <a:xfrm>
            <a:off x="4636100" y="1469975"/>
            <a:ext cx="4342650" cy="35187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312" name="Shape 312"/>
        <p:cNvGrpSpPr/>
        <p:nvPr/>
      </p:nvGrpSpPr>
      <p:grpSpPr>
        <a:xfrm>
          <a:off x="0" y="0"/>
          <a:ext cx="0" cy="0"/>
          <a:chOff x="0" y="0"/>
          <a:chExt cx="0" cy="0"/>
        </a:xfrm>
      </p:grpSpPr>
      <p:sp>
        <p:nvSpPr>
          <p:cNvPr id="313" name="Google Shape;313;p28"/>
          <p:cNvSpPr/>
          <p:nvPr/>
        </p:nvSpPr>
        <p:spPr>
          <a:xfrm>
            <a:off x="4864104" y="1339283"/>
            <a:ext cx="4219500" cy="35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220033" y="1339283"/>
            <a:ext cx="4367400" cy="35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28"/>
          <p:cNvGrpSpPr/>
          <p:nvPr/>
        </p:nvGrpSpPr>
        <p:grpSpPr>
          <a:xfrm>
            <a:off x="0" y="564900"/>
            <a:ext cx="9149700" cy="374175"/>
            <a:chOff x="0" y="564900"/>
            <a:chExt cx="9149700" cy="374175"/>
          </a:xfrm>
        </p:grpSpPr>
        <p:sp>
          <p:nvSpPr>
            <p:cNvPr id="316" name="Google Shape;316;p28"/>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and creative industries indicators. Film industry</a:t>
              </a:r>
              <a:endParaRPr>
                <a:solidFill>
                  <a:schemeClr val="dk1"/>
                </a:solidFill>
                <a:latin typeface="Roboto"/>
                <a:ea typeface="Roboto"/>
                <a:cs typeface="Roboto"/>
                <a:sym typeface="Roboto"/>
              </a:endParaRPr>
            </a:p>
          </p:txBody>
        </p:sp>
        <p:grpSp>
          <p:nvGrpSpPr>
            <p:cNvPr id="317" name="Google Shape;317;p28"/>
            <p:cNvGrpSpPr/>
            <p:nvPr/>
          </p:nvGrpSpPr>
          <p:grpSpPr>
            <a:xfrm>
              <a:off x="8775000" y="564975"/>
              <a:ext cx="374700" cy="374100"/>
              <a:chOff x="8775000" y="564975"/>
              <a:chExt cx="374700" cy="374100"/>
            </a:xfrm>
          </p:grpSpPr>
          <p:sp>
            <p:nvSpPr>
              <p:cNvPr id="318" name="Google Shape;318;p28"/>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28"/>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320" name="Google Shape;320;p28"/>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321" name="Google Shape;321;p28"/>
          <p:cNvGrpSpPr/>
          <p:nvPr/>
        </p:nvGrpSpPr>
        <p:grpSpPr>
          <a:xfrm>
            <a:off x="0" y="0"/>
            <a:ext cx="9144000" cy="564900"/>
            <a:chOff x="308175" y="1786392"/>
            <a:chExt cx="9144000" cy="564900"/>
          </a:xfrm>
        </p:grpSpPr>
        <p:sp>
          <p:nvSpPr>
            <p:cNvPr id="322" name="Google Shape;322;p28"/>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323" name="Google Shape;323;p28"/>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4" name="Google Shape;324;p28" title="Gráfico"/>
          <p:cNvPicPr preferRelativeResize="0"/>
          <p:nvPr/>
        </p:nvPicPr>
        <p:blipFill>
          <a:blip r:embed="rId3">
            <a:alphaModFix/>
          </a:blip>
          <a:stretch>
            <a:fillRect/>
          </a:stretch>
        </p:blipFill>
        <p:spPr>
          <a:xfrm>
            <a:off x="95375" y="1245200"/>
            <a:ext cx="4414211" cy="3576874"/>
          </a:xfrm>
          <a:prstGeom prst="rect">
            <a:avLst/>
          </a:prstGeom>
          <a:noFill/>
          <a:ln cap="flat" cmpd="sng" w="9525">
            <a:solidFill>
              <a:schemeClr val="dk1"/>
            </a:solidFill>
            <a:prstDash val="solid"/>
            <a:round/>
            <a:headEnd len="sm" w="sm" type="none"/>
            <a:tailEnd len="sm" w="sm" type="none"/>
          </a:ln>
        </p:spPr>
      </p:pic>
      <p:pic>
        <p:nvPicPr>
          <p:cNvPr id="325" name="Google Shape;325;p28" title="Gráfico"/>
          <p:cNvPicPr preferRelativeResize="0"/>
          <p:nvPr/>
        </p:nvPicPr>
        <p:blipFill>
          <a:blip r:embed="rId4">
            <a:alphaModFix/>
          </a:blip>
          <a:stretch>
            <a:fillRect/>
          </a:stretch>
        </p:blipFill>
        <p:spPr>
          <a:xfrm>
            <a:off x="4780710" y="1262911"/>
            <a:ext cx="4219656" cy="357687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329" name="Shape 329"/>
        <p:cNvGrpSpPr/>
        <p:nvPr/>
      </p:nvGrpSpPr>
      <p:grpSpPr>
        <a:xfrm>
          <a:off x="0" y="0"/>
          <a:ext cx="0" cy="0"/>
          <a:chOff x="0" y="0"/>
          <a:chExt cx="0" cy="0"/>
        </a:xfrm>
      </p:grpSpPr>
      <p:sp>
        <p:nvSpPr>
          <p:cNvPr id="330" name="Google Shape;330;p29"/>
          <p:cNvSpPr/>
          <p:nvPr/>
        </p:nvSpPr>
        <p:spPr>
          <a:xfrm>
            <a:off x="218000" y="1194025"/>
            <a:ext cx="4128000" cy="298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29"/>
          <p:cNvPicPr preferRelativeResize="0"/>
          <p:nvPr/>
        </p:nvPicPr>
        <p:blipFill rotWithShape="1">
          <a:blip r:embed="rId3">
            <a:alphaModFix/>
          </a:blip>
          <a:srcRect b="0" l="9893" r="19384" t="9633"/>
          <a:stretch/>
        </p:blipFill>
        <p:spPr>
          <a:xfrm>
            <a:off x="131975" y="1057825"/>
            <a:ext cx="4128050" cy="3027850"/>
          </a:xfrm>
          <a:prstGeom prst="rect">
            <a:avLst/>
          </a:prstGeom>
          <a:noFill/>
          <a:ln cap="flat" cmpd="sng" w="9525">
            <a:solidFill>
              <a:schemeClr val="dk1"/>
            </a:solidFill>
            <a:prstDash val="solid"/>
            <a:round/>
            <a:headEnd len="sm" w="sm" type="none"/>
            <a:tailEnd len="sm" w="sm" type="none"/>
          </a:ln>
        </p:spPr>
      </p:pic>
      <p:sp>
        <p:nvSpPr>
          <p:cNvPr id="332" name="Google Shape;332;p29"/>
          <p:cNvSpPr txBox="1"/>
          <p:nvPr/>
        </p:nvSpPr>
        <p:spPr>
          <a:xfrm>
            <a:off x="4383725" y="1040250"/>
            <a:ext cx="45345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700">
                <a:solidFill>
                  <a:schemeClr val="lt1"/>
                </a:solidFill>
                <a:latin typeface="Roboto Light"/>
                <a:ea typeface="Roboto Light"/>
                <a:cs typeface="Roboto Light"/>
                <a:sym typeface="Roboto Light"/>
              </a:rPr>
              <a:t>The map is an interactive cartographic tool that geo-references cultural spaces at the regional level. </a:t>
            </a:r>
            <a:endParaRPr sz="1700">
              <a:solidFill>
                <a:schemeClr val="lt1"/>
              </a:solidFill>
              <a:latin typeface="Roboto Light"/>
              <a:ea typeface="Roboto Light"/>
              <a:cs typeface="Roboto Light"/>
              <a:sym typeface="Roboto Light"/>
            </a:endParaRPr>
          </a:p>
          <a:p>
            <a:pPr indent="0" lvl="0" marL="0" marR="0" rtl="0" algn="l">
              <a:lnSpc>
                <a:spcPct val="100000"/>
              </a:lnSpc>
              <a:spcBef>
                <a:spcPts val="0"/>
              </a:spcBef>
              <a:spcAft>
                <a:spcPts val="0"/>
              </a:spcAft>
              <a:buNone/>
            </a:pPr>
            <a:r>
              <a:t/>
            </a:r>
            <a:endParaRPr sz="1700">
              <a:solidFill>
                <a:schemeClr val="lt1"/>
              </a:solidFill>
              <a:latin typeface="Roboto Light"/>
              <a:ea typeface="Roboto Light"/>
              <a:cs typeface="Roboto Light"/>
              <a:sym typeface="Roboto Light"/>
            </a:endParaRPr>
          </a:p>
          <a:p>
            <a:pPr indent="0" lvl="0" marL="0" marR="0" rtl="0" algn="l">
              <a:lnSpc>
                <a:spcPct val="100000"/>
              </a:lnSpc>
              <a:spcBef>
                <a:spcPts val="0"/>
              </a:spcBef>
              <a:spcAft>
                <a:spcPts val="0"/>
              </a:spcAft>
              <a:buNone/>
            </a:pPr>
            <a:r>
              <a:rPr lang="en" sz="1700">
                <a:solidFill>
                  <a:schemeClr val="lt1"/>
                </a:solidFill>
                <a:latin typeface="Roboto Light"/>
                <a:ea typeface="Roboto Light"/>
                <a:cs typeface="Roboto Light"/>
                <a:sym typeface="Roboto Light"/>
              </a:rPr>
              <a:t>It brings together data related to the cultural sector and socio-demographic data -analphabetism or population density- and shows how the cultural spaces are distributed in the region. </a:t>
            </a:r>
            <a:endParaRPr sz="1700">
              <a:solidFill>
                <a:schemeClr val="lt1"/>
              </a:solidFill>
              <a:latin typeface="Roboto Light"/>
              <a:ea typeface="Roboto Light"/>
              <a:cs typeface="Roboto Light"/>
              <a:sym typeface="Roboto Light"/>
            </a:endParaRPr>
          </a:p>
          <a:p>
            <a:pPr indent="0" lvl="0" marL="0" marR="0" rtl="0" algn="l">
              <a:lnSpc>
                <a:spcPct val="100000"/>
              </a:lnSpc>
              <a:spcBef>
                <a:spcPts val="0"/>
              </a:spcBef>
              <a:spcAft>
                <a:spcPts val="0"/>
              </a:spcAft>
              <a:buNone/>
            </a:pPr>
            <a:r>
              <a:t/>
            </a:r>
            <a:endParaRPr sz="1700">
              <a:solidFill>
                <a:schemeClr val="lt1"/>
              </a:solidFill>
              <a:latin typeface="Roboto Light"/>
              <a:ea typeface="Roboto Light"/>
              <a:cs typeface="Roboto Light"/>
              <a:sym typeface="Roboto Light"/>
            </a:endParaRPr>
          </a:p>
          <a:p>
            <a:pPr indent="0" lvl="0" marL="0" marR="0" rtl="0" algn="l">
              <a:lnSpc>
                <a:spcPct val="100000"/>
              </a:lnSpc>
              <a:spcBef>
                <a:spcPts val="0"/>
              </a:spcBef>
              <a:spcAft>
                <a:spcPts val="0"/>
              </a:spcAft>
              <a:buNone/>
            </a:pPr>
            <a:r>
              <a:rPr lang="en" sz="1700">
                <a:solidFill>
                  <a:schemeClr val="lt1"/>
                </a:solidFill>
                <a:latin typeface="Roboto Light"/>
                <a:ea typeface="Roboto Light"/>
                <a:cs typeface="Roboto Light"/>
                <a:sym typeface="Roboto Light"/>
              </a:rPr>
              <a:t>Methodological Manual</a:t>
            </a:r>
            <a:endParaRPr sz="1700">
              <a:solidFill>
                <a:schemeClr val="lt1"/>
              </a:solidFill>
              <a:latin typeface="Roboto Light"/>
              <a:ea typeface="Roboto Light"/>
              <a:cs typeface="Roboto Light"/>
              <a:sym typeface="Roboto Light"/>
            </a:endParaRPr>
          </a:p>
        </p:txBody>
      </p:sp>
      <p:pic>
        <p:nvPicPr>
          <p:cNvPr id="333" name="Google Shape;333;p29"/>
          <p:cNvPicPr preferRelativeResize="0"/>
          <p:nvPr/>
        </p:nvPicPr>
        <p:blipFill rotWithShape="1">
          <a:blip r:embed="rId4">
            <a:alphaModFix/>
          </a:blip>
          <a:srcRect b="58129" l="3033" r="68563" t="9012"/>
          <a:stretch/>
        </p:blipFill>
        <p:spPr>
          <a:xfrm>
            <a:off x="131987" y="4287625"/>
            <a:ext cx="1380674" cy="661000"/>
          </a:xfrm>
          <a:prstGeom prst="rect">
            <a:avLst/>
          </a:prstGeom>
          <a:noFill/>
          <a:ln cap="flat" cmpd="sng" w="9525">
            <a:solidFill>
              <a:schemeClr val="dk1"/>
            </a:solidFill>
            <a:prstDash val="solid"/>
            <a:round/>
            <a:headEnd len="sm" w="sm" type="none"/>
            <a:tailEnd len="sm" w="sm" type="none"/>
          </a:ln>
        </p:spPr>
      </p:pic>
      <p:grpSp>
        <p:nvGrpSpPr>
          <p:cNvPr id="334" name="Google Shape;334;p29"/>
          <p:cNvGrpSpPr/>
          <p:nvPr/>
        </p:nvGrpSpPr>
        <p:grpSpPr>
          <a:xfrm>
            <a:off x="0" y="564900"/>
            <a:ext cx="9149700" cy="374175"/>
            <a:chOff x="0" y="564900"/>
            <a:chExt cx="9149700" cy="374175"/>
          </a:xfrm>
        </p:grpSpPr>
        <p:sp>
          <p:nvSpPr>
            <p:cNvPr id="335" name="Google Shape;335;p29"/>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map</a:t>
              </a:r>
              <a:endParaRPr>
                <a:solidFill>
                  <a:schemeClr val="dk1"/>
                </a:solidFill>
                <a:latin typeface="Roboto"/>
                <a:ea typeface="Roboto"/>
                <a:cs typeface="Roboto"/>
                <a:sym typeface="Roboto"/>
              </a:endParaRPr>
            </a:p>
          </p:txBody>
        </p:sp>
        <p:grpSp>
          <p:nvGrpSpPr>
            <p:cNvPr id="336" name="Google Shape;336;p29"/>
            <p:cNvGrpSpPr/>
            <p:nvPr/>
          </p:nvGrpSpPr>
          <p:grpSpPr>
            <a:xfrm>
              <a:off x="8775000" y="564975"/>
              <a:ext cx="374700" cy="374100"/>
              <a:chOff x="8775000" y="564975"/>
              <a:chExt cx="374700" cy="374100"/>
            </a:xfrm>
          </p:grpSpPr>
          <p:sp>
            <p:nvSpPr>
              <p:cNvPr id="337" name="Google Shape;337;p29"/>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8" name="Google Shape;338;p29"/>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339" name="Google Shape;339;p29"/>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340" name="Google Shape;340;p29"/>
          <p:cNvGrpSpPr/>
          <p:nvPr/>
        </p:nvGrpSpPr>
        <p:grpSpPr>
          <a:xfrm>
            <a:off x="0" y="0"/>
            <a:ext cx="9144000" cy="564900"/>
            <a:chOff x="308175" y="1786392"/>
            <a:chExt cx="9144000" cy="564900"/>
          </a:xfrm>
        </p:grpSpPr>
        <p:sp>
          <p:nvSpPr>
            <p:cNvPr id="341" name="Google Shape;341;p29"/>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342" name="Google Shape;342;p29"/>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43" name="Google Shape;343;p29"/>
          <p:cNvPicPr preferRelativeResize="0"/>
          <p:nvPr/>
        </p:nvPicPr>
        <p:blipFill rotWithShape="1">
          <a:blip r:embed="rId4">
            <a:alphaModFix/>
          </a:blip>
          <a:srcRect b="58523" l="35799" r="35796" t="8618"/>
          <a:stretch/>
        </p:blipFill>
        <p:spPr>
          <a:xfrm>
            <a:off x="1632997" y="4287625"/>
            <a:ext cx="1380674" cy="661000"/>
          </a:xfrm>
          <a:prstGeom prst="rect">
            <a:avLst/>
          </a:prstGeom>
          <a:noFill/>
          <a:ln cap="flat" cmpd="sng" w="9525">
            <a:solidFill>
              <a:schemeClr val="dk1"/>
            </a:solidFill>
            <a:prstDash val="solid"/>
            <a:round/>
            <a:headEnd len="sm" w="sm" type="none"/>
            <a:tailEnd len="sm" w="sm" type="none"/>
          </a:ln>
        </p:spPr>
      </p:pic>
      <p:pic>
        <p:nvPicPr>
          <p:cNvPr id="344" name="Google Shape;344;p29"/>
          <p:cNvPicPr preferRelativeResize="0"/>
          <p:nvPr/>
        </p:nvPicPr>
        <p:blipFill rotWithShape="1">
          <a:blip r:embed="rId4">
            <a:alphaModFix/>
          </a:blip>
          <a:srcRect b="57350" l="69883" r="1712" t="9791"/>
          <a:stretch/>
        </p:blipFill>
        <p:spPr>
          <a:xfrm>
            <a:off x="3134007" y="4287625"/>
            <a:ext cx="1380674" cy="661000"/>
          </a:xfrm>
          <a:prstGeom prst="rect">
            <a:avLst/>
          </a:prstGeom>
          <a:noFill/>
          <a:ln cap="flat" cmpd="sng" w="9525">
            <a:solidFill>
              <a:schemeClr val="dk1"/>
            </a:solidFill>
            <a:prstDash val="solid"/>
            <a:round/>
            <a:headEnd len="sm" w="sm" type="none"/>
            <a:tailEnd len="sm" w="sm" type="none"/>
          </a:ln>
        </p:spPr>
      </p:pic>
      <p:pic>
        <p:nvPicPr>
          <p:cNvPr id="345" name="Google Shape;345;p29"/>
          <p:cNvPicPr preferRelativeResize="0"/>
          <p:nvPr/>
        </p:nvPicPr>
        <p:blipFill rotWithShape="1">
          <a:blip r:embed="rId4">
            <a:alphaModFix/>
          </a:blip>
          <a:srcRect b="10287" l="3411" r="68185" t="56854"/>
          <a:stretch/>
        </p:blipFill>
        <p:spPr>
          <a:xfrm>
            <a:off x="4635017" y="4287625"/>
            <a:ext cx="1380674" cy="661000"/>
          </a:xfrm>
          <a:prstGeom prst="rect">
            <a:avLst/>
          </a:prstGeom>
          <a:noFill/>
          <a:ln cap="flat" cmpd="sng" w="9525">
            <a:solidFill>
              <a:schemeClr val="dk1"/>
            </a:solidFill>
            <a:prstDash val="solid"/>
            <a:round/>
            <a:headEnd len="sm" w="sm" type="none"/>
            <a:tailEnd len="sm" w="sm" type="none"/>
          </a:ln>
        </p:spPr>
      </p:pic>
      <p:pic>
        <p:nvPicPr>
          <p:cNvPr id="346" name="Google Shape;346;p29"/>
          <p:cNvPicPr preferRelativeResize="0"/>
          <p:nvPr/>
        </p:nvPicPr>
        <p:blipFill rotWithShape="1">
          <a:blip r:embed="rId4">
            <a:alphaModFix/>
          </a:blip>
          <a:srcRect b="10705" l="37148" r="34447" t="56436"/>
          <a:stretch/>
        </p:blipFill>
        <p:spPr>
          <a:xfrm>
            <a:off x="6136027" y="4287625"/>
            <a:ext cx="1380674" cy="661000"/>
          </a:xfrm>
          <a:prstGeom prst="rect">
            <a:avLst/>
          </a:prstGeom>
          <a:noFill/>
          <a:ln cap="flat" cmpd="sng" w="9525">
            <a:solidFill>
              <a:schemeClr val="dk1"/>
            </a:solidFill>
            <a:prstDash val="solid"/>
            <a:round/>
            <a:headEnd len="sm" w="sm" type="none"/>
            <a:tailEnd len="sm" w="sm" type="none"/>
          </a:ln>
        </p:spPr>
      </p:pic>
      <p:pic>
        <p:nvPicPr>
          <p:cNvPr id="347" name="Google Shape;347;p29"/>
          <p:cNvPicPr preferRelativeResize="0"/>
          <p:nvPr/>
        </p:nvPicPr>
        <p:blipFill rotWithShape="1">
          <a:blip r:embed="rId4">
            <a:alphaModFix/>
          </a:blip>
          <a:srcRect b="10284" l="69795" r="1800" t="56857"/>
          <a:stretch/>
        </p:blipFill>
        <p:spPr>
          <a:xfrm>
            <a:off x="7637037" y="4287625"/>
            <a:ext cx="1380674" cy="6610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351" name="Shape 351"/>
        <p:cNvGrpSpPr/>
        <p:nvPr/>
      </p:nvGrpSpPr>
      <p:grpSpPr>
        <a:xfrm>
          <a:off x="0" y="0"/>
          <a:ext cx="0" cy="0"/>
          <a:chOff x="0" y="0"/>
          <a:chExt cx="0" cy="0"/>
        </a:xfrm>
      </p:grpSpPr>
      <p:sp>
        <p:nvSpPr>
          <p:cNvPr id="352" name="Google Shape;352;p30"/>
          <p:cNvSpPr/>
          <p:nvPr/>
        </p:nvSpPr>
        <p:spPr>
          <a:xfrm>
            <a:off x="6722925" y="1485700"/>
            <a:ext cx="1830600" cy="25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6586350" y="1328975"/>
            <a:ext cx="1883400" cy="258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txBox="1"/>
          <p:nvPr/>
        </p:nvSpPr>
        <p:spPr>
          <a:xfrm>
            <a:off x="191725" y="1216200"/>
            <a:ext cx="3530400" cy="3755700"/>
          </a:xfrm>
          <a:prstGeom prst="rect">
            <a:avLst/>
          </a:prstGeom>
          <a:noFill/>
          <a:ln>
            <a:noFill/>
          </a:ln>
        </p:spPr>
        <p:txBody>
          <a:bodyPr anchorCtr="0" anchor="t" bIns="45700" lIns="91425" spcFirstLastPara="1" rIns="91425" wrap="square" tIns="45700">
            <a:spAutoFit/>
          </a:bodyPr>
          <a:lstStyle/>
          <a:p>
            <a:pPr indent="0" lvl="0" marL="0" marR="5080" rtl="0" algn="l">
              <a:spcBef>
                <a:spcPts val="0"/>
              </a:spcBef>
              <a:spcAft>
                <a:spcPts val="0"/>
              </a:spcAft>
              <a:buClr>
                <a:schemeClr val="dk1"/>
              </a:buClr>
              <a:buSzPts val="1100"/>
              <a:buFont typeface="Arial"/>
              <a:buNone/>
            </a:pPr>
            <a:r>
              <a:rPr lang="en" sz="1700">
                <a:solidFill>
                  <a:schemeClr val="lt1"/>
                </a:solidFill>
                <a:latin typeface="Roboto Light"/>
                <a:ea typeface="Roboto Light"/>
                <a:cs typeface="Roboto Light"/>
                <a:sym typeface="Roboto Light"/>
              </a:rPr>
              <a:t>The COVID-19 pandemic has had dramatic effects on cultural and creative industries (CCIs).  </a:t>
            </a:r>
            <a:endParaRPr sz="1700">
              <a:solidFill>
                <a:schemeClr val="lt1"/>
              </a:solidFill>
              <a:latin typeface="Roboto Light"/>
              <a:ea typeface="Roboto Light"/>
              <a:cs typeface="Roboto Light"/>
              <a:sym typeface="Roboto Light"/>
            </a:endParaRPr>
          </a:p>
          <a:p>
            <a:pPr indent="0" lvl="0" marL="0" marR="5080" rtl="0" algn="l">
              <a:spcBef>
                <a:spcPts val="0"/>
              </a:spcBef>
              <a:spcAft>
                <a:spcPts val="0"/>
              </a:spcAft>
              <a:buClr>
                <a:schemeClr val="dk1"/>
              </a:buClr>
              <a:buSzPts val="1100"/>
              <a:buFont typeface="Arial"/>
              <a:buNone/>
            </a:pPr>
            <a:r>
              <a:t/>
            </a:r>
            <a:endParaRPr sz="1700">
              <a:solidFill>
                <a:schemeClr val="lt1"/>
              </a:solidFill>
              <a:latin typeface="Roboto Light"/>
              <a:ea typeface="Roboto Light"/>
              <a:cs typeface="Roboto Light"/>
              <a:sym typeface="Roboto Light"/>
            </a:endParaRPr>
          </a:p>
          <a:p>
            <a:pPr indent="0" lvl="0" marL="0" marR="5080" rtl="0" algn="l">
              <a:spcBef>
                <a:spcPts val="0"/>
              </a:spcBef>
              <a:spcAft>
                <a:spcPts val="0"/>
              </a:spcAft>
              <a:buClr>
                <a:schemeClr val="dk1"/>
              </a:buClr>
              <a:buSzPts val="1100"/>
              <a:buFont typeface="Arial"/>
              <a:buNone/>
            </a:pPr>
            <a:r>
              <a:rPr lang="en" sz="1700">
                <a:solidFill>
                  <a:schemeClr val="lt1"/>
                </a:solidFill>
                <a:latin typeface="Roboto Light"/>
                <a:ea typeface="Roboto Light"/>
                <a:cs typeface="Roboto Light"/>
                <a:sym typeface="Roboto Light"/>
              </a:rPr>
              <a:t>MERCOSUR and Latin American countries, traditionally  linked to self-employed workers with little economic and social protection. </a:t>
            </a:r>
            <a:endParaRPr sz="1700">
              <a:solidFill>
                <a:schemeClr val="lt1"/>
              </a:solidFill>
              <a:latin typeface="Roboto Light"/>
              <a:ea typeface="Roboto Light"/>
              <a:cs typeface="Roboto Light"/>
              <a:sym typeface="Roboto Light"/>
            </a:endParaRPr>
          </a:p>
          <a:p>
            <a:pPr indent="0" lvl="0" marL="0" marR="5080" rtl="0" algn="l">
              <a:spcBef>
                <a:spcPts val="0"/>
              </a:spcBef>
              <a:spcAft>
                <a:spcPts val="0"/>
              </a:spcAft>
              <a:buClr>
                <a:schemeClr val="dk1"/>
              </a:buClr>
              <a:buSzPts val="1100"/>
              <a:buFont typeface="Arial"/>
              <a:buNone/>
            </a:pPr>
            <a:r>
              <a:t/>
            </a:r>
            <a:endParaRPr sz="1700">
              <a:solidFill>
                <a:schemeClr val="lt1"/>
              </a:solidFill>
              <a:latin typeface="Roboto Light"/>
              <a:ea typeface="Roboto Light"/>
              <a:cs typeface="Roboto Light"/>
              <a:sym typeface="Roboto Light"/>
            </a:endParaRPr>
          </a:p>
          <a:p>
            <a:pPr indent="0" lvl="0" marL="0" marR="5080" rtl="0" algn="l">
              <a:spcBef>
                <a:spcPts val="0"/>
              </a:spcBef>
              <a:spcAft>
                <a:spcPts val="0"/>
              </a:spcAft>
              <a:buClr>
                <a:schemeClr val="dk1"/>
              </a:buClr>
              <a:buSzPts val="1100"/>
              <a:buFont typeface="Arial"/>
              <a:buNone/>
            </a:pPr>
            <a:r>
              <a:rPr lang="en" sz="1700">
                <a:solidFill>
                  <a:schemeClr val="lt1"/>
                </a:solidFill>
                <a:latin typeface="Roboto Light"/>
                <a:ea typeface="Roboto Light"/>
                <a:cs typeface="Roboto Light"/>
                <a:sym typeface="Roboto Light"/>
              </a:rPr>
              <a:t>At the same time,  these sectors are experiencing an accelerated digitalization of their goods and services and the introduction of new business models.</a:t>
            </a:r>
            <a:endParaRPr sz="1700">
              <a:solidFill>
                <a:schemeClr val="lt1"/>
              </a:solidFill>
              <a:latin typeface="Roboto Light"/>
              <a:ea typeface="Roboto Light"/>
              <a:cs typeface="Roboto Light"/>
              <a:sym typeface="Roboto Light"/>
            </a:endParaRPr>
          </a:p>
        </p:txBody>
      </p:sp>
      <p:sp>
        <p:nvSpPr>
          <p:cNvPr id="355" name="Google Shape;355;p30"/>
          <p:cNvSpPr txBox="1"/>
          <p:nvPr/>
        </p:nvSpPr>
        <p:spPr>
          <a:xfrm>
            <a:off x="6623075" y="3997500"/>
            <a:ext cx="2233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rgbClr val="80E6FD"/>
                </a:solidFill>
                <a:latin typeface="Roboto Light"/>
                <a:ea typeface="Roboto Light"/>
                <a:cs typeface="Roboto Light"/>
                <a:sym typeface="Roboto Light"/>
              </a:rPr>
              <a:t>Strategies of measuring</a:t>
            </a:r>
            <a:endParaRPr sz="1200">
              <a:solidFill>
                <a:srgbClr val="80E6FD"/>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 sz="1200">
                <a:solidFill>
                  <a:srgbClr val="80E6FD"/>
                </a:solidFill>
                <a:latin typeface="Roboto Light"/>
                <a:ea typeface="Roboto Light"/>
                <a:cs typeface="Roboto Light"/>
                <a:sym typeface="Roboto Light"/>
              </a:rPr>
              <a:t>Consumption of the digital public cultural offer  in times of pandemic (2021)</a:t>
            </a:r>
            <a:endParaRPr sz="1200">
              <a:solidFill>
                <a:srgbClr val="80E6FD"/>
              </a:solidFill>
              <a:latin typeface="Roboto Light"/>
              <a:ea typeface="Roboto Light"/>
              <a:cs typeface="Roboto Light"/>
              <a:sym typeface="Roboto Light"/>
            </a:endParaRPr>
          </a:p>
        </p:txBody>
      </p:sp>
      <p:sp>
        <p:nvSpPr>
          <p:cNvPr id="356" name="Google Shape;356;p30"/>
          <p:cNvSpPr txBox="1"/>
          <p:nvPr/>
        </p:nvSpPr>
        <p:spPr>
          <a:xfrm>
            <a:off x="4018425" y="4058750"/>
            <a:ext cx="2061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80E6FD"/>
                </a:solidFill>
                <a:latin typeface="Roboto Light"/>
                <a:ea typeface="Roboto Light"/>
                <a:cs typeface="Roboto Light"/>
                <a:sym typeface="Roboto Light"/>
              </a:rPr>
              <a:t>Covid-19 Impact Measurement Exercises in the Cultural Sector (2020)</a:t>
            </a:r>
            <a:endParaRPr sz="1200">
              <a:solidFill>
                <a:srgbClr val="80E6FD"/>
              </a:solidFill>
              <a:latin typeface="Roboto Light"/>
              <a:ea typeface="Roboto Light"/>
              <a:cs typeface="Roboto Light"/>
              <a:sym typeface="Roboto Light"/>
            </a:endParaRPr>
          </a:p>
        </p:txBody>
      </p:sp>
      <p:grpSp>
        <p:nvGrpSpPr>
          <p:cNvPr id="357" name="Google Shape;357;p30"/>
          <p:cNvGrpSpPr/>
          <p:nvPr/>
        </p:nvGrpSpPr>
        <p:grpSpPr>
          <a:xfrm>
            <a:off x="0" y="564900"/>
            <a:ext cx="9149700" cy="374175"/>
            <a:chOff x="0" y="564900"/>
            <a:chExt cx="9149700" cy="374175"/>
          </a:xfrm>
        </p:grpSpPr>
        <p:sp>
          <p:nvSpPr>
            <p:cNvPr id="358" name="Google Shape;358;p30"/>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Special projects</a:t>
              </a:r>
              <a:endParaRPr>
                <a:solidFill>
                  <a:schemeClr val="dk1"/>
                </a:solidFill>
                <a:latin typeface="Roboto"/>
                <a:ea typeface="Roboto"/>
                <a:cs typeface="Roboto"/>
                <a:sym typeface="Roboto"/>
              </a:endParaRPr>
            </a:p>
          </p:txBody>
        </p:sp>
        <p:grpSp>
          <p:nvGrpSpPr>
            <p:cNvPr id="359" name="Google Shape;359;p30"/>
            <p:cNvGrpSpPr/>
            <p:nvPr/>
          </p:nvGrpSpPr>
          <p:grpSpPr>
            <a:xfrm>
              <a:off x="8775000" y="564975"/>
              <a:ext cx="374700" cy="374100"/>
              <a:chOff x="8775000" y="564975"/>
              <a:chExt cx="374700" cy="374100"/>
            </a:xfrm>
          </p:grpSpPr>
          <p:sp>
            <p:nvSpPr>
              <p:cNvPr id="360" name="Google Shape;360;p30"/>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1" name="Google Shape;361;p30"/>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362" name="Google Shape;362;p30"/>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363" name="Google Shape;363;p30"/>
          <p:cNvGrpSpPr/>
          <p:nvPr/>
        </p:nvGrpSpPr>
        <p:grpSpPr>
          <a:xfrm>
            <a:off x="0" y="0"/>
            <a:ext cx="9144000" cy="564900"/>
            <a:chOff x="308175" y="1786392"/>
            <a:chExt cx="9144000" cy="564900"/>
          </a:xfrm>
        </p:grpSpPr>
        <p:sp>
          <p:nvSpPr>
            <p:cNvPr id="364" name="Google Shape;364;p30"/>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365" name="Google Shape;365;p30"/>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6" name="Google Shape;366;p30"/>
          <p:cNvPicPr preferRelativeResize="0"/>
          <p:nvPr/>
        </p:nvPicPr>
        <p:blipFill>
          <a:blip r:embed="rId3">
            <a:alphaModFix/>
          </a:blip>
          <a:stretch>
            <a:fillRect/>
          </a:stretch>
        </p:blipFill>
        <p:spPr>
          <a:xfrm>
            <a:off x="6586345" y="1328979"/>
            <a:ext cx="1883550" cy="2588923"/>
          </a:xfrm>
          <a:prstGeom prst="rect">
            <a:avLst/>
          </a:prstGeom>
          <a:noFill/>
          <a:ln cap="flat" cmpd="sng" w="9525">
            <a:solidFill>
              <a:schemeClr val="dk1"/>
            </a:solidFill>
            <a:prstDash val="solid"/>
            <a:round/>
            <a:headEnd len="sm" w="sm" type="none"/>
            <a:tailEnd len="sm" w="sm" type="none"/>
          </a:ln>
        </p:spPr>
      </p:pic>
      <p:sp>
        <p:nvSpPr>
          <p:cNvPr id="367" name="Google Shape;367;p30"/>
          <p:cNvSpPr/>
          <p:nvPr/>
        </p:nvSpPr>
        <p:spPr>
          <a:xfrm>
            <a:off x="4151475" y="1485700"/>
            <a:ext cx="1830600" cy="25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30"/>
          <p:cNvPicPr preferRelativeResize="0"/>
          <p:nvPr/>
        </p:nvPicPr>
        <p:blipFill>
          <a:blip r:embed="rId4">
            <a:alphaModFix/>
          </a:blip>
          <a:stretch>
            <a:fillRect/>
          </a:stretch>
        </p:blipFill>
        <p:spPr>
          <a:xfrm>
            <a:off x="4064287" y="1328965"/>
            <a:ext cx="1830478" cy="2588969"/>
          </a:xfrm>
          <a:prstGeom prst="rect">
            <a:avLst/>
          </a:prstGeom>
          <a:noFill/>
          <a:ln cap="flat" cmpd="sng" w="9525">
            <a:solidFill>
              <a:schemeClr val="dk1"/>
            </a:solidFill>
            <a:prstDash val="solid"/>
            <a:round/>
            <a:headEnd len="sm" w="sm" type="none"/>
            <a:tailEnd len="sm" w="sm" type="none"/>
          </a:ln>
        </p:spPr>
      </p:pic>
      <p:cxnSp>
        <p:nvCxnSpPr>
          <p:cNvPr id="369" name="Google Shape;369;p30"/>
          <p:cNvCxnSpPr/>
          <p:nvPr/>
        </p:nvCxnSpPr>
        <p:spPr>
          <a:xfrm>
            <a:off x="3936800" y="1328075"/>
            <a:ext cx="0" cy="748500"/>
          </a:xfrm>
          <a:prstGeom prst="straightConnector1">
            <a:avLst/>
          </a:prstGeom>
          <a:noFill/>
          <a:ln cap="flat" cmpd="sng" w="38100">
            <a:solidFill>
              <a:schemeClr val="dk1"/>
            </a:solidFill>
            <a:prstDash val="dot"/>
            <a:round/>
            <a:headEnd len="med" w="med" type="none"/>
            <a:tailEnd len="med" w="med" type="none"/>
          </a:ln>
        </p:spPr>
      </p:cxnSp>
      <p:cxnSp>
        <p:nvCxnSpPr>
          <p:cNvPr id="370" name="Google Shape;370;p30"/>
          <p:cNvCxnSpPr/>
          <p:nvPr/>
        </p:nvCxnSpPr>
        <p:spPr>
          <a:xfrm>
            <a:off x="6449550" y="1328075"/>
            <a:ext cx="0" cy="74850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374" name="Shape 374"/>
        <p:cNvGrpSpPr/>
        <p:nvPr/>
      </p:nvGrpSpPr>
      <p:grpSpPr>
        <a:xfrm>
          <a:off x="0" y="0"/>
          <a:ext cx="0" cy="0"/>
          <a:chOff x="0" y="0"/>
          <a:chExt cx="0" cy="0"/>
        </a:xfrm>
      </p:grpSpPr>
      <p:grpSp>
        <p:nvGrpSpPr>
          <p:cNvPr id="375" name="Google Shape;375;p31"/>
          <p:cNvGrpSpPr/>
          <p:nvPr/>
        </p:nvGrpSpPr>
        <p:grpSpPr>
          <a:xfrm>
            <a:off x="0" y="564900"/>
            <a:ext cx="9149700" cy="374175"/>
            <a:chOff x="0" y="564900"/>
            <a:chExt cx="9149700" cy="374175"/>
          </a:xfrm>
        </p:grpSpPr>
        <p:sp>
          <p:nvSpPr>
            <p:cNvPr id="376" name="Google Shape;376;p31"/>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Impact Measurement Exercises of Covid-19 in the Cultural Sector </a:t>
              </a:r>
              <a:endParaRPr>
                <a:solidFill>
                  <a:schemeClr val="dk1"/>
                </a:solidFill>
                <a:latin typeface="Roboto"/>
                <a:ea typeface="Roboto"/>
                <a:cs typeface="Roboto"/>
                <a:sym typeface="Roboto"/>
              </a:endParaRPr>
            </a:p>
          </p:txBody>
        </p:sp>
        <p:grpSp>
          <p:nvGrpSpPr>
            <p:cNvPr id="377" name="Google Shape;377;p31"/>
            <p:cNvGrpSpPr/>
            <p:nvPr/>
          </p:nvGrpSpPr>
          <p:grpSpPr>
            <a:xfrm>
              <a:off x="8775000" y="564975"/>
              <a:ext cx="374700" cy="374100"/>
              <a:chOff x="8775000" y="564975"/>
              <a:chExt cx="374700" cy="374100"/>
            </a:xfrm>
          </p:grpSpPr>
          <p:sp>
            <p:nvSpPr>
              <p:cNvPr id="378" name="Google Shape;378;p31"/>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9" name="Google Shape;379;p31"/>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380" name="Google Shape;380;p31"/>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381" name="Google Shape;381;p31"/>
          <p:cNvGrpSpPr/>
          <p:nvPr/>
        </p:nvGrpSpPr>
        <p:grpSpPr>
          <a:xfrm>
            <a:off x="0" y="0"/>
            <a:ext cx="9144000" cy="564900"/>
            <a:chOff x="308175" y="1786392"/>
            <a:chExt cx="9144000" cy="564900"/>
          </a:xfrm>
        </p:grpSpPr>
        <p:sp>
          <p:nvSpPr>
            <p:cNvPr id="382" name="Google Shape;382;p31"/>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383" name="Google Shape;383;p31"/>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31"/>
          <p:cNvSpPr txBox="1"/>
          <p:nvPr/>
        </p:nvSpPr>
        <p:spPr>
          <a:xfrm>
            <a:off x="228950" y="1397350"/>
            <a:ext cx="3927300" cy="3536100"/>
          </a:xfrm>
          <a:prstGeom prst="rect">
            <a:avLst/>
          </a:prstGeom>
          <a:solidFill>
            <a:srgbClr val="80E6F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dk1"/>
                </a:solidFill>
                <a:latin typeface="Roboto Medium"/>
                <a:ea typeface="Roboto Medium"/>
                <a:cs typeface="Roboto Medium"/>
                <a:sym typeface="Roboto Medium"/>
              </a:rPr>
              <a:t>Pre-Temporary Presidency Uruguay (2020)</a:t>
            </a:r>
            <a:endParaRPr>
              <a:solidFill>
                <a:schemeClr val="dk1"/>
              </a:solidFill>
              <a:latin typeface="Roboto Medium"/>
              <a:ea typeface="Roboto Medium"/>
              <a:cs typeface="Roboto Medium"/>
              <a:sym typeface="Roboto Medium"/>
            </a:endParaRPr>
          </a:p>
        </p:txBody>
      </p:sp>
      <p:sp>
        <p:nvSpPr>
          <p:cNvPr id="385" name="Google Shape;385;p31"/>
          <p:cNvSpPr txBox="1"/>
          <p:nvPr/>
        </p:nvSpPr>
        <p:spPr>
          <a:xfrm>
            <a:off x="320150" y="2305450"/>
            <a:ext cx="3411600" cy="11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Medium"/>
                <a:ea typeface="Roboto Medium"/>
                <a:cs typeface="Roboto Medium"/>
                <a:sym typeface="Roboto Medium"/>
              </a:rPr>
              <a:t>Objective: </a:t>
            </a:r>
            <a:r>
              <a:rPr lang="en">
                <a:solidFill>
                  <a:schemeClr val="dk1"/>
                </a:solidFill>
                <a:latin typeface="Roboto Light"/>
                <a:ea typeface="Roboto Light"/>
                <a:cs typeface="Roboto Light"/>
                <a:sym typeface="Roboto Light"/>
              </a:rPr>
              <a:t>systematize all strategies related to the collection and processing of cultural information in the context of the pandemic. </a:t>
            </a:r>
            <a:endParaRPr>
              <a:solidFill>
                <a:schemeClr val="dk1"/>
              </a:solidFill>
              <a:latin typeface="Roboto Light"/>
              <a:ea typeface="Roboto Light"/>
              <a:cs typeface="Roboto Light"/>
              <a:sym typeface="Roboto Light"/>
            </a:endParaRPr>
          </a:p>
        </p:txBody>
      </p:sp>
      <p:sp>
        <p:nvSpPr>
          <p:cNvPr id="386" name="Google Shape;386;p31"/>
          <p:cNvSpPr/>
          <p:nvPr/>
        </p:nvSpPr>
        <p:spPr>
          <a:xfrm>
            <a:off x="228950" y="1148600"/>
            <a:ext cx="3927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3863375" y="12036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8" name="Google Shape;388;p31"/>
          <p:cNvCxnSpPr/>
          <p:nvPr/>
        </p:nvCxnSpPr>
        <p:spPr>
          <a:xfrm flipH="1" rot="10800000">
            <a:off x="338071" y="2140500"/>
            <a:ext cx="3664800" cy="11400"/>
          </a:xfrm>
          <a:prstGeom prst="straightConnector1">
            <a:avLst/>
          </a:prstGeom>
          <a:noFill/>
          <a:ln cap="flat" cmpd="sng" w="9525">
            <a:solidFill>
              <a:schemeClr val="dk2"/>
            </a:solidFill>
            <a:prstDash val="solid"/>
            <a:round/>
            <a:headEnd len="med" w="med" type="none"/>
            <a:tailEnd len="med" w="med" type="none"/>
          </a:ln>
        </p:spPr>
      </p:cxnSp>
      <p:cxnSp>
        <p:nvCxnSpPr>
          <p:cNvPr id="389" name="Google Shape;389;p31"/>
          <p:cNvCxnSpPr/>
          <p:nvPr/>
        </p:nvCxnSpPr>
        <p:spPr>
          <a:xfrm flipH="1" rot="10800000">
            <a:off x="337700" y="3570000"/>
            <a:ext cx="3664800" cy="11400"/>
          </a:xfrm>
          <a:prstGeom prst="straightConnector1">
            <a:avLst/>
          </a:prstGeom>
          <a:noFill/>
          <a:ln cap="flat" cmpd="sng" w="9525">
            <a:solidFill>
              <a:schemeClr val="dk2"/>
            </a:solidFill>
            <a:prstDash val="solid"/>
            <a:round/>
            <a:headEnd len="med" w="med" type="none"/>
            <a:tailEnd len="med" w="med" type="none"/>
          </a:ln>
        </p:spPr>
      </p:cxnSp>
      <p:sp>
        <p:nvSpPr>
          <p:cNvPr id="390" name="Google Shape;390;p31"/>
          <p:cNvSpPr txBox="1"/>
          <p:nvPr/>
        </p:nvSpPr>
        <p:spPr>
          <a:xfrm>
            <a:off x="411100" y="3727500"/>
            <a:ext cx="4026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Medium"/>
                <a:ea typeface="Roboto Medium"/>
                <a:cs typeface="Roboto Medium"/>
                <a:sym typeface="Roboto Medium"/>
              </a:rPr>
              <a:t>Result</a:t>
            </a:r>
            <a:endParaRPr>
              <a:solidFill>
                <a:schemeClr val="dk1"/>
              </a:solidFill>
              <a:latin typeface="Roboto Medium"/>
              <a:ea typeface="Roboto Medium"/>
              <a:cs typeface="Roboto Medium"/>
              <a:sym typeface="Roboto Medium"/>
            </a:endParaRPr>
          </a:p>
          <a:p>
            <a:pPr indent="0" lvl="0" marL="0" rtl="0" algn="l">
              <a:spcBef>
                <a:spcPts val="0"/>
              </a:spcBef>
              <a:spcAft>
                <a:spcPts val="0"/>
              </a:spcAft>
              <a:buNone/>
            </a:pPr>
            <a:r>
              <a:rPr lang="en">
                <a:solidFill>
                  <a:schemeClr val="dk1"/>
                </a:solidFill>
                <a:latin typeface="Roboto Light"/>
                <a:ea typeface="Roboto Light"/>
                <a:cs typeface="Roboto Light"/>
                <a:sym typeface="Roboto Light"/>
              </a:rPr>
              <a:t>2 common strategies:</a:t>
            </a:r>
            <a:endParaRPr>
              <a:solidFill>
                <a:schemeClr val="dk1"/>
              </a:solidFill>
              <a:latin typeface="Roboto Light"/>
              <a:ea typeface="Roboto Light"/>
              <a:cs typeface="Roboto Light"/>
              <a:sym typeface="Roboto Light"/>
            </a:endParaRPr>
          </a:p>
          <a:p>
            <a:pPr indent="-203200" lvl="0" marL="28575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Survey</a:t>
            </a:r>
            <a:endParaRPr>
              <a:solidFill>
                <a:schemeClr val="dk1"/>
              </a:solidFill>
              <a:latin typeface="Roboto Light"/>
              <a:ea typeface="Roboto Light"/>
              <a:cs typeface="Roboto Light"/>
              <a:sym typeface="Roboto Light"/>
            </a:endParaRPr>
          </a:p>
          <a:p>
            <a:pPr indent="-203200" lvl="0" marL="285750" rtl="0" algn="l">
              <a:spcBef>
                <a:spcPts val="0"/>
              </a:spcBef>
              <a:spcAft>
                <a:spcPts val="0"/>
              </a:spcAft>
              <a:buClr>
                <a:schemeClr val="dk1"/>
              </a:buClr>
              <a:buSzPts val="1400"/>
              <a:buFont typeface="Roboto Light"/>
              <a:buChar char="➔"/>
            </a:pPr>
            <a:r>
              <a:rPr lang="en">
                <a:solidFill>
                  <a:schemeClr val="dk1"/>
                </a:solidFill>
                <a:latin typeface="Roboto Light"/>
                <a:ea typeface="Roboto Light"/>
                <a:cs typeface="Roboto Light"/>
                <a:sym typeface="Roboto Light"/>
              </a:rPr>
              <a:t>Economic measurement</a:t>
            </a:r>
            <a:endParaRPr sz="1000">
              <a:solidFill>
                <a:schemeClr val="dk1"/>
              </a:solidFill>
              <a:latin typeface="Roboto Light"/>
              <a:ea typeface="Roboto Light"/>
              <a:cs typeface="Roboto Light"/>
              <a:sym typeface="Roboto Light"/>
            </a:endParaRPr>
          </a:p>
        </p:txBody>
      </p:sp>
      <p:sp>
        <p:nvSpPr>
          <p:cNvPr id="391" name="Google Shape;391;p31"/>
          <p:cNvSpPr txBox="1"/>
          <p:nvPr/>
        </p:nvSpPr>
        <p:spPr>
          <a:xfrm>
            <a:off x="4482575" y="1128575"/>
            <a:ext cx="4525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Roboto Medium"/>
                <a:ea typeface="Roboto Medium"/>
                <a:cs typeface="Roboto Medium"/>
                <a:sym typeface="Roboto Medium"/>
              </a:rPr>
              <a:t>Surveys: </a:t>
            </a:r>
            <a:endParaRPr sz="1600">
              <a:solidFill>
                <a:schemeClr val="lt1"/>
              </a:solidFill>
              <a:latin typeface="Roboto Medium"/>
              <a:ea typeface="Roboto Medium"/>
              <a:cs typeface="Roboto Medium"/>
              <a:sym typeface="Roboto Medium"/>
            </a:endParaRPr>
          </a:p>
          <a:p>
            <a:pPr indent="-158750" lvl="0" marL="17145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The surveys were addressed to cultural agents and organizations -without sample desig</a:t>
            </a:r>
            <a:r>
              <a:rPr lang="en" sz="1600">
                <a:solidFill>
                  <a:schemeClr val="lt1"/>
                </a:solidFill>
                <a:latin typeface="Roboto Light"/>
                <a:ea typeface="Roboto Light"/>
                <a:cs typeface="Roboto Light"/>
                <a:sym typeface="Roboto Light"/>
              </a:rPr>
              <a:t>n</a:t>
            </a:r>
            <a:r>
              <a:rPr lang="en" sz="1600">
                <a:solidFill>
                  <a:schemeClr val="lt1"/>
                </a:solidFill>
                <a:latin typeface="Roboto Light"/>
                <a:ea typeface="Roboto Light"/>
                <a:cs typeface="Roboto Light"/>
                <a:sym typeface="Roboto Light"/>
              </a:rPr>
              <a:t>.</a:t>
            </a:r>
            <a:endParaRPr sz="1600">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    Self-administered. Available through a   </a:t>
            </a:r>
            <a:endParaRPr sz="1600">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lt1"/>
                </a:solidFill>
                <a:latin typeface="Roboto Light"/>
                <a:ea typeface="Roboto Light"/>
                <a:cs typeface="Roboto Light"/>
                <a:sym typeface="Roboto Light"/>
              </a:rPr>
              <a:t>    web site.</a:t>
            </a:r>
            <a:endParaRPr sz="1600">
              <a:solidFill>
                <a:schemeClr val="lt1"/>
              </a:solidFill>
              <a:latin typeface="Roboto"/>
              <a:ea typeface="Roboto"/>
              <a:cs typeface="Roboto"/>
              <a:sym typeface="Roboto"/>
            </a:endParaRPr>
          </a:p>
          <a:p>
            <a:pPr indent="-158750" lvl="0" marL="17145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Culture register -self-administered.</a:t>
            </a:r>
            <a:endParaRPr sz="1600">
              <a:solidFill>
                <a:schemeClr val="lt1"/>
              </a:solidFill>
              <a:latin typeface="Roboto Light"/>
              <a:ea typeface="Roboto Light"/>
              <a:cs typeface="Roboto Light"/>
              <a:sym typeface="Roboto Light"/>
            </a:endParaRPr>
          </a:p>
          <a:p>
            <a:pPr indent="-158750" lvl="0" marL="17145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Surveys of national statistics institutes.</a:t>
            </a:r>
            <a:endParaRPr sz="1600">
              <a:solidFill>
                <a:schemeClr val="lt1"/>
              </a:solidFill>
              <a:latin typeface="Roboto Light"/>
              <a:ea typeface="Roboto Light"/>
              <a:cs typeface="Roboto Light"/>
              <a:sym typeface="Roboto Light"/>
            </a:endParaRPr>
          </a:p>
        </p:txBody>
      </p:sp>
      <p:sp>
        <p:nvSpPr>
          <p:cNvPr id="392" name="Google Shape;392;p31"/>
          <p:cNvSpPr txBox="1"/>
          <p:nvPr/>
        </p:nvSpPr>
        <p:spPr>
          <a:xfrm>
            <a:off x="4437400" y="3419688"/>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Roboto Medium"/>
                <a:ea typeface="Roboto Medium"/>
                <a:cs typeface="Roboto Medium"/>
                <a:sym typeface="Roboto Medium"/>
              </a:rPr>
              <a:t>Economic measurement: </a:t>
            </a:r>
            <a:endParaRPr sz="1600">
              <a:solidFill>
                <a:schemeClr val="lt1"/>
              </a:solidFill>
              <a:latin typeface="Roboto Medium"/>
              <a:ea typeface="Roboto Medium"/>
              <a:cs typeface="Roboto Medium"/>
              <a:sym typeface="Roboto Medium"/>
            </a:endParaRPr>
          </a:p>
          <a:p>
            <a:pPr indent="-158750" lvl="0" marL="2286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Production </a:t>
            </a:r>
            <a:endParaRPr sz="1600">
              <a:solidFill>
                <a:schemeClr val="lt1"/>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Revenues</a:t>
            </a:r>
            <a:endParaRPr sz="1600">
              <a:solidFill>
                <a:schemeClr val="lt1"/>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Exports</a:t>
            </a:r>
            <a:endParaRPr sz="1600">
              <a:solidFill>
                <a:srgbClr val="3BF6D1"/>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Consumption</a:t>
            </a:r>
            <a:endParaRPr sz="1600">
              <a:solidFill>
                <a:schemeClr val="lt1"/>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Font typeface="Roboto Light"/>
              <a:buChar char="➔"/>
            </a:pPr>
            <a:r>
              <a:rPr lang="en" sz="1600">
                <a:solidFill>
                  <a:schemeClr val="lt1"/>
                </a:solidFill>
                <a:latin typeface="Roboto Light"/>
                <a:ea typeface="Roboto Light"/>
                <a:cs typeface="Roboto Light"/>
                <a:sym typeface="Roboto Light"/>
              </a:rPr>
              <a:t>Employment</a:t>
            </a:r>
            <a:endParaRPr sz="1600">
              <a:solidFill>
                <a:schemeClr val="lt1"/>
              </a:solidFill>
              <a:latin typeface="Roboto Light"/>
              <a:ea typeface="Roboto Light"/>
              <a:cs typeface="Roboto Light"/>
              <a:sym typeface="Robo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396" name="Shape 396"/>
        <p:cNvGrpSpPr/>
        <p:nvPr/>
      </p:nvGrpSpPr>
      <p:grpSpPr>
        <a:xfrm>
          <a:off x="0" y="0"/>
          <a:ext cx="0" cy="0"/>
          <a:chOff x="0" y="0"/>
          <a:chExt cx="0" cy="0"/>
        </a:xfrm>
      </p:grpSpPr>
      <p:grpSp>
        <p:nvGrpSpPr>
          <p:cNvPr id="397" name="Google Shape;397;p32"/>
          <p:cNvGrpSpPr/>
          <p:nvPr/>
        </p:nvGrpSpPr>
        <p:grpSpPr>
          <a:xfrm>
            <a:off x="0" y="564900"/>
            <a:ext cx="9149700" cy="374175"/>
            <a:chOff x="0" y="564900"/>
            <a:chExt cx="9149700" cy="374175"/>
          </a:xfrm>
        </p:grpSpPr>
        <p:sp>
          <p:nvSpPr>
            <p:cNvPr id="398" name="Google Shape;398;p32"/>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Impact Measurement Exercises of Covid-19 in the Cultural Sector Covid-19 in the Cultural Sector </a:t>
              </a:r>
              <a:endParaRPr>
                <a:solidFill>
                  <a:schemeClr val="dk1"/>
                </a:solidFill>
                <a:latin typeface="Roboto"/>
                <a:ea typeface="Roboto"/>
                <a:cs typeface="Roboto"/>
                <a:sym typeface="Roboto"/>
              </a:endParaRPr>
            </a:p>
          </p:txBody>
        </p:sp>
        <p:grpSp>
          <p:nvGrpSpPr>
            <p:cNvPr id="399" name="Google Shape;399;p32"/>
            <p:cNvGrpSpPr/>
            <p:nvPr/>
          </p:nvGrpSpPr>
          <p:grpSpPr>
            <a:xfrm>
              <a:off x="8775000" y="564975"/>
              <a:ext cx="374700" cy="374100"/>
              <a:chOff x="8775000" y="564975"/>
              <a:chExt cx="374700" cy="374100"/>
            </a:xfrm>
          </p:grpSpPr>
          <p:sp>
            <p:nvSpPr>
              <p:cNvPr id="400" name="Google Shape;400;p32"/>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1" name="Google Shape;401;p32"/>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402" name="Google Shape;402;p32"/>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403" name="Google Shape;403;p32"/>
          <p:cNvGrpSpPr/>
          <p:nvPr/>
        </p:nvGrpSpPr>
        <p:grpSpPr>
          <a:xfrm>
            <a:off x="0" y="0"/>
            <a:ext cx="9144000" cy="564900"/>
            <a:chOff x="308175" y="1786392"/>
            <a:chExt cx="9144000" cy="564900"/>
          </a:xfrm>
        </p:grpSpPr>
        <p:sp>
          <p:nvSpPr>
            <p:cNvPr id="404" name="Google Shape;404;p32"/>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405" name="Google Shape;405;p32"/>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406" name="Google Shape;406;p32"/>
          <p:cNvGraphicFramePr/>
          <p:nvPr/>
        </p:nvGraphicFramePr>
        <p:xfrm>
          <a:off x="89538" y="1050580"/>
          <a:ext cx="3000000" cy="3000000"/>
        </p:xfrm>
        <a:graphic>
          <a:graphicData uri="http://schemas.openxmlformats.org/drawingml/2006/table">
            <a:tbl>
              <a:tblPr>
                <a:noFill/>
                <a:tableStyleId>{6D444B00-03F8-4CF4-AD42-A6DB69B93AF6}</a:tableStyleId>
              </a:tblPr>
              <a:tblGrid>
                <a:gridCol w="989825"/>
                <a:gridCol w="930900"/>
                <a:gridCol w="1007100"/>
                <a:gridCol w="1007100"/>
                <a:gridCol w="1007100"/>
                <a:gridCol w="1007100"/>
                <a:gridCol w="1007100"/>
                <a:gridCol w="1007100"/>
                <a:gridCol w="1007100"/>
              </a:tblGrid>
              <a:tr h="211050">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COUNTRIES</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ARGENTINA</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BRASIL</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CHILE</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COLOMBIA</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ECUADOR</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PARAGUAY</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PERÚ</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ctr">
                        <a:lnSpc>
                          <a:spcPct val="115000"/>
                        </a:lnSpc>
                        <a:spcBef>
                          <a:spcPts val="0"/>
                        </a:spcBef>
                        <a:spcAft>
                          <a:spcPts val="0"/>
                        </a:spcAft>
                        <a:buNone/>
                      </a:pPr>
                      <a:r>
                        <a:rPr lang="en" sz="1000">
                          <a:solidFill>
                            <a:schemeClr val="dk1"/>
                          </a:solidFill>
                          <a:latin typeface="Roboto"/>
                          <a:ea typeface="Roboto"/>
                          <a:cs typeface="Roboto"/>
                          <a:sym typeface="Roboto"/>
                        </a:rPr>
                        <a:t>URUGUAY</a:t>
                      </a:r>
                      <a:endParaRPr sz="1000">
                        <a:solidFill>
                          <a:schemeClr val="dk1"/>
                        </a:solidFill>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r>
              <a:tr h="1824125">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Survey /</a:t>
                      </a:r>
                      <a:endParaRPr sz="11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registers</a:t>
                      </a:r>
                      <a:endParaRPr sz="1100">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Encuesta Nacional de Cultura. Caracterización de personas y organizaciones de la cultura en el contexto de COVID-19.</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Percepção dos impactos da covid-19 nos setores cultural e criativo do Brasil</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Catastro de estado de los agentes culturales y artísticos / COVID-19</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Light"/>
                          <a:ea typeface="Roboto Light"/>
                          <a:cs typeface="Roboto Light"/>
                          <a:sym typeface="Roboto Light"/>
                        </a:rPr>
                        <a:t>“TERA”, registro único para artistas, gestores y organizaciones culturales del Paraguay</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lnSpc>
                          <a:spcPct val="115000"/>
                        </a:lnSpc>
                        <a:spcBef>
                          <a:spcPts val="0"/>
                        </a:spcBef>
                        <a:spcAft>
                          <a:spcPts val="0"/>
                        </a:spcAft>
                        <a:buNone/>
                      </a:pPr>
                      <a:r>
                        <a:rPr lang="en" sz="1000">
                          <a:solidFill>
                            <a:schemeClr val="dk1"/>
                          </a:solidFill>
                          <a:latin typeface="Roboto Light"/>
                          <a:ea typeface="Roboto Light"/>
                          <a:cs typeface="Roboto Light"/>
                          <a:sym typeface="Roboto Light"/>
                        </a:rPr>
                        <a:t>Encuesta sobre el impacto del estado de emergencia por el COVID-19 en el sector de las artes, museos e industrias culturales y creativas</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lnSpc>
                          <a:spcPct val="115000"/>
                        </a:lnSpc>
                        <a:spcBef>
                          <a:spcPts val="0"/>
                        </a:spcBef>
                        <a:spcAft>
                          <a:spcPts val="0"/>
                        </a:spcAft>
                        <a:buNone/>
                      </a:pPr>
                      <a:r>
                        <a:rPr lang="en" sz="1000">
                          <a:solidFill>
                            <a:schemeClr val="dk1"/>
                          </a:solidFill>
                          <a:latin typeface="Roboto Light"/>
                          <a:ea typeface="Roboto Light"/>
                          <a:cs typeface="Roboto Light"/>
                          <a:sym typeface="Roboto Light"/>
                        </a:rPr>
                        <a:t>Relevamiento de los efectos del COVID-19 en sector cultural de Uruguay</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r>
              <a:tr h="19258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Economic measurement</a:t>
                      </a:r>
                      <a:endParaRPr sz="1100">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5DBCD"/>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Medición del Impacto el Covid-19 en las Industrias Culturales</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Aproximación al impacto macroeconómico generado por la COVID-19 en los sectores culturales y creativos a nivel nacional. (Uso interno)</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lnSpc>
                          <a:spcPct val="115000"/>
                        </a:lnSpc>
                        <a:spcBef>
                          <a:spcPts val="0"/>
                        </a:spcBef>
                        <a:spcAft>
                          <a:spcPts val="0"/>
                        </a:spcAft>
                        <a:buNone/>
                      </a:pPr>
                      <a:r>
                        <a:rPr lang="en" sz="1000">
                          <a:latin typeface="Roboto Light"/>
                          <a:ea typeface="Roboto Light"/>
                          <a:cs typeface="Roboto Light"/>
                          <a:sym typeface="Roboto Light"/>
                        </a:rPr>
                        <a:t>Impacto del Covid-19 y reactivación del sector artístico y cultural del Ecuador</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E6FD"/>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c>
                  <a:txBody>
                    <a:bodyPr/>
                    <a:lstStyle/>
                    <a:p>
                      <a:pPr indent="0" lvl="0" marL="0" rtl="0" algn="l">
                        <a:spcBef>
                          <a:spcPts val="0"/>
                        </a:spcBef>
                        <a:spcAft>
                          <a:spcPts val="0"/>
                        </a:spcAft>
                        <a:buNone/>
                      </a:pPr>
                      <a:r>
                        <a:t/>
                      </a:r>
                      <a:endParaRPr sz="1000">
                        <a:latin typeface="Roboto Light"/>
                        <a:ea typeface="Roboto Light"/>
                        <a:cs typeface="Roboto Light"/>
                        <a:sym typeface="Roboto Light"/>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33333"/>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410" name="Shape 410"/>
        <p:cNvGrpSpPr/>
        <p:nvPr/>
      </p:nvGrpSpPr>
      <p:grpSpPr>
        <a:xfrm>
          <a:off x="0" y="0"/>
          <a:ext cx="0" cy="0"/>
          <a:chOff x="0" y="0"/>
          <a:chExt cx="0" cy="0"/>
        </a:xfrm>
      </p:grpSpPr>
      <p:sp>
        <p:nvSpPr>
          <p:cNvPr id="411" name="Google Shape;411;p33"/>
          <p:cNvSpPr txBox="1"/>
          <p:nvPr/>
        </p:nvSpPr>
        <p:spPr>
          <a:xfrm>
            <a:off x="413825" y="1555950"/>
            <a:ext cx="3771300" cy="3251100"/>
          </a:xfrm>
          <a:prstGeom prst="rect">
            <a:avLst/>
          </a:prstGeom>
          <a:solidFill>
            <a:srgbClr val="80E6F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Light"/>
                <a:ea typeface="Roboto Light"/>
                <a:cs typeface="Roboto Light"/>
                <a:sym typeface="Roboto Light"/>
              </a:rPr>
              <a:t>Exploratory study of Strategies for measuring the cultural consumption of public digital cultural offerings in times of pandemic.</a:t>
            </a:r>
            <a:endParaRPr>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dk1"/>
                </a:solidFill>
                <a:latin typeface="Roboto Medium"/>
                <a:ea typeface="Roboto Medium"/>
                <a:cs typeface="Roboto Medium"/>
                <a:sym typeface="Roboto Medium"/>
              </a:rPr>
              <a:t>Pre-Temporary Presidency Argentina (2021)</a:t>
            </a:r>
            <a:endParaRPr>
              <a:solidFill>
                <a:schemeClr val="dk1"/>
              </a:solidFill>
              <a:latin typeface="Roboto Medium"/>
              <a:ea typeface="Roboto Medium"/>
              <a:cs typeface="Roboto Medium"/>
              <a:sym typeface="Roboto Medium"/>
            </a:endParaRPr>
          </a:p>
        </p:txBody>
      </p:sp>
      <p:grpSp>
        <p:nvGrpSpPr>
          <p:cNvPr id="412" name="Google Shape;412;p33"/>
          <p:cNvGrpSpPr/>
          <p:nvPr/>
        </p:nvGrpSpPr>
        <p:grpSpPr>
          <a:xfrm>
            <a:off x="0" y="564900"/>
            <a:ext cx="9144210" cy="374175"/>
            <a:chOff x="0" y="564900"/>
            <a:chExt cx="9149700" cy="374175"/>
          </a:xfrm>
        </p:grpSpPr>
        <p:sp>
          <p:nvSpPr>
            <p:cNvPr id="413" name="Google Shape;413;p33"/>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rPr lang="en">
                  <a:solidFill>
                    <a:schemeClr val="dk1"/>
                  </a:solidFill>
                  <a:latin typeface="Roboto"/>
                  <a:ea typeface="Roboto"/>
                  <a:cs typeface="Roboto"/>
                  <a:sym typeface="Roboto"/>
                </a:rPr>
                <a:t>Strategies for measuring the cultural consumption of public digital offerings in times of pandemic</a:t>
              </a:r>
              <a:endParaRPr>
                <a:solidFill>
                  <a:schemeClr val="dk1"/>
                </a:solidFill>
                <a:latin typeface="Roboto"/>
                <a:ea typeface="Roboto"/>
                <a:cs typeface="Roboto"/>
                <a:sym typeface="Roboto"/>
              </a:endParaRPr>
            </a:p>
          </p:txBody>
        </p:sp>
        <p:grpSp>
          <p:nvGrpSpPr>
            <p:cNvPr id="414" name="Google Shape;414;p33"/>
            <p:cNvGrpSpPr/>
            <p:nvPr/>
          </p:nvGrpSpPr>
          <p:grpSpPr>
            <a:xfrm>
              <a:off x="8775000" y="564975"/>
              <a:ext cx="374700" cy="374100"/>
              <a:chOff x="8775000" y="564975"/>
              <a:chExt cx="374700" cy="374100"/>
            </a:xfrm>
          </p:grpSpPr>
          <p:sp>
            <p:nvSpPr>
              <p:cNvPr id="415" name="Google Shape;415;p33"/>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6" name="Google Shape;416;p33"/>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417" name="Google Shape;417;p33"/>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418" name="Google Shape;418;p33"/>
          <p:cNvGrpSpPr/>
          <p:nvPr/>
        </p:nvGrpSpPr>
        <p:grpSpPr>
          <a:xfrm>
            <a:off x="0" y="0"/>
            <a:ext cx="9144000" cy="564900"/>
            <a:chOff x="308175" y="1786392"/>
            <a:chExt cx="9144000" cy="564900"/>
          </a:xfrm>
        </p:grpSpPr>
        <p:sp>
          <p:nvSpPr>
            <p:cNvPr id="419" name="Google Shape;419;p33"/>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420" name="Google Shape;420;p33"/>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33"/>
          <p:cNvSpPr txBox="1"/>
          <p:nvPr/>
        </p:nvSpPr>
        <p:spPr>
          <a:xfrm>
            <a:off x="483425" y="3324950"/>
            <a:ext cx="3632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a:ea typeface="Roboto"/>
                <a:cs typeface="Roboto"/>
                <a:sym typeface="Roboto"/>
              </a:rPr>
              <a:t>Objective</a:t>
            </a:r>
            <a:r>
              <a:rPr lang="en">
                <a:solidFill>
                  <a:schemeClr val="dk1"/>
                </a:solidFill>
                <a:latin typeface="Roboto"/>
                <a:ea typeface="Roboto"/>
                <a:cs typeface="Roboto"/>
                <a:sym typeface="Roboto"/>
              </a:rPr>
              <a:t>:</a:t>
            </a:r>
            <a:r>
              <a:rPr lang="en">
                <a:solidFill>
                  <a:schemeClr val="dk1"/>
                </a:solidFill>
                <a:latin typeface="Roboto Light"/>
                <a:ea typeface="Roboto Light"/>
                <a:cs typeface="Roboto Light"/>
                <a:sym typeface="Roboto Light"/>
              </a:rPr>
              <a:t> </a:t>
            </a:r>
            <a:r>
              <a:rPr lang="en">
                <a:solidFill>
                  <a:schemeClr val="dk1"/>
                </a:solidFill>
                <a:latin typeface="Roboto Light"/>
                <a:ea typeface="Roboto Light"/>
                <a:cs typeface="Roboto Light"/>
                <a:sym typeface="Roboto Light"/>
              </a:rPr>
              <a:t>analyze</a:t>
            </a:r>
            <a:r>
              <a:rPr lang="en">
                <a:solidFill>
                  <a:schemeClr val="dk1"/>
                </a:solidFill>
                <a:latin typeface="Roboto Light"/>
                <a:ea typeface="Roboto Light"/>
                <a:cs typeface="Roboto Light"/>
                <a:sym typeface="Roboto Light"/>
              </a:rPr>
              <a:t> the strategies for measuring the consumption of the digital cultural offer by public cultural organizations and institutions in the region in times of pandemic </a:t>
            </a:r>
            <a:endParaRPr>
              <a:solidFill>
                <a:schemeClr val="dk1"/>
              </a:solidFill>
              <a:latin typeface="Roboto Light"/>
              <a:ea typeface="Roboto Light"/>
              <a:cs typeface="Roboto Light"/>
              <a:sym typeface="Roboto Light"/>
            </a:endParaRPr>
          </a:p>
        </p:txBody>
      </p:sp>
      <p:sp>
        <p:nvSpPr>
          <p:cNvPr id="422" name="Google Shape;422;p33"/>
          <p:cNvSpPr txBox="1"/>
          <p:nvPr/>
        </p:nvSpPr>
        <p:spPr>
          <a:xfrm>
            <a:off x="4454550" y="1730100"/>
            <a:ext cx="4477800" cy="2893800"/>
          </a:xfrm>
          <a:prstGeom prst="rect">
            <a:avLst/>
          </a:prstGeom>
          <a:noFill/>
          <a:ln>
            <a:noFill/>
          </a:ln>
        </p:spPr>
        <p:txBody>
          <a:bodyPr anchorCtr="0" anchor="t" bIns="91425" lIns="91425" spcFirstLastPara="1" rIns="91425" wrap="square" tIns="91425">
            <a:spAutoFit/>
          </a:bodyPr>
          <a:lstStyle/>
          <a:p>
            <a:pPr indent="-158750" lvl="0" marL="228600" rtl="0" algn="l">
              <a:spcBef>
                <a:spcPts val="0"/>
              </a:spcBef>
              <a:spcAft>
                <a:spcPts val="0"/>
              </a:spcAft>
              <a:buClr>
                <a:srgbClr val="80E6FD"/>
              </a:buClr>
              <a:buSzPts val="1600"/>
              <a:buChar char="➔"/>
            </a:pPr>
            <a:r>
              <a:rPr b="1" lang="en" sz="1600">
                <a:solidFill>
                  <a:schemeClr val="lt1"/>
                </a:solidFill>
                <a:latin typeface="Roboto"/>
                <a:ea typeface="Roboto"/>
                <a:cs typeface="Roboto"/>
                <a:sym typeface="Roboto"/>
              </a:rPr>
              <a:t>Type of cultural activity:</a:t>
            </a:r>
            <a:r>
              <a:rPr lang="en" sz="1600">
                <a:solidFill>
                  <a:schemeClr val="lt1"/>
                </a:solidFill>
                <a:latin typeface="Roboto Light"/>
                <a:ea typeface="Roboto Light"/>
                <a:cs typeface="Roboto Light"/>
                <a:sym typeface="Roboto Light"/>
              </a:rPr>
              <a:t> t</a:t>
            </a:r>
            <a:r>
              <a:rPr lang="en" sz="1600">
                <a:solidFill>
                  <a:schemeClr val="lt1"/>
                </a:solidFill>
                <a:latin typeface="Roboto Light"/>
                <a:ea typeface="Roboto Light"/>
                <a:cs typeface="Roboto Light"/>
                <a:sym typeface="Roboto Light"/>
              </a:rPr>
              <a:t>heatre, music, museum, public library, cultural center, films, cultural formation</a:t>
            </a:r>
            <a:endParaRPr sz="1600">
              <a:solidFill>
                <a:schemeClr val="lt1"/>
              </a:solidFill>
              <a:latin typeface="Roboto Light"/>
              <a:ea typeface="Roboto Light"/>
              <a:cs typeface="Roboto Light"/>
              <a:sym typeface="Roboto Light"/>
            </a:endParaRPr>
          </a:p>
          <a:p>
            <a:pPr indent="-57150" lvl="0" marL="228600" rtl="0" algn="l">
              <a:spcBef>
                <a:spcPts val="0"/>
              </a:spcBef>
              <a:spcAft>
                <a:spcPts val="0"/>
              </a:spcAft>
              <a:buNone/>
            </a:pPr>
            <a:r>
              <a:t/>
            </a:r>
            <a:endParaRPr sz="1600">
              <a:solidFill>
                <a:schemeClr val="lt1"/>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Char char="➔"/>
            </a:pPr>
            <a:r>
              <a:rPr b="1" lang="en" sz="1600">
                <a:solidFill>
                  <a:schemeClr val="lt1"/>
                </a:solidFill>
                <a:latin typeface="Roboto"/>
                <a:ea typeface="Roboto"/>
                <a:cs typeface="Roboto"/>
                <a:sym typeface="Roboto"/>
              </a:rPr>
              <a:t>Transmission of content</a:t>
            </a:r>
            <a:r>
              <a:rPr lang="en" sz="1600">
                <a:solidFill>
                  <a:schemeClr val="lt1"/>
                </a:solidFill>
                <a:latin typeface="Roboto Light"/>
                <a:ea typeface="Roboto Light"/>
                <a:cs typeface="Roboto Light"/>
                <a:sym typeface="Roboto Light"/>
              </a:rPr>
              <a:t> offered through:  own platform, youtube, facebook, instagram, zoom, other.</a:t>
            </a:r>
            <a:endParaRPr sz="1600">
              <a:solidFill>
                <a:schemeClr val="lt1"/>
              </a:solidFill>
              <a:latin typeface="Roboto Light"/>
              <a:ea typeface="Roboto Light"/>
              <a:cs typeface="Roboto Light"/>
              <a:sym typeface="Roboto Light"/>
            </a:endParaRPr>
          </a:p>
          <a:p>
            <a:pPr indent="-57150" lvl="0" marL="228600" rtl="0" algn="l">
              <a:spcBef>
                <a:spcPts val="0"/>
              </a:spcBef>
              <a:spcAft>
                <a:spcPts val="0"/>
              </a:spcAft>
              <a:buNone/>
            </a:pPr>
            <a:r>
              <a:t/>
            </a:r>
            <a:endParaRPr sz="1600">
              <a:solidFill>
                <a:srgbClr val="80E6FD"/>
              </a:solidFill>
              <a:latin typeface="Roboto Light"/>
              <a:ea typeface="Roboto Light"/>
              <a:cs typeface="Roboto Light"/>
              <a:sym typeface="Roboto Light"/>
            </a:endParaRPr>
          </a:p>
          <a:p>
            <a:pPr indent="-158750" lvl="0" marL="228600" rtl="0" algn="l">
              <a:spcBef>
                <a:spcPts val="0"/>
              </a:spcBef>
              <a:spcAft>
                <a:spcPts val="0"/>
              </a:spcAft>
              <a:buClr>
                <a:srgbClr val="80E6FD"/>
              </a:buClr>
              <a:buSzPts val="1600"/>
              <a:buChar char="➔"/>
            </a:pPr>
            <a:r>
              <a:rPr b="1" lang="en" sz="1600">
                <a:solidFill>
                  <a:schemeClr val="lt1"/>
                </a:solidFill>
                <a:latin typeface="Roboto"/>
                <a:ea typeface="Roboto"/>
                <a:cs typeface="Roboto"/>
                <a:sym typeface="Roboto"/>
              </a:rPr>
              <a:t>Metrics and surveys to understand audiences: </a:t>
            </a:r>
            <a:r>
              <a:rPr lang="en" sz="1600">
                <a:solidFill>
                  <a:schemeClr val="lt1"/>
                </a:solidFill>
                <a:latin typeface="Roboto Light"/>
                <a:ea typeface="Roboto Light"/>
                <a:cs typeface="Roboto Light"/>
                <a:sym typeface="Roboto Light"/>
              </a:rPr>
              <a:t>digital audiences on the platform; use of metrics offered by the platform.</a:t>
            </a:r>
            <a:endParaRPr sz="1600">
              <a:solidFill>
                <a:schemeClr val="lt1"/>
              </a:solidFill>
              <a:latin typeface="Roboto Light"/>
              <a:ea typeface="Roboto Light"/>
              <a:cs typeface="Roboto Light"/>
              <a:sym typeface="Roboto Light"/>
            </a:endParaRPr>
          </a:p>
        </p:txBody>
      </p:sp>
      <p:sp>
        <p:nvSpPr>
          <p:cNvPr id="423" name="Google Shape;423;p33"/>
          <p:cNvSpPr txBox="1"/>
          <p:nvPr/>
        </p:nvSpPr>
        <p:spPr>
          <a:xfrm>
            <a:off x="4418400" y="1212875"/>
            <a:ext cx="4719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80E6FD"/>
                </a:solidFill>
                <a:latin typeface="Roboto Medium"/>
                <a:ea typeface="Roboto Medium"/>
                <a:cs typeface="Roboto Medium"/>
                <a:sym typeface="Roboto Medium"/>
              </a:rPr>
              <a:t>Case study of the region that inquired about</a:t>
            </a:r>
            <a:endParaRPr sz="1700">
              <a:solidFill>
                <a:srgbClr val="80E6FD"/>
              </a:solidFill>
              <a:latin typeface="Roboto Medium"/>
              <a:ea typeface="Roboto Medium"/>
              <a:cs typeface="Roboto Medium"/>
              <a:sym typeface="Roboto Medium"/>
            </a:endParaRPr>
          </a:p>
        </p:txBody>
      </p:sp>
      <p:sp>
        <p:nvSpPr>
          <p:cNvPr id="424" name="Google Shape;424;p33"/>
          <p:cNvSpPr/>
          <p:nvPr/>
        </p:nvSpPr>
        <p:spPr>
          <a:xfrm>
            <a:off x="413825" y="1307200"/>
            <a:ext cx="3771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3"/>
          <p:cNvSpPr/>
          <p:nvPr/>
        </p:nvSpPr>
        <p:spPr>
          <a:xfrm>
            <a:off x="3906300" y="13622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6" name="Google Shape;426;p33"/>
          <p:cNvCxnSpPr/>
          <p:nvPr/>
        </p:nvCxnSpPr>
        <p:spPr>
          <a:xfrm>
            <a:off x="611825" y="3104850"/>
            <a:ext cx="33753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90" name="Shape 90"/>
        <p:cNvGrpSpPr/>
        <p:nvPr/>
      </p:nvGrpSpPr>
      <p:grpSpPr>
        <a:xfrm>
          <a:off x="0" y="0"/>
          <a:ext cx="0" cy="0"/>
          <a:chOff x="0" y="0"/>
          <a:chExt cx="0" cy="0"/>
        </a:xfrm>
      </p:grpSpPr>
      <p:grpSp>
        <p:nvGrpSpPr>
          <p:cNvPr id="91" name="Google Shape;91;p16"/>
          <p:cNvGrpSpPr/>
          <p:nvPr/>
        </p:nvGrpSpPr>
        <p:grpSpPr>
          <a:xfrm>
            <a:off x="427025" y="1234950"/>
            <a:ext cx="8371800" cy="564900"/>
            <a:chOff x="308175" y="1218000"/>
            <a:chExt cx="8371800" cy="564900"/>
          </a:xfrm>
        </p:grpSpPr>
        <p:sp>
          <p:nvSpPr>
            <p:cNvPr id="92" name="Google Shape;92;p16"/>
            <p:cNvSpPr/>
            <p:nvPr/>
          </p:nvSpPr>
          <p:spPr>
            <a:xfrm>
              <a:off x="308175" y="1218000"/>
              <a:ext cx="83718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93" name="Google Shape;93;p16"/>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6"/>
          <p:cNvGrpSpPr/>
          <p:nvPr/>
        </p:nvGrpSpPr>
        <p:grpSpPr>
          <a:xfrm>
            <a:off x="427025" y="1937850"/>
            <a:ext cx="8371800" cy="564900"/>
            <a:chOff x="308175" y="1786392"/>
            <a:chExt cx="8371800" cy="564900"/>
          </a:xfrm>
        </p:grpSpPr>
        <p:sp>
          <p:nvSpPr>
            <p:cNvPr id="95" name="Google Shape;95;p16"/>
            <p:cNvSpPr/>
            <p:nvPr/>
          </p:nvSpPr>
          <p:spPr>
            <a:xfrm>
              <a:off x="308175" y="1786392"/>
              <a:ext cx="83718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96" name="Google Shape;96;p16"/>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16"/>
          <p:cNvGrpSpPr/>
          <p:nvPr/>
        </p:nvGrpSpPr>
        <p:grpSpPr>
          <a:xfrm>
            <a:off x="427025" y="2640750"/>
            <a:ext cx="8371800" cy="564900"/>
            <a:chOff x="308175" y="2457483"/>
            <a:chExt cx="8371800" cy="564900"/>
          </a:xfrm>
        </p:grpSpPr>
        <p:sp>
          <p:nvSpPr>
            <p:cNvPr id="98" name="Google Shape;98;p16"/>
            <p:cNvSpPr/>
            <p:nvPr/>
          </p:nvSpPr>
          <p:spPr>
            <a:xfrm>
              <a:off x="308175" y="2457483"/>
              <a:ext cx="8371800" cy="564900"/>
            </a:xfrm>
            <a:prstGeom prst="rect">
              <a:avLst/>
            </a:prstGeom>
            <a:solidFill>
              <a:srgbClr val="D0BBF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a:t>
              </a:r>
              <a:r>
                <a:rPr lang="en" sz="1600">
                  <a:solidFill>
                    <a:schemeClr val="dk1"/>
                  </a:solidFill>
                  <a:latin typeface="Roboto"/>
                  <a:ea typeface="Roboto"/>
                  <a:cs typeface="Roboto"/>
                  <a:sym typeface="Roboto"/>
                </a:rPr>
                <a:t>trategies for the production of cultural information in the context of COVID-19</a:t>
              </a:r>
              <a:endParaRPr sz="1600">
                <a:solidFill>
                  <a:schemeClr val="dk1"/>
                </a:solidFill>
                <a:latin typeface="Roboto"/>
                <a:ea typeface="Roboto"/>
                <a:cs typeface="Roboto"/>
                <a:sym typeface="Roboto"/>
              </a:endParaRPr>
            </a:p>
          </p:txBody>
        </p:sp>
        <p:sp>
          <p:nvSpPr>
            <p:cNvPr id="99" name="Google Shape;99;p16"/>
            <p:cNvSpPr/>
            <p:nvPr/>
          </p:nvSpPr>
          <p:spPr>
            <a:xfrm>
              <a:off x="428375" y="2582125"/>
              <a:ext cx="315600" cy="315600"/>
            </a:xfrm>
            <a:prstGeom prst="rect">
              <a:avLst/>
            </a:prstGeom>
            <a:solidFill>
              <a:srgbClr val="A277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16"/>
          <p:cNvGrpSpPr/>
          <p:nvPr/>
        </p:nvGrpSpPr>
        <p:grpSpPr>
          <a:xfrm>
            <a:off x="427025" y="3343650"/>
            <a:ext cx="8371800" cy="564900"/>
            <a:chOff x="308175" y="3077225"/>
            <a:chExt cx="8371800" cy="564900"/>
          </a:xfrm>
        </p:grpSpPr>
        <p:sp>
          <p:nvSpPr>
            <p:cNvPr id="101" name="Google Shape;101;p16"/>
            <p:cNvSpPr/>
            <p:nvPr/>
          </p:nvSpPr>
          <p:spPr>
            <a:xfrm>
              <a:off x="308175" y="3077225"/>
              <a:ext cx="8371800" cy="5649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Some thoughts and challenges</a:t>
              </a:r>
              <a:endParaRPr sz="1600">
                <a:solidFill>
                  <a:schemeClr val="dk1"/>
                </a:solidFill>
                <a:latin typeface="Roboto"/>
                <a:ea typeface="Roboto"/>
                <a:cs typeface="Roboto"/>
                <a:sym typeface="Roboto"/>
              </a:endParaRPr>
            </a:p>
          </p:txBody>
        </p:sp>
        <p:sp>
          <p:nvSpPr>
            <p:cNvPr id="102" name="Google Shape;102;p16"/>
            <p:cNvSpPr/>
            <p:nvPr/>
          </p:nvSpPr>
          <p:spPr>
            <a:xfrm>
              <a:off x="428375" y="3201850"/>
              <a:ext cx="315600" cy="315600"/>
            </a:xfrm>
            <a:prstGeom prst="rect">
              <a:avLst/>
            </a:prstGeom>
            <a:solidFill>
              <a:srgbClr val="FF6E9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6"/>
          <p:cNvGrpSpPr/>
          <p:nvPr/>
        </p:nvGrpSpPr>
        <p:grpSpPr>
          <a:xfrm>
            <a:off x="-2850" y="0"/>
            <a:ext cx="9149700" cy="374175"/>
            <a:chOff x="0" y="564900"/>
            <a:chExt cx="9149700" cy="374175"/>
          </a:xfrm>
        </p:grpSpPr>
        <p:sp>
          <p:nvSpPr>
            <p:cNvPr id="104" name="Google Shape;104;p16"/>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solidFill>
                  <a:schemeClr val="dk1"/>
                </a:solidFill>
                <a:latin typeface="Roboto"/>
                <a:ea typeface="Roboto"/>
                <a:cs typeface="Roboto"/>
                <a:sym typeface="Roboto"/>
              </a:endParaRPr>
            </a:p>
          </p:txBody>
        </p:sp>
        <p:grpSp>
          <p:nvGrpSpPr>
            <p:cNvPr id="105" name="Google Shape;105;p16"/>
            <p:cNvGrpSpPr/>
            <p:nvPr/>
          </p:nvGrpSpPr>
          <p:grpSpPr>
            <a:xfrm>
              <a:off x="8775000" y="564975"/>
              <a:ext cx="374700" cy="374100"/>
              <a:chOff x="8775000" y="564975"/>
              <a:chExt cx="374700" cy="374100"/>
            </a:xfrm>
          </p:grpSpPr>
          <p:sp>
            <p:nvSpPr>
              <p:cNvPr id="106" name="Google Shape;106;p16"/>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108" name="Google Shape;108;p16"/>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430" name="Shape 430"/>
        <p:cNvGrpSpPr/>
        <p:nvPr/>
      </p:nvGrpSpPr>
      <p:grpSpPr>
        <a:xfrm>
          <a:off x="0" y="0"/>
          <a:ext cx="0" cy="0"/>
          <a:chOff x="0" y="0"/>
          <a:chExt cx="0" cy="0"/>
        </a:xfrm>
      </p:grpSpPr>
      <p:sp>
        <p:nvSpPr>
          <p:cNvPr id="431" name="Google Shape;431;p34"/>
          <p:cNvSpPr/>
          <p:nvPr/>
        </p:nvSpPr>
        <p:spPr>
          <a:xfrm>
            <a:off x="2787633" y="1201926"/>
            <a:ext cx="4874400" cy="380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34"/>
          <p:cNvGrpSpPr/>
          <p:nvPr/>
        </p:nvGrpSpPr>
        <p:grpSpPr>
          <a:xfrm>
            <a:off x="0" y="0"/>
            <a:ext cx="9144000" cy="564900"/>
            <a:chOff x="308175" y="1786392"/>
            <a:chExt cx="9144000" cy="564900"/>
          </a:xfrm>
        </p:grpSpPr>
        <p:sp>
          <p:nvSpPr>
            <p:cNvPr id="433" name="Google Shape;433;p34"/>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434" name="Google Shape;434;p34"/>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5" name="Google Shape;435;p34"/>
          <p:cNvPicPr preferRelativeResize="0"/>
          <p:nvPr/>
        </p:nvPicPr>
        <p:blipFill rotWithShape="1">
          <a:blip r:embed="rId3">
            <a:alphaModFix/>
          </a:blip>
          <a:srcRect b="0" l="0" r="1224" t="1254"/>
          <a:stretch/>
        </p:blipFill>
        <p:spPr>
          <a:xfrm>
            <a:off x="2705925" y="1126550"/>
            <a:ext cx="4874651" cy="3800571"/>
          </a:xfrm>
          <a:prstGeom prst="rect">
            <a:avLst/>
          </a:prstGeom>
          <a:noFill/>
          <a:ln cap="flat" cmpd="sng" w="9525">
            <a:solidFill>
              <a:schemeClr val="dk1"/>
            </a:solidFill>
            <a:prstDash val="solid"/>
            <a:round/>
            <a:headEnd len="sm" w="sm" type="none"/>
            <a:tailEnd len="sm" w="sm" type="none"/>
          </a:ln>
        </p:spPr>
      </p:pic>
      <p:sp>
        <p:nvSpPr>
          <p:cNvPr id="436" name="Google Shape;436;p34"/>
          <p:cNvSpPr txBox="1"/>
          <p:nvPr/>
        </p:nvSpPr>
        <p:spPr>
          <a:xfrm>
            <a:off x="412025" y="1104625"/>
            <a:ext cx="17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2"/>
                </a:solidFill>
                <a:latin typeface="Roboto"/>
                <a:ea typeface="Roboto"/>
                <a:cs typeface="Roboto"/>
                <a:sym typeface="Roboto"/>
              </a:rPr>
              <a:t>Type of </a:t>
            </a:r>
            <a:endParaRPr sz="1700">
              <a:solidFill>
                <a:schemeClr val="lt2"/>
              </a:solidFill>
              <a:latin typeface="Roboto"/>
              <a:ea typeface="Roboto"/>
              <a:cs typeface="Roboto"/>
              <a:sym typeface="Roboto"/>
            </a:endParaRPr>
          </a:p>
          <a:p>
            <a:pPr indent="0" lvl="0" marL="0" rtl="0" algn="l">
              <a:spcBef>
                <a:spcPts val="0"/>
              </a:spcBef>
              <a:spcAft>
                <a:spcPts val="0"/>
              </a:spcAft>
              <a:buNone/>
            </a:pPr>
            <a:r>
              <a:rPr lang="en" sz="1700">
                <a:solidFill>
                  <a:schemeClr val="lt2"/>
                </a:solidFill>
                <a:latin typeface="Roboto"/>
                <a:ea typeface="Roboto"/>
                <a:cs typeface="Roboto"/>
                <a:sym typeface="Roboto"/>
              </a:rPr>
              <a:t>cultural activity</a:t>
            </a:r>
            <a:endParaRPr sz="1700">
              <a:latin typeface="Roboto"/>
              <a:ea typeface="Roboto"/>
              <a:cs typeface="Roboto"/>
              <a:sym typeface="Roboto"/>
            </a:endParaRPr>
          </a:p>
        </p:txBody>
      </p:sp>
      <p:sp>
        <p:nvSpPr>
          <p:cNvPr id="437" name="Google Shape;437;p34"/>
          <p:cNvSpPr txBox="1"/>
          <p:nvPr/>
        </p:nvSpPr>
        <p:spPr>
          <a:xfrm>
            <a:off x="412025" y="3840850"/>
            <a:ext cx="2002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Roboto Light"/>
                <a:ea typeface="Roboto Light"/>
                <a:cs typeface="Roboto Light"/>
                <a:sym typeface="Roboto Light"/>
              </a:rPr>
              <a:t>Source: SICSUR (2021). Estrategias de Medición del consumo de la oferta cultural digital pública en tiempos de pandemia </a:t>
            </a:r>
            <a:endParaRPr sz="1200">
              <a:solidFill>
                <a:schemeClr val="lt1"/>
              </a:solidFill>
              <a:latin typeface="Roboto Light"/>
              <a:ea typeface="Roboto Light"/>
              <a:cs typeface="Roboto Light"/>
              <a:sym typeface="Roboto Light"/>
            </a:endParaRPr>
          </a:p>
        </p:txBody>
      </p:sp>
      <p:cxnSp>
        <p:nvCxnSpPr>
          <p:cNvPr id="438" name="Google Shape;438;p34"/>
          <p:cNvCxnSpPr/>
          <p:nvPr/>
        </p:nvCxnSpPr>
        <p:spPr>
          <a:xfrm>
            <a:off x="2582325" y="1124100"/>
            <a:ext cx="0" cy="748500"/>
          </a:xfrm>
          <a:prstGeom prst="straightConnector1">
            <a:avLst/>
          </a:prstGeom>
          <a:noFill/>
          <a:ln cap="flat" cmpd="sng" w="38100">
            <a:solidFill>
              <a:schemeClr val="dk1"/>
            </a:solidFill>
            <a:prstDash val="dot"/>
            <a:round/>
            <a:headEnd len="med" w="med" type="none"/>
            <a:tailEnd len="med" w="med" type="none"/>
          </a:ln>
        </p:spPr>
      </p:cxnSp>
      <p:grpSp>
        <p:nvGrpSpPr>
          <p:cNvPr id="439" name="Google Shape;439;p34"/>
          <p:cNvGrpSpPr/>
          <p:nvPr/>
        </p:nvGrpSpPr>
        <p:grpSpPr>
          <a:xfrm>
            <a:off x="0" y="564900"/>
            <a:ext cx="9144210" cy="374175"/>
            <a:chOff x="0" y="564900"/>
            <a:chExt cx="9149700" cy="374175"/>
          </a:xfrm>
        </p:grpSpPr>
        <p:sp>
          <p:nvSpPr>
            <p:cNvPr id="440" name="Google Shape;440;p34"/>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rPr lang="en">
                  <a:solidFill>
                    <a:schemeClr val="dk1"/>
                  </a:solidFill>
                  <a:latin typeface="Roboto"/>
                  <a:ea typeface="Roboto"/>
                  <a:cs typeface="Roboto"/>
                  <a:sym typeface="Roboto"/>
                </a:rPr>
                <a:t>Strategies for measuring the cultural consumption of public digital offerings in times of pandemic</a:t>
              </a:r>
              <a:endParaRPr>
                <a:solidFill>
                  <a:schemeClr val="dk1"/>
                </a:solidFill>
                <a:latin typeface="Roboto"/>
                <a:ea typeface="Roboto"/>
                <a:cs typeface="Roboto"/>
                <a:sym typeface="Roboto"/>
              </a:endParaRPr>
            </a:p>
          </p:txBody>
        </p:sp>
        <p:grpSp>
          <p:nvGrpSpPr>
            <p:cNvPr id="441" name="Google Shape;441;p34"/>
            <p:cNvGrpSpPr/>
            <p:nvPr/>
          </p:nvGrpSpPr>
          <p:grpSpPr>
            <a:xfrm>
              <a:off x="8775000" y="564975"/>
              <a:ext cx="374700" cy="374100"/>
              <a:chOff x="8775000" y="564975"/>
              <a:chExt cx="374700" cy="374100"/>
            </a:xfrm>
          </p:grpSpPr>
          <p:sp>
            <p:nvSpPr>
              <p:cNvPr id="442" name="Google Shape;442;p34"/>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3" name="Google Shape;443;p34"/>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444" name="Google Shape;444;p34"/>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448" name="Shape 448"/>
        <p:cNvGrpSpPr/>
        <p:nvPr/>
      </p:nvGrpSpPr>
      <p:grpSpPr>
        <a:xfrm>
          <a:off x="0" y="0"/>
          <a:ext cx="0" cy="0"/>
          <a:chOff x="0" y="0"/>
          <a:chExt cx="0" cy="0"/>
        </a:xfrm>
      </p:grpSpPr>
      <p:sp>
        <p:nvSpPr>
          <p:cNvPr id="449" name="Google Shape;449;p35"/>
          <p:cNvSpPr/>
          <p:nvPr/>
        </p:nvSpPr>
        <p:spPr>
          <a:xfrm>
            <a:off x="746341" y="2248618"/>
            <a:ext cx="4122600" cy="184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5"/>
          <p:cNvSpPr/>
          <p:nvPr/>
        </p:nvSpPr>
        <p:spPr>
          <a:xfrm>
            <a:off x="6395875" y="1401725"/>
            <a:ext cx="2431800" cy="356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35"/>
          <p:cNvGrpSpPr/>
          <p:nvPr/>
        </p:nvGrpSpPr>
        <p:grpSpPr>
          <a:xfrm>
            <a:off x="0" y="0"/>
            <a:ext cx="9144000" cy="564900"/>
            <a:chOff x="308175" y="1786392"/>
            <a:chExt cx="9144000" cy="564900"/>
          </a:xfrm>
        </p:grpSpPr>
        <p:sp>
          <p:nvSpPr>
            <p:cNvPr id="452" name="Google Shape;452;p35"/>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453" name="Google Shape;453;p35"/>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4" name="Google Shape;454;p35"/>
          <p:cNvPicPr preferRelativeResize="0"/>
          <p:nvPr/>
        </p:nvPicPr>
        <p:blipFill>
          <a:blip r:embed="rId3">
            <a:alphaModFix/>
          </a:blip>
          <a:stretch>
            <a:fillRect/>
          </a:stretch>
        </p:blipFill>
        <p:spPr>
          <a:xfrm>
            <a:off x="630898" y="2120593"/>
            <a:ext cx="4122512" cy="1842386"/>
          </a:xfrm>
          <a:prstGeom prst="rect">
            <a:avLst/>
          </a:prstGeom>
          <a:noFill/>
          <a:ln cap="flat" cmpd="sng" w="9525">
            <a:solidFill>
              <a:schemeClr val="dk1"/>
            </a:solidFill>
            <a:prstDash val="solid"/>
            <a:round/>
            <a:headEnd len="sm" w="sm" type="none"/>
            <a:tailEnd len="sm" w="sm" type="none"/>
          </a:ln>
        </p:spPr>
      </p:pic>
      <p:pic>
        <p:nvPicPr>
          <p:cNvPr id="455" name="Google Shape;455;p35"/>
          <p:cNvPicPr preferRelativeResize="0"/>
          <p:nvPr/>
        </p:nvPicPr>
        <p:blipFill>
          <a:blip r:embed="rId4">
            <a:alphaModFix/>
          </a:blip>
          <a:stretch>
            <a:fillRect/>
          </a:stretch>
        </p:blipFill>
        <p:spPr>
          <a:xfrm>
            <a:off x="6283483" y="1301725"/>
            <a:ext cx="2431980" cy="3565520"/>
          </a:xfrm>
          <a:prstGeom prst="rect">
            <a:avLst/>
          </a:prstGeom>
          <a:noFill/>
          <a:ln cap="flat" cmpd="sng" w="9525">
            <a:solidFill>
              <a:schemeClr val="dk1"/>
            </a:solidFill>
            <a:prstDash val="solid"/>
            <a:round/>
            <a:headEnd len="sm" w="sm" type="none"/>
            <a:tailEnd len="sm" w="sm" type="none"/>
          </a:ln>
        </p:spPr>
      </p:pic>
      <p:sp>
        <p:nvSpPr>
          <p:cNvPr id="456" name="Google Shape;456;p35"/>
          <p:cNvSpPr txBox="1"/>
          <p:nvPr/>
        </p:nvSpPr>
        <p:spPr>
          <a:xfrm>
            <a:off x="415625" y="1151000"/>
            <a:ext cx="5548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2"/>
                </a:solidFill>
                <a:latin typeface="Roboto"/>
                <a:ea typeface="Roboto"/>
                <a:cs typeface="Roboto"/>
                <a:sym typeface="Roboto"/>
              </a:rPr>
              <a:t>Instruments and metrics to understand audiences and measure digital cultural consumption during the pandemic</a:t>
            </a:r>
            <a:endParaRPr sz="1600">
              <a:latin typeface="Roboto"/>
              <a:ea typeface="Roboto"/>
              <a:cs typeface="Roboto"/>
              <a:sym typeface="Roboto"/>
            </a:endParaRPr>
          </a:p>
        </p:txBody>
      </p:sp>
      <p:sp>
        <p:nvSpPr>
          <p:cNvPr id="457" name="Google Shape;457;p35"/>
          <p:cNvSpPr txBox="1"/>
          <p:nvPr/>
        </p:nvSpPr>
        <p:spPr>
          <a:xfrm>
            <a:off x="415625" y="4346100"/>
            <a:ext cx="533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Roboto Light"/>
                <a:ea typeface="Roboto Light"/>
                <a:cs typeface="Roboto Light"/>
                <a:sym typeface="Roboto Light"/>
              </a:rPr>
              <a:t>Source: SICSUR (2021). Estrategias de Medición del consumo de la oferta cultural digital pública en tiempos de pandemia.</a:t>
            </a:r>
            <a:endParaRPr sz="1200">
              <a:solidFill>
                <a:schemeClr val="lt1"/>
              </a:solidFill>
              <a:latin typeface="Roboto Light"/>
              <a:ea typeface="Roboto Light"/>
              <a:cs typeface="Roboto Light"/>
              <a:sym typeface="Roboto Light"/>
            </a:endParaRPr>
          </a:p>
        </p:txBody>
      </p:sp>
      <p:cxnSp>
        <p:nvCxnSpPr>
          <p:cNvPr id="458" name="Google Shape;458;p35"/>
          <p:cNvCxnSpPr/>
          <p:nvPr/>
        </p:nvCxnSpPr>
        <p:spPr>
          <a:xfrm>
            <a:off x="509750" y="2120600"/>
            <a:ext cx="0" cy="748500"/>
          </a:xfrm>
          <a:prstGeom prst="straightConnector1">
            <a:avLst/>
          </a:prstGeom>
          <a:noFill/>
          <a:ln cap="flat" cmpd="sng" w="38100">
            <a:solidFill>
              <a:schemeClr val="dk1"/>
            </a:solidFill>
            <a:prstDash val="dot"/>
            <a:round/>
            <a:headEnd len="med" w="med" type="none"/>
            <a:tailEnd len="med" w="med" type="none"/>
          </a:ln>
        </p:spPr>
      </p:cxnSp>
      <p:cxnSp>
        <p:nvCxnSpPr>
          <p:cNvPr id="459" name="Google Shape;459;p35"/>
          <p:cNvCxnSpPr/>
          <p:nvPr/>
        </p:nvCxnSpPr>
        <p:spPr>
          <a:xfrm>
            <a:off x="6123725" y="1301725"/>
            <a:ext cx="0" cy="748500"/>
          </a:xfrm>
          <a:prstGeom prst="straightConnector1">
            <a:avLst/>
          </a:prstGeom>
          <a:noFill/>
          <a:ln cap="flat" cmpd="sng" w="38100">
            <a:solidFill>
              <a:schemeClr val="dk1"/>
            </a:solidFill>
            <a:prstDash val="dot"/>
            <a:round/>
            <a:headEnd len="med" w="med" type="none"/>
            <a:tailEnd len="med" w="med" type="none"/>
          </a:ln>
        </p:spPr>
      </p:cxnSp>
      <p:grpSp>
        <p:nvGrpSpPr>
          <p:cNvPr id="460" name="Google Shape;460;p35"/>
          <p:cNvGrpSpPr/>
          <p:nvPr/>
        </p:nvGrpSpPr>
        <p:grpSpPr>
          <a:xfrm>
            <a:off x="0" y="564900"/>
            <a:ext cx="9144210" cy="374175"/>
            <a:chOff x="0" y="564900"/>
            <a:chExt cx="9149700" cy="374175"/>
          </a:xfrm>
        </p:grpSpPr>
        <p:sp>
          <p:nvSpPr>
            <p:cNvPr id="461" name="Google Shape;461;p35"/>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rPr lang="en">
                  <a:solidFill>
                    <a:schemeClr val="dk1"/>
                  </a:solidFill>
                  <a:latin typeface="Roboto"/>
                  <a:ea typeface="Roboto"/>
                  <a:cs typeface="Roboto"/>
                  <a:sym typeface="Roboto"/>
                </a:rPr>
                <a:t>Strategies for measuring the cultural consumption of public digital offerings in times of pandemic</a:t>
              </a:r>
              <a:endParaRPr>
                <a:solidFill>
                  <a:schemeClr val="dk1"/>
                </a:solidFill>
                <a:latin typeface="Roboto"/>
                <a:ea typeface="Roboto"/>
                <a:cs typeface="Roboto"/>
                <a:sym typeface="Roboto"/>
              </a:endParaRPr>
            </a:p>
          </p:txBody>
        </p:sp>
        <p:grpSp>
          <p:nvGrpSpPr>
            <p:cNvPr id="462" name="Google Shape;462;p35"/>
            <p:cNvGrpSpPr/>
            <p:nvPr/>
          </p:nvGrpSpPr>
          <p:grpSpPr>
            <a:xfrm>
              <a:off x="8775000" y="564975"/>
              <a:ext cx="374700" cy="374100"/>
              <a:chOff x="8775000" y="564975"/>
              <a:chExt cx="374700" cy="374100"/>
            </a:xfrm>
          </p:grpSpPr>
          <p:sp>
            <p:nvSpPr>
              <p:cNvPr id="463" name="Google Shape;463;p35"/>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4" name="Google Shape;464;p35"/>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465" name="Google Shape;465;p35"/>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469" name="Shape 469"/>
        <p:cNvGrpSpPr/>
        <p:nvPr/>
      </p:nvGrpSpPr>
      <p:grpSpPr>
        <a:xfrm>
          <a:off x="0" y="0"/>
          <a:ext cx="0" cy="0"/>
          <a:chOff x="0" y="0"/>
          <a:chExt cx="0" cy="0"/>
        </a:xfrm>
      </p:grpSpPr>
      <p:sp>
        <p:nvSpPr>
          <p:cNvPr id="470" name="Google Shape;470;p36"/>
          <p:cNvSpPr/>
          <p:nvPr/>
        </p:nvSpPr>
        <p:spPr>
          <a:xfrm>
            <a:off x="4328050" y="1734825"/>
            <a:ext cx="4069500" cy="2407200"/>
          </a:xfrm>
          <a:prstGeom prst="rect">
            <a:avLst/>
          </a:prstGeom>
          <a:noFill/>
          <a:ln>
            <a:noFill/>
          </a:ln>
        </p:spPr>
        <p:txBody>
          <a:bodyPr anchorCtr="0" anchor="ctr" bIns="91425" lIns="91425" spcFirstLastPara="1" rIns="91425" wrap="square" tIns="91425">
            <a:noAutofit/>
          </a:bodyPr>
          <a:lstStyle/>
          <a:p>
            <a:pPr indent="0" lvl="0" marL="0" marR="5080" rtl="0" algn="l">
              <a:lnSpc>
                <a:spcPct val="115000"/>
              </a:lnSpc>
              <a:spcBef>
                <a:spcPts val="0"/>
              </a:spcBef>
              <a:spcAft>
                <a:spcPts val="0"/>
              </a:spcAft>
              <a:buNone/>
            </a:pPr>
            <a:r>
              <a:rPr lang="en" sz="1800">
                <a:solidFill>
                  <a:schemeClr val="lt1"/>
                </a:solidFill>
                <a:latin typeface="Roboto"/>
                <a:ea typeface="Roboto"/>
                <a:cs typeface="Roboto"/>
                <a:sym typeface="Roboto"/>
              </a:rPr>
              <a:t>SICSUR </a:t>
            </a:r>
            <a:r>
              <a:rPr lang="en" sz="1800">
                <a:solidFill>
                  <a:schemeClr val="lt1"/>
                </a:solidFill>
                <a:latin typeface="Roboto Light"/>
                <a:ea typeface="Roboto Light"/>
                <a:cs typeface="Roboto Light"/>
                <a:sym typeface="Roboto Light"/>
              </a:rPr>
              <a:t>participated in the Evaluation of COVID-19 Impact on C</a:t>
            </a:r>
            <a:r>
              <a:rPr lang="en" sz="1800">
                <a:solidFill>
                  <a:schemeClr val="lt1"/>
                </a:solidFill>
                <a:latin typeface="Roboto Light"/>
                <a:ea typeface="Roboto Light"/>
                <a:cs typeface="Roboto Light"/>
                <a:sym typeface="Roboto Light"/>
              </a:rPr>
              <a:t>ultural and Creative Industries for the macroeconomic study. Publication carried out by the international organizations: MERCOSUR CULTURAL, UNESCO, BID, OEI, SEGIB.</a:t>
            </a:r>
            <a:endParaRPr sz="1800">
              <a:solidFill>
                <a:schemeClr val="lt1"/>
              </a:solidFill>
              <a:latin typeface="Roboto Light"/>
              <a:ea typeface="Roboto Light"/>
              <a:cs typeface="Roboto Light"/>
              <a:sym typeface="Roboto Light"/>
            </a:endParaRPr>
          </a:p>
        </p:txBody>
      </p:sp>
      <p:grpSp>
        <p:nvGrpSpPr>
          <p:cNvPr id="471" name="Google Shape;471;p36"/>
          <p:cNvGrpSpPr/>
          <p:nvPr/>
        </p:nvGrpSpPr>
        <p:grpSpPr>
          <a:xfrm>
            <a:off x="0" y="564900"/>
            <a:ext cx="9149700" cy="374175"/>
            <a:chOff x="0" y="564900"/>
            <a:chExt cx="9149700" cy="374175"/>
          </a:xfrm>
        </p:grpSpPr>
        <p:sp>
          <p:nvSpPr>
            <p:cNvPr id="472" name="Google Shape;472;p36"/>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Special projects</a:t>
              </a:r>
              <a:endParaRPr>
                <a:solidFill>
                  <a:schemeClr val="dk1"/>
                </a:solidFill>
                <a:latin typeface="Roboto"/>
                <a:ea typeface="Roboto"/>
                <a:cs typeface="Roboto"/>
                <a:sym typeface="Roboto"/>
              </a:endParaRPr>
            </a:p>
          </p:txBody>
        </p:sp>
        <p:grpSp>
          <p:nvGrpSpPr>
            <p:cNvPr id="473" name="Google Shape;473;p36"/>
            <p:cNvGrpSpPr/>
            <p:nvPr/>
          </p:nvGrpSpPr>
          <p:grpSpPr>
            <a:xfrm>
              <a:off x="8775000" y="564975"/>
              <a:ext cx="374700" cy="374100"/>
              <a:chOff x="8775000" y="564975"/>
              <a:chExt cx="374700" cy="374100"/>
            </a:xfrm>
          </p:grpSpPr>
          <p:sp>
            <p:nvSpPr>
              <p:cNvPr id="474" name="Google Shape;474;p36"/>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5" name="Google Shape;475;p36"/>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476" name="Google Shape;476;p36"/>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grpSp>
        <p:nvGrpSpPr>
          <p:cNvPr id="477" name="Google Shape;477;p36"/>
          <p:cNvGrpSpPr/>
          <p:nvPr/>
        </p:nvGrpSpPr>
        <p:grpSpPr>
          <a:xfrm>
            <a:off x="0" y="0"/>
            <a:ext cx="9144000" cy="564900"/>
            <a:chOff x="308175" y="1786392"/>
            <a:chExt cx="9144000" cy="564900"/>
          </a:xfrm>
        </p:grpSpPr>
        <p:sp>
          <p:nvSpPr>
            <p:cNvPr id="478" name="Google Shape;478;p36"/>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479" name="Google Shape;479;p36"/>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 name="Google Shape;480;p36"/>
          <p:cNvSpPr/>
          <p:nvPr/>
        </p:nvSpPr>
        <p:spPr>
          <a:xfrm>
            <a:off x="1128775" y="1380975"/>
            <a:ext cx="2098500" cy="3023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36"/>
          <p:cNvPicPr preferRelativeResize="0"/>
          <p:nvPr/>
        </p:nvPicPr>
        <p:blipFill>
          <a:blip r:embed="rId3">
            <a:alphaModFix/>
          </a:blip>
          <a:stretch>
            <a:fillRect/>
          </a:stretch>
        </p:blipFill>
        <p:spPr>
          <a:xfrm>
            <a:off x="1061317" y="1317675"/>
            <a:ext cx="2072661" cy="2990450"/>
          </a:xfrm>
          <a:prstGeom prst="rect">
            <a:avLst/>
          </a:prstGeom>
          <a:noFill/>
          <a:ln cap="flat" cmpd="sng" w="9525">
            <a:solidFill>
              <a:schemeClr val="dk1"/>
            </a:solidFill>
            <a:prstDash val="solid"/>
            <a:round/>
            <a:headEnd len="sm" w="sm" type="none"/>
            <a:tailEnd len="sm" w="sm" type="none"/>
          </a:ln>
        </p:spPr>
      </p:pic>
      <p:cxnSp>
        <p:nvCxnSpPr>
          <p:cNvPr id="482" name="Google Shape;482;p36"/>
          <p:cNvCxnSpPr/>
          <p:nvPr/>
        </p:nvCxnSpPr>
        <p:spPr>
          <a:xfrm>
            <a:off x="953850" y="1317675"/>
            <a:ext cx="0" cy="74850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486" name="Shape 486"/>
        <p:cNvGrpSpPr/>
        <p:nvPr/>
      </p:nvGrpSpPr>
      <p:grpSpPr>
        <a:xfrm>
          <a:off x="0" y="0"/>
          <a:ext cx="0" cy="0"/>
          <a:chOff x="0" y="0"/>
          <a:chExt cx="0" cy="0"/>
        </a:xfrm>
      </p:grpSpPr>
      <p:grpSp>
        <p:nvGrpSpPr>
          <p:cNvPr id="487" name="Google Shape;487;p37"/>
          <p:cNvGrpSpPr/>
          <p:nvPr/>
        </p:nvGrpSpPr>
        <p:grpSpPr>
          <a:xfrm>
            <a:off x="-12" y="0"/>
            <a:ext cx="9143680" cy="564900"/>
            <a:chOff x="308175" y="3077225"/>
            <a:chExt cx="8371800" cy="564900"/>
          </a:xfrm>
        </p:grpSpPr>
        <p:sp>
          <p:nvSpPr>
            <p:cNvPr id="488" name="Google Shape;488;p37"/>
            <p:cNvSpPr/>
            <p:nvPr/>
          </p:nvSpPr>
          <p:spPr>
            <a:xfrm>
              <a:off x="308175" y="3077225"/>
              <a:ext cx="8371800" cy="5649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Some thoughts and challenges</a:t>
              </a:r>
              <a:endParaRPr sz="1600">
                <a:solidFill>
                  <a:schemeClr val="dk1"/>
                </a:solidFill>
                <a:latin typeface="Roboto"/>
                <a:ea typeface="Roboto"/>
                <a:cs typeface="Roboto"/>
                <a:sym typeface="Roboto"/>
              </a:endParaRPr>
            </a:p>
          </p:txBody>
        </p:sp>
        <p:sp>
          <p:nvSpPr>
            <p:cNvPr id="489" name="Google Shape;489;p37"/>
            <p:cNvSpPr/>
            <p:nvPr/>
          </p:nvSpPr>
          <p:spPr>
            <a:xfrm>
              <a:off x="428375" y="3201850"/>
              <a:ext cx="315600" cy="315600"/>
            </a:xfrm>
            <a:prstGeom prst="rect">
              <a:avLst/>
            </a:prstGeom>
            <a:solidFill>
              <a:srgbClr val="FF6E9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37"/>
          <p:cNvGrpSpPr/>
          <p:nvPr/>
        </p:nvGrpSpPr>
        <p:grpSpPr>
          <a:xfrm>
            <a:off x="512821" y="1913525"/>
            <a:ext cx="7881292" cy="564900"/>
            <a:chOff x="874084" y="1513988"/>
            <a:chExt cx="8852400" cy="564900"/>
          </a:xfrm>
        </p:grpSpPr>
        <p:grpSp>
          <p:nvGrpSpPr>
            <p:cNvPr id="491" name="Google Shape;491;p37"/>
            <p:cNvGrpSpPr/>
            <p:nvPr/>
          </p:nvGrpSpPr>
          <p:grpSpPr>
            <a:xfrm>
              <a:off x="874084" y="1513988"/>
              <a:ext cx="8852400" cy="564900"/>
              <a:chOff x="874084" y="1513988"/>
              <a:chExt cx="8852400" cy="564900"/>
            </a:xfrm>
          </p:grpSpPr>
          <p:sp>
            <p:nvSpPr>
              <p:cNvPr id="492" name="Google Shape;492;p37"/>
              <p:cNvSpPr/>
              <p:nvPr/>
            </p:nvSpPr>
            <p:spPr>
              <a:xfrm>
                <a:off x="874084" y="1513988"/>
                <a:ext cx="88524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700">
                    <a:solidFill>
                      <a:schemeClr val="dk1"/>
                    </a:solidFill>
                    <a:latin typeface="Roboto Light"/>
                    <a:ea typeface="Roboto Light"/>
                    <a:cs typeface="Roboto Light"/>
                    <a:sym typeface="Roboto Light"/>
                  </a:rPr>
                  <a:t>Reconfiguration of the post-pandemic cultural and creative sector.</a:t>
                </a:r>
                <a:endParaRPr sz="1700">
                  <a:solidFill>
                    <a:schemeClr val="dk1"/>
                  </a:solidFill>
                  <a:latin typeface="Roboto"/>
                  <a:ea typeface="Roboto"/>
                  <a:cs typeface="Roboto"/>
                  <a:sym typeface="Roboto"/>
                </a:endParaRPr>
              </a:p>
            </p:txBody>
          </p:sp>
          <p:sp>
            <p:nvSpPr>
              <p:cNvPr id="493" name="Google Shape;493;p37"/>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494" name="Google Shape;494;p37"/>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grpSp>
        <p:nvGrpSpPr>
          <p:cNvPr id="495" name="Google Shape;495;p37"/>
          <p:cNvGrpSpPr/>
          <p:nvPr/>
        </p:nvGrpSpPr>
        <p:grpSpPr>
          <a:xfrm>
            <a:off x="512821" y="2696450"/>
            <a:ext cx="7881292" cy="564900"/>
            <a:chOff x="874084" y="1513988"/>
            <a:chExt cx="8852400" cy="564900"/>
          </a:xfrm>
        </p:grpSpPr>
        <p:grpSp>
          <p:nvGrpSpPr>
            <p:cNvPr id="496" name="Google Shape;496;p37"/>
            <p:cNvGrpSpPr/>
            <p:nvPr/>
          </p:nvGrpSpPr>
          <p:grpSpPr>
            <a:xfrm>
              <a:off x="874084" y="1513988"/>
              <a:ext cx="8852400" cy="564900"/>
              <a:chOff x="874084" y="1513988"/>
              <a:chExt cx="8852400" cy="564900"/>
            </a:xfrm>
          </p:grpSpPr>
          <p:sp>
            <p:nvSpPr>
              <p:cNvPr id="497" name="Google Shape;497;p37"/>
              <p:cNvSpPr/>
              <p:nvPr/>
            </p:nvSpPr>
            <p:spPr>
              <a:xfrm>
                <a:off x="874084" y="1513988"/>
                <a:ext cx="88524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700">
                    <a:solidFill>
                      <a:schemeClr val="dk1"/>
                    </a:solidFill>
                    <a:latin typeface="Roboto Light"/>
                    <a:ea typeface="Roboto Light"/>
                    <a:cs typeface="Roboto Light"/>
                    <a:sym typeface="Roboto Light"/>
                  </a:rPr>
                  <a:t>Acceleration of digitalization in cultural and creative industries.</a:t>
                </a:r>
                <a:endParaRPr sz="1700">
                  <a:solidFill>
                    <a:schemeClr val="dk1"/>
                  </a:solidFill>
                  <a:latin typeface="Roboto Light"/>
                  <a:ea typeface="Roboto Light"/>
                  <a:cs typeface="Roboto Light"/>
                  <a:sym typeface="Roboto Light"/>
                </a:endParaRPr>
              </a:p>
            </p:txBody>
          </p:sp>
          <p:sp>
            <p:nvSpPr>
              <p:cNvPr id="498" name="Google Shape;498;p37"/>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499" name="Google Shape;499;p37"/>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grpSp>
        <p:nvGrpSpPr>
          <p:cNvPr id="500" name="Google Shape;500;p37"/>
          <p:cNvGrpSpPr/>
          <p:nvPr/>
        </p:nvGrpSpPr>
        <p:grpSpPr>
          <a:xfrm>
            <a:off x="512821" y="3436150"/>
            <a:ext cx="7881292" cy="564900"/>
            <a:chOff x="874084" y="1513988"/>
            <a:chExt cx="8852400" cy="564900"/>
          </a:xfrm>
        </p:grpSpPr>
        <p:grpSp>
          <p:nvGrpSpPr>
            <p:cNvPr id="501" name="Google Shape;501;p37"/>
            <p:cNvGrpSpPr/>
            <p:nvPr/>
          </p:nvGrpSpPr>
          <p:grpSpPr>
            <a:xfrm>
              <a:off x="874084" y="1513988"/>
              <a:ext cx="8852400" cy="564900"/>
              <a:chOff x="874084" y="1513988"/>
              <a:chExt cx="8852400" cy="564900"/>
            </a:xfrm>
          </p:grpSpPr>
          <p:sp>
            <p:nvSpPr>
              <p:cNvPr id="502" name="Google Shape;502;p37"/>
              <p:cNvSpPr/>
              <p:nvPr/>
            </p:nvSpPr>
            <p:spPr>
              <a:xfrm>
                <a:off x="874084" y="1513988"/>
                <a:ext cx="8852400" cy="564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700">
                    <a:solidFill>
                      <a:schemeClr val="dk1"/>
                    </a:solidFill>
                    <a:latin typeface="Roboto Light"/>
                    <a:ea typeface="Roboto Light"/>
                    <a:cs typeface="Roboto Light"/>
                    <a:sym typeface="Roboto Light"/>
                  </a:rPr>
                  <a:t>Reconfiguration of the value chain and new business models.</a:t>
                </a:r>
                <a:endParaRPr sz="1700">
                  <a:solidFill>
                    <a:schemeClr val="dk1"/>
                  </a:solidFill>
                  <a:latin typeface="Roboto Light"/>
                  <a:ea typeface="Roboto Light"/>
                  <a:cs typeface="Roboto Light"/>
                  <a:sym typeface="Roboto Light"/>
                </a:endParaRPr>
              </a:p>
            </p:txBody>
          </p:sp>
          <p:sp>
            <p:nvSpPr>
              <p:cNvPr id="503" name="Google Shape;503;p37"/>
              <p:cNvSpPr/>
              <p:nvPr/>
            </p:nvSpPr>
            <p:spPr>
              <a:xfrm>
                <a:off x="1004700" y="1623350"/>
                <a:ext cx="336300" cy="34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Roboto"/>
                  <a:ea typeface="Roboto"/>
                  <a:cs typeface="Roboto"/>
                  <a:sym typeface="Roboto"/>
                </a:endParaRPr>
              </a:p>
            </p:txBody>
          </p:sp>
        </p:grpSp>
        <p:sp>
          <p:nvSpPr>
            <p:cNvPr id="504" name="Google Shape;504;p37"/>
            <p:cNvSpPr/>
            <p:nvPr/>
          </p:nvSpPr>
          <p:spPr>
            <a:xfrm>
              <a:off x="1044875" y="1688463"/>
              <a:ext cx="255930" cy="215967"/>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500">
                <a:solidFill>
                  <a:schemeClr val="dk1"/>
                </a:solidFill>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508" name="Shape 508"/>
        <p:cNvGrpSpPr/>
        <p:nvPr/>
      </p:nvGrpSpPr>
      <p:grpSpPr>
        <a:xfrm>
          <a:off x="0" y="0"/>
          <a:ext cx="0" cy="0"/>
          <a:chOff x="0" y="0"/>
          <a:chExt cx="0" cy="0"/>
        </a:xfrm>
      </p:grpSpPr>
      <p:grpSp>
        <p:nvGrpSpPr>
          <p:cNvPr id="509" name="Google Shape;509;p38"/>
          <p:cNvGrpSpPr/>
          <p:nvPr/>
        </p:nvGrpSpPr>
        <p:grpSpPr>
          <a:xfrm>
            <a:off x="-12" y="0"/>
            <a:ext cx="9143680" cy="564900"/>
            <a:chOff x="308175" y="3077225"/>
            <a:chExt cx="8371800" cy="564900"/>
          </a:xfrm>
        </p:grpSpPr>
        <p:sp>
          <p:nvSpPr>
            <p:cNvPr id="510" name="Google Shape;510;p38"/>
            <p:cNvSpPr/>
            <p:nvPr/>
          </p:nvSpPr>
          <p:spPr>
            <a:xfrm>
              <a:off x="308175" y="3077225"/>
              <a:ext cx="8371800" cy="5649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Some thoughts and challenges</a:t>
              </a:r>
              <a:endParaRPr sz="1600">
                <a:solidFill>
                  <a:schemeClr val="dk1"/>
                </a:solidFill>
                <a:latin typeface="Roboto"/>
                <a:ea typeface="Roboto"/>
                <a:cs typeface="Roboto"/>
                <a:sym typeface="Roboto"/>
              </a:endParaRPr>
            </a:p>
          </p:txBody>
        </p:sp>
        <p:sp>
          <p:nvSpPr>
            <p:cNvPr id="511" name="Google Shape;511;p38"/>
            <p:cNvSpPr/>
            <p:nvPr/>
          </p:nvSpPr>
          <p:spPr>
            <a:xfrm>
              <a:off x="428375" y="3201850"/>
              <a:ext cx="315600" cy="315600"/>
            </a:xfrm>
            <a:prstGeom prst="rect">
              <a:avLst/>
            </a:prstGeom>
            <a:solidFill>
              <a:srgbClr val="FF6E9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38"/>
          <p:cNvGrpSpPr/>
          <p:nvPr/>
        </p:nvGrpSpPr>
        <p:grpSpPr>
          <a:xfrm>
            <a:off x="532750" y="1187050"/>
            <a:ext cx="3771300" cy="1750200"/>
            <a:chOff x="532750" y="1187050"/>
            <a:chExt cx="3771300" cy="1750200"/>
          </a:xfrm>
        </p:grpSpPr>
        <p:sp>
          <p:nvSpPr>
            <p:cNvPr id="513" name="Google Shape;513;p38"/>
            <p:cNvSpPr/>
            <p:nvPr/>
          </p:nvSpPr>
          <p:spPr>
            <a:xfrm>
              <a:off x="537850" y="1436650"/>
              <a:ext cx="3761100" cy="15006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Roboto Light"/>
                  <a:ea typeface="Roboto Light"/>
                  <a:cs typeface="Roboto Light"/>
                  <a:sym typeface="Roboto Light"/>
                </a:rPr>
                <a:t>Challenges in data collection for digital cultural offer (platforms) and consumption.</a:t>
              </a:r>
              <a:endParaRPr>
                <a:solidFill>
                  <a:schemeClr val="dk1"/>
                </a:solidFill>
              </a:endParaRPr>
            </a:p>
          </p:txBody>
        </p:sp>
        <p:grpSp>
          <p:nvGrpSpPr>
            <p:cNvPr id="514" name="Google Shape;514;p38"/>
            <p:cNvGrpSpPr/>
            <p:nvPr/>
          </p:nvGrpSpPr>
          <p:grpSpPr>
            <a:xfrm>
              <a:off x="532750" y="1187050"/>
              <a:ext cx="3771300" cy="249600"/>
              <a:chOff x="555100" y="1250300"/>
              <a:chExt cx="3771300" cy="249600"/>
            </a:xfrm>
          </p:grpSpPr>
          <p:sp>
            <p:nvSpPr>
              <p:cNvPr id="515" name="Google Shape;515;p38"/>
              <p:cNvSpPr/>
              <p:nvPr/>
            </p:nvSpPr>
            <p:spPr>
              <a:xfrm>
                <a:off x="555100" y="1250300"/>
                <a:ext cx="3771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8"/>
              <p:cNvSpPr/>
              <p:nvPr/>
            </p:nvSpPr>
            <p:spPr>
              <a:xfrm>
                <a:off x="4047575" y="13053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7" name="Google Shape;517;p38"/>
          <p:cNvGrpSpPr/>
          <p:nvPr/>
        </p:nvGrpSpPr>
        <p:grpSpPr>
          <a:xfrm>
            <a:off x="4845625" y="1187050"/>
            <a:ext cx="3771300" cy="1750200"/>
            <a:chOff x="4845625" y="1187050"/>
            <a:chExt cx="3771300" cy="1750200"/>
          </a:xfrm>
        </p:grpSpPr>
        <p:sp>
          <p:nvSpPr>
            <p:cNvPr id="518" name="Google Shape;518;p38"/>
            <p:cNvSpPr/>
            <p:nvPr/>
          </p:nvSpPr>
          <p:spPr>
            <a:xfrm>
              <a:off x="4855825" y="1436650"/>
              <a:ext cx="3761100" cy="15006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Roboto Light"/>
                  <a:ea typeface="Roboto Light"/>
                  <a:cs typeface="Roboto Light"/>
                  <a:sym typeface="Roboto Light"/>
                </a:rPr>
                <a:t>Importance of the use of new sources of information coming from platforms metrics complementary  to traditional cultural statistics. </a:t>
              </a:r>
              <a:endParaRPr sz="1700">
                <a:solidFill>
                  <a:schemeClr val="dk1"/>
                </a:solidFill>
                <a:latin typeface="Roboto Light"/>
                <a:ea typeface="Roboto Light"/>
                <a:cs typeface="Roboto Light"/>
                <a:sym typeface="Roboto Light"/>
              </a:endParaRPr>
            </a:p>
          </p:txBody>
        </p:sp>
        <p:grpSp>
          <p:nvGrpSpPr>
            <p:cNvPr id="519" name="Google Shape;519;p38"/>
            <p:cNvGrpSpPr/>
            <p:nvPr/>
          </p:nvGrpSpPr>
          <p:grpSpPr>
            <a:xfrm>
              <a:off x="4845625" y="1187050"/>
              <a:ext cx="3771300" cy="249600"/>
              <a:chOff x="555100" y="1250300"/>
              <a:chExt cx="3771300" cy="249600"/>
            </a:xfrm>
          </p:grpSpPr>
          <p:sp>
            <p:nvSpPr>
              <p:cNvPr id="520" name="Google Shape;520;p38"/>
              <p:cNvSpPr/>
              <p:nvPr/>
            </p:nvSpPr>
            <p:spPr>
              <a:xfrm>
                <a:off x="555100" y="1250300"/>
                <a:ext cx="3771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8"/>
              <p:cNvSpPr/>
              <p:nvPr/>
            </p:nvSpPr>
            <p:spPr>
              <a:xfrm>
                <a:off x="4047575" y="13053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2" name="Google Shape;522;p38"/>
          <p:cNvGrpSpPr/>
          <p:nvPr/>
        </p:nvGrpSpPr>
        <p:grpSpPr>
          <a:xfrm>
            <a:off x="4845625" y="3127713"/>
            <a:ext cx="3771300" cy="1750200"/>
            <a:chOff x="4845625" y="3163425"/>
            <a:chExt cx="3771300" cy="1750200"/>
          </a:xfrm>
        </p:grpSpPr>
        <p:sp>
          <p:nvSpPr>
            <p:cNvPr id="523" name="Google Shape;523;p38"/>
            <p:cNvSpPr/>
            <p:nvPr/>
          </p:nvSpPr>
          <p:spPr>
            <a:xfrm>
              <a:off x="4855825" y="3413025"/>
              <a:ext cx="3761100" cy="15006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Light"/>
                  <a:ea typeface="Roboto Light"/>
                  <a:cs typeface="Roboto Light"/>
                  <a:sym typeface="Roboto Light"/>
                </a:rPr>
                <a:t>Generate current information for political decisions with based evidence.</a:t>
              </a:r>
              <a:endParaRPr sz="1700">
                <a:solidFill>
                  <a:schemeClr val="dk1"/>
                </a:solidFill>
                <a:latin typeface="Roboto Light"/>
                <a:ea typeface="Roboto Light"/>
                <a:cs typeface="Roboto Light"/>
                <a:sym typeface="Roboto Light"/>
              </a:endParaRPr>
            </a:p>
          </p:txBody>
        </p:sp>
        <p:grpSp>
          <p:nvGrpSpPr>
            <p:cNvPr id="524" name="Google Shape;524;p38"/>
            <p:cNvGrpSpPr/>
            <p:nvPr/>
          </p:nvGrpSpPr>
          <p:grpSpPr>
            <a:xfrm>
              <a:off x="4845625" y="3163425"/>
              <a:ext cx="3771300" cy="249600"/>
              <a:chOff x="555100" y="1250300"/>
              <a:chExt cx="3771300" cy="249600"/>
            </a:xfrm>
          </p:grpSpPr>
          <p:sp>
            <p:nvSpPr>
              <p:cNvPr id="525" name="Google Shape;525;p38"/>
              <p:cNvSpPr/>
              <p:nvPr/>
            </p:nvSpPr>
            <p:spPr>
              <a:xfrm>
                <a:off x="555100" y="1250300"/>
                <a:ext cx="3771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8"/>
              <p:cNvSpPr/>
              <p:nvPr/>
            </p:nvSpPr>
            <p:spPr>
              <a:xfrm>
                <a:off x="4047575" y="13053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7" name="Google Shape;527;p38"/>
          <p:cNvGrpSpPr/>
          <p:nvPr/>
        </p:nvGrpSpPr>
        <p:grpSpPr>
          <a:xfrm>
            <a:off x="532750" y="3127712"/>
            <a:ext cx="3771300" cy="1750200"/>
            <a:chOff x="532750" y="3127713"/>
            <a:chExt cx="3771300" cy="1750200"/>
          </a:xfrm>
        </p:grpSpPr>
        <p:sp>
          <p:nvSpPr>
            <p:cNvPr id="528" name="Google Shape;528;p38"/>
            <p:cNvSpPr/>
            <p:nvPr/>
          </p:nvSpPr>
          <p:spPr>
            <a:xfrm>
              <a:off x="537850" y="3377313"/>
              <a:ext cx="3761100" cy="1500600"/>
            </a:xfrm>
            <a:prstGeom prst="rect">
              <a:avLst/>
            </a:prstGeom>
            <a:solidFill>
              <a:srgbClr val="FFB6C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Light"/>
                  <a:ea typeface="Roboto Light"/>
                  <a:cs typeface="Roboto Light"/>
                  <a:sym typeface="Roboto Light"/>
                </a:rPr>
                <a:t>New technical capacities are required.</a:t>
              </a:r>
              <a:endParaRPr sz="1700">
                <a:solidFill>
                  <a:schemeClr val="dk1"/>
                </a:solidFill>
                <a:latin typeface="Roboto Light"/>
                <a:ea typeface="Roboto Light"/>
                <a:cs typeface="Roboto Light"/>
                <a:sym typeface="Roboto Light"/>
              </a:endParaRPr>
            </a:p>
          </p:txBody>
        </p:sp>
        <p:grpSp>
          <p:nvGrpSpPr>
            <p:cNvPr id="529" name="Google Shape;529;p38"/>
            <p:cNvGrpSpPr/>
            <p:nvPr/>
          </p:nvGrpSpPr>
          <p:grpSpPr>
            <a:xfrm>
              <a:off x="532750" y="3127713"/>
              <a:ext cx="3771300" cy="249600"/>
              <a:chOff x="555100" y="1250300"/>
              <a:chExt cx="3771300" cy="249600"/>
            </a:xfrm>
          </p:grpSpPr>
          <p:sp>
            <p:nvSpPr>
              <p:cNvPr id="530" name="Google Shape;530;p38"/>
              <p:cNvSpPr/>
              <p:nvPr/>
            </p:nvSpPr>
            <p:spPr>
              <a:xfrm>
                <a:off x="555100" y="1250300"/>
                <a:ext cx="37713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8"/>
              <p:cNvSpPr/>
              <p:nvPr/>
            </p:nvSpPr>
            <p:spPr>
              <a:xfrm>
                <a:off x="4047575" y="13053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535" name="Shape 535"/>
        <p:cNvGrpSpPr/>
        <p:nvPr/>
      </p:nvGrpSpPr>
      <p:grpSpPr>
        <a:xfrm>
          <a:off x="0" y="0"/>
          <a:ext cx="0" cy="0"/>
          <a:chOff x="0" y="0"/>
          <a:chExt cx="0" cy="0"/>
        </a:xfrm>
      </p:grpSpPr>
      <p:sp>
        <p:nvSpPr>
          <p:cNvPr id="536" name="Google Shape;536;p39"/>
          <p:cNvSpPr txBox="1"/>
          <p:nvPr/>
        </p:nvSpPr>
        <p:spPr>
          <a:xfrm>
            <a:off x="1298100" y="1637400"/>
            <a:ext cx="65478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sz="3600">
                <a:solidFill>
                  <a:schemeClr val="lt1"/>
                </a:solidFill>
                <a:latin typeface="Roboto Medium"/>
                <a:ea typeface="Roboto Medium"/>
                <a:cs typeface="Roboto Medium"/>
                <a:sym typeface="Roboto Medium"/>
              </a:rPr>
              <a:t>Thank you!</a:t>
            </a:r>
            <a:endParaRPr sz="3600">
              <a:solidFill>
                <a:schemeClr val="lt1"/>
              </a:solidFill>
              <a:latin typeface="Roboto Medium"/>
              <a:ea typeface="Roboto Medium"/>
              <a:cs typeface="Roboto Medium"/>
              <a:sym typeface="Roboto Medium"/>
            </a:endParaRPr>
          </a:p>
          <a:p>
            <a:pPr indent="0" lvl="0" marL="0" rtl="0" algn="ctr">
              <a:spcBef>
                <a:spcPts val="0"/>
              </a:spcBef>
              <a:spcAft>
                <a:spcPts val="0"/>
              </a:spcAft>
              <a:buNone/>
            </a:pPr>
            <a:r>
              <a:rPr lang="en" sz="3600">
                <a:solidFill>
                  <a:schemeClr val="lt1"/>
                </a:solidFill>
                <a:latin typeface="Roboto Medium"/>
                <a:ea typeface="Roboto Medium"/>
                <a:cs typeface="Roboto Medium"/>
                <a:sym typeface="Roboto Medium"/>
              </a:rPr>
              <a:t>Muchas gracias!</a:t>
            </a:r>
            <a:endParaRPr sz="3600">
              <a:solidFill>
                <a:schemeClr val="lt1"/>
              </a:solidFill>
              <a:latin typeface="Roboto Medium"/>
              <a:ea typeface="Roboto Medium"/>
              <a:cs typeface="Roboto Medium"/>
              <a:sym typeface="Roboto Medium"/>
            </a:endParaRPr>
          </a:p>
        </p:txBody>
      </p:sp>
      <p:grpSp>
        <p:nvGrpSpPr>
          <p:cNvPr id="537" name="Google Shape;537;p39"/>
          <p:cNvGrpSpPr/>
          <p:nvPr/>
        </p:nvGrpSpPr>
        <p:grpSpPr>
          <a:xfrm>
            <a:off x="-2850" y="0"/>
            <a:ext cx="9149700" cy="374175"/>
            <a:chOff x="0" y="564900"/>
            <a:chExt cx="9149700" cy="374175"/>
          </a:xfrm>
        </p:grpSpPr>
        <p:sp>
          <p:nvSpPr>
            <p:cNvPr id="538" name="Google Shape;538;p39"/>
            <p:cNvSpPr/>
            <p:nvPr/>
          </p:nvSpPr>
          <p:spPr>
            <a:xfrm>
              <a:off x="0" y="564900"/>
              <a:ext cx="8775000" cy="3741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solidFill>
                  <a:schemeClr val="dk1"/>
                </a:solidFill>
                <a:latin typeface="Roboto"/>
                <a:ea typeface="Roboto"/>
                <a:cs typeface="Roboto"/>
                <a:sym typeface="Roboto"/>
              </a:endParaRPr>
            </a:p>
          </p:txBody>
        </p:sp>
        <p:grpSp>
          <p:nvGrpSpPr>
            <p:cNvPr id="539" name="Google Shape;539;p39"/>
            <p:cNvGrpSpPr/>
            <p:nvPr/>
          </p:nvGrpSpPr>
          <p:grpSpPr>
            <a:xfrm>
              <a:off x="8775000" y="564975"/>
              <a:ext cx="374700" cy="374100"/>
              <a:chOff x="8775000" y="564975"/>
              <a:chExt cx="374700" cy="374100"/>
            </a:xfrm>
          </p:grpSpPr>
          <p:sp>
            <p:nvSpPr>
              <p:cNvPr id="540" name="Google Shape;540;p39"/>
              <p:cNvSpPr/>
              <p:nvPr/>
            </p:nvSpPr>
            <p:spPr>
              <a:xfrm>
                <a:off x="8775000" y="567450"/>
                <a:ext cx="369000" cy="3690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1" name="Google Shape;541;p39"/>
              <p:cNvCxnSpPr/>
              <p:nvPr/>
            </p:nvCxnSpPr>
            <p:spPr>
              <a:xfrm>
                <a:off x="8782850" y="572325"/>
                <a:ext cx="359400" cy="359400"/>
              </a:xfrm>
              <a:prstGeom prst="straightConnector1">
                <a:avLst/>
              </a:prstGeom>
              <a:noFill/>
              <a:ln cap="flat" cmpd="sng" w="9525">
                <a:solidFill>
                  <a:schemeClr val="lt1"/>
                </a:solidFill>
                <a:prstDash val="solid"/>
                <a:round/>
                <a:headEnd len="med" w="med" type="none"/>
                <a:tailEnd len="med" w="med" type="none"/>
              </a:ln>
            </p:spPr>
          </p:cxnSp>
          <p:cxnSp>
            <p:nvCxnSpPr>
              <p:cNvPr id="542" name="Google Shape;542;p39"/>
              <p:cNvCxnSpPr/>
              <p:nvPr/>
            </p:nvCxnSpPr>
            <p:spPr>
              <a:xfrm flipH="1">
                <a:off x="8782800" y="564975"/>
                <a:ext cx="366900" cy="374100"/>
              </a:xfrm>
              <a:prstGeom prst="straightConnector1">
                <a:avLst/>
              </a:prstGeom>
              <a:noFill/>
              <a:ln cap="flat" cmpd="sng" w="9525">
                <a:solidFill>
                  <a:schemeClr val="lt1"/>
                </a:solidFill>
                <a:prstDash val="solid"/>
                <a:round/>
                <a:headEnd len="med" w="med" type="none"/>
                <a:tailEnd len="med" w="med" type="none"/>
              </a:ln>
            </p:spPr>
          </p:cxn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12" name="Shape 112"/>
        <p:cNvGrpSpPr/>
        <p:nvPr/>
      </p:nvGrpSpPr>
      <p:grpSpPr>
        <a:xfrm>
          <a:off x="0" y="0"/>
          <a:ext cx="0" cy="0"/>
          <a:chOff x="0" y="0"/>
          <a:chExt cx="0" cy="0"/>
        </a:xfrm>
      </p:grpSpPr>
      <p:sp>
        <p:nvSpPr>
          <p:cNvPr id="113" name="Google Shape;113;p17"/>
          <p:cNvSpPr txBox="1"/>
          <p:nvPr/>
        </p:nvSpPr>
        <p:spPr>
          <a:xfrm>
            <a:off x="892800" y="1148025"/>
            <a:ext cx="7587000" cy="3232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lt1"/>
                </a:solidFill>
                <a:latin typeface="Roboto Light"/>
                <a:ea typeface="Roboto Light"/>
                <a:cs typeface="Roboto Light"/>
                <a:sym typeface="Roboto Light"/>
              </a:rPr>
              <a:t>In the last few decades, cultural information systems have established themselves as tools for generating information about cultural and creative areas, useful for the design, development and evaluation of cultural policies.</a:t>
            </a:r>
            <a:endParaRPr sz="2000">
              <a:solidFill>
                <a:schemeClr val="lt1"/>
              </a:solidFill>
              <a:latin typeface="Roboto Light"/>
              <a:ea typeface="Roboto Light"/>
              <a:cs typeface="Roboto Light"/>
              <a:sym typeface="Roboto Light"/>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lt1"/>
              </a:solidFill>
              <a:latin typeface="Roboto Light"/>
              <a:ea typeface="Roboto Light"/>
              <a:cs typeface="Roboto Light"/>
              <a:sym typeface="Roboto Light"/>
            </a:endParaRPr>
          </a:p>
          <a:p>
            <a:pPr indent="0" lvl="0" marL="0" rtl="0" algn="l">
              <a:lnSpc>
                <a:spcPct val="115000"/>
              </a:lnSpc>
              <a:spcBef>
                <a:spcPts val="0"/>
              </a:spcBef>
              <a:spcAft>
                <a:spcPts val="0"/>
              </a:spcAft>
              <a:buClr>
                <a:schemeClr val="dk1"/>
              </a:buClr>
              <a:buSzPts val="1100"/>
              <a:buFont typeface="Arial"/>
              <a:buNone/>
            </a:pPr>
            <a:r>
              <a:rPr lang="en" sz="2000">
                <a:solidFill>
                  <a:schemeClr val="lt1"/>
                </a:solidFill>
                <a:latin typeface="Roboto Light"/>
                <a:ea typeface="Roboto Light"/>
                <a:cs typeface="Roboto Light"/>
                <a:sym typeface="Roboto Light"/>
              </a:rPr>
              <a:t>An </a:t>
            </a:r>
            <a:r>
              <a:rPr b="1" lang="en" sz="2000">
                <a:solidFill>
                  <a:schemeClr val="lt1"/>
                </a:solidFill>
                <a:latin typeface="Roboto"/>
                <a:ea typeface="Roboto"/>
                <a:cs typeface="Roboto"/>
                <a:sym typeface="Roboto"/>
              </a:rPr>
              <a:t>information system</a:t>
            </a:r>
            <a:r>
              <a:rPr lang="en" sz="2000">
                <a:solidFill>
                  <a:schemeClr val="lt1"/>
                </a:solidFill>
                <a:latin typeface="Roboto Light"/>
                <a:ea typeface="Roboto Light"/>
                <a:cs typeface="Roboto Light"/>
                <a:sym typeface="Roboto Light"/>
              </a:rPr>
              <a:t> is a </a:t>
            </a:r>
            <a:r>
              <a:rPr b="1" lang="en" sz="2000">
                <a:solidFill>
                  <a:schemeClr val="lt1"/>
                </a:solidFill>
                <a:latin typeface="Roboto"/>
                <a:ea typeface="Roboto"/>
                <a:cs typeface="Roboto"/>
                <a:sym typeface="Roboto"/>
              </a:rPr>
              <a:t>set of diverse, related and ordered information</a:t>
            </a:r>
            <a:r>
              <a:rPr lang="en" sz="2000">
                <a:solidFill>
                  <a:schemeClr val="lt1"/>
                </a:solidFill>
                <a:latin typeface="Roboto Light"/>
                <a:ea typeface="Roboto Light"/>
                <a:cs typeface="Roboto Light"/>
                <a:sym typeface="Roboto Light"/>
              </a:rPr>
              <a:t> that contributes to the knowledge of a certain object. This type of approach makes it possible to construct an object of analysis from the </a:t>
            </a:r>
            <a:r>
              <a:rPr b="1" lang="en" sz="2000">
                <a:solidFill>
                  <a:schemeClr val="lt1"/>
                </a:solidFill>
                <a:latin typeface="Roboto"/>
                <a:ea typeface="Roboto"/>
                <a:cs typeface="Roboto"/>
                <a:sym typeface="Roboto"/>
              </a:rPr>
              <a:t>multiplicity of available information</a:t>
            </a:r>
            <a:r>
              <a:rPr lang="en" sz="2000">
                <a:solidFill>
                  <a:schemeClr val="lt1"/>
                </a:solidFill>
                <a:latin typeface="Roboto Light"/>
                <a:ea typeface="Roboto Light"/>
                <a:cs typeface="Roboto Light"/>
                <a:sym typeface="Roboto Light"/>
              </a:rPr>
              <a:t>. </a:t>
            </a:r>
            <a:endParaRPr sz="2000">
              <a:solidFill>
                <a:schemeClr val="lt1"/>
              </a:solidFill>
              <a:latin typeface="Roboto Light"/>
              <a:ea typeface="Roboto Light"/>
              <a:cs typeface="Roboto Light"/>
              <a:sym typeface="Roboto Light"/>
            </a:endParaRPr>
          </a:p>
        </p:txBody>
      </p:sp>
      <p:grpSp>
        <p:nvGrpSpPr>
          <p:cNvPr id="114" name="Google Shape;114;p17"/>
          <p:cNvGrpSpPr/>
          <p:nvPr/>
        </p:nvGrpSpPr>
        <p:grpSpPr>
          <a:xfrm>
            <a:off x="0" y="0"/>
            <a:ext cx="9144000" cy="564900"/>
            <a:chOff x="308175" y="1218000"/>
            <a:chExt cx="9144000" cy="564900"/>
          </a:xfrm>
        </p:grpSpPr>
        <p:sp>
          <p:nvSpPr>
            <p:cNvPr id="115" name="Google Shape;115;p17"/>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116" name="Google Shape;116;p17"/>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20" name="Shape 120"/>
        <p:cNvGrpSpPr/>
        <p:nvPr/>
      </p:nvGrpSpPr>
      <p:grpSpPr>
        <a:xfrm>
          <a:off x="0" y="0"/>
          <a:ext cx="0" cy="0"/>
          <a:chOff x="0" y="0"/>
          <a:chExt cx="0" cy="0"/>
        </a:xfrm>
      </p:grpSpPr>
      <p:sp>
        <p:nvSpPr>
          <p:cNvPr id="121" name="Google Shape;121;p18"/>
          <p:cNvSpPr txBox="1"/>
          <p:nvPr/>
        </p:nvSpPr>
        <p:spPr>
          <a:xfrm>
            <a:off x="3749375" y="1348675"/>
            <a:ext cx="50994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lt1"/>
                </a:solidFill>
                <a:latin typeface="Roboto Light"/>
                <a:ea typeface="Roboto Light"/>
                <a:cs typeface="Roboto Light"/>
                <a:sym typeface="Roboto Light"/>
              </a:rPr>
              <a:t>Cultural Information System of Argentina is a program from the Ministry of Culture, that produces, systematizes and publishes information related to the cultural activity from 2006. </a:t>
            </a:r>
            <a:endParaRPr sz="1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t/>
            </a:r>
            <a:endParaRPr sz="1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rPr lang="en" sz="1800">
                <a:solidFill>
                  <a:schemeClr val="lt1"/>
                </a:solidFill>
                <a:latin typeface="Roboto Light"/>
                <a:ea typeface="Roboto Light"/>
                <a:cs typeface="Roboto Light"/>
                <a:sym typeface="Roboto Light"/>
              </a:rPr>
              <a:t>It’s both a public policy’s tool and a public information instrument. </a:t>
            </a:r>
            <a:endParaRPr sz="1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rPr lang="en" sz="1800">
                <a:solidFill>
                  <a:schemeClr val="lt1"/>
                </a:solidFill>
                <a:latin typeface="Roboto Light"/>
                <a:ea typeface="Roboto Light"/>
                <a:cs typeface="Roboto Light"/>
                <a:sym typeface="Roboto Light"/>
              </a:rPr>
              <a:t> </a:t>
            </a:r>
            <a:endParaRPr sz="1800">
              <a:solidFill>
                <a:schemeClr val="lt1"/>
              </a:solidFill>
              <a:latin typeface="Roboto Light"/>
              <a:ea typeface="Roboto Light"/>
              <a:cs typeface="Roboto Light"/>
              <a:sym typeface="Roboto Light"/>
            </a:endParaRPr>
          </a:p>
          <a:p>
            <a:pPr indent="0" lvl="0" marL="0" rtl="0" algn="l">
              <a:spcBef>
                <a:spcPts val="0"/>
              </a:spcBef>
              <a:spcAft>
                <a:spcPts val="0"/>
              </a:spcAft>
              <a:buClr>
                <a:schemeClr val="dk1"/>
              </a:buClr>
              <a:buFont typeface="Arial"/>
              <a:buNone/>
            </a:pPr>
            <a:r>
              <a:rPr lang="en" sz="1800">
                <a:solidFill>
                  <a:schemeClr val="lt1"/>
                </a:solidFill>
                <a:latin typeface="Roboto Light"/>
                <a:ea typeface="Roboto Light"/>
                <a:cs typeface="Roboto Light"/>
                <a:sym typeface="Roboto Light"/>
              </a:rPr>
              <a:t>Based on three main projects: Cultural Satellite Account, Cultural Consumption Survey, and Mapping Cultural Environment.</a:t>
            </a:r>
            <a:endParaRPr sz="1800">
              <a:solidFill>
                <a:schemeClr val="lt1"/>
              </a:solidFill>
              <a:latin typeface="Roboto Light"/>
              <a:ea typeface="Roboto Light"/>
              <a:cs typeface="Roboto Light"/>
              <a:sym typeface="Roboto Light"/>
            </a:endParaRPr>
          </a:p>
        </p:txBody>
      </p:sp>
      <p:grpSp>
        <p:nvGrpSpPr>
          <p:cNvPr id="122" name="Google Shape;122;p18"/>
          <p:cNvGrpSpPr/>
          <p:nvPr/>
        </p:nvGrpSpPr>
        <p:grpSpPr>
          <a:xfrm>
            <a:off x="0" y="0"/>
            <a:ext cx="9144000" cy="564900"/>
            <a:chOff x="308175" y="1218000"/>
            <a:chExt cx="9144000" cy="564900"/>
          </a:xfrm>
        </p:grpSpPr>
        <p:sp>
          <p:nvSpPr>
            <p:cNvPr id="123" name="Google Shape;123;p18"/>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124" name="Google Shape;124;p18"/>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8"/>
          <p:cNvGrpSpPr/>
          <p:nvPr/>
        </p:nvGrpSpPr>
        <p:grpSpPr>
          <a:xfrm>
            <a:off x="0" y="564900"/>
            <a:ext cx="9149700" cy="374175"/>
            <a:chOff x="0" y="564900"/>
            <a:chExt cx="9149700" cy="374175"/>
          </a:xfrm>
        </p:grpSpPr>
        <p:sp>
          <p:nvSpPr>
            <p:cNvPr id="126" name="Google Shape;126;p18"/>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SInCA (Argentina's Cultural Information System)</a:t>
              </a:r>
              <a:endParaRPr>
                <a:solidFill>
                  <a:schemeClr val="dk1"/>
                </a:solidFill>
                <a:latin typeface="Roboto"/>
                <a:ea typeface="Roboto"/>
                <a:cs typeface="Roboto"/>
                <a:sym typeface="Roboto"/>
              </a:endParaRPr>
            </a:p>
          </p:txBody>
        </p:sp>
        <p:grpSp>
          <p:nvGrpSpPr>
            <p:cNvPr id="127" name="Google Shape;127;p18"/>
            <p:cNvGrpSpPr/>
            <p:nvPr/>
          </p:nvGrpSpPr>
          <p:grpSpPr>
            <a:xfrm>
              <a:off x="8775000" y="564975"/>
              <a:ext cx="374700" cy="374100"/>
              <a:chOff x="8775000" y="564975"/>
              <a:chExt cx="374700" cy="374100"/>
            </a:xfrm>
          </p:grpSpPr>
          <p:sp>
            <p:nvSpPr>
              <p:cNvPr id="128" name="Google Shape;128;p18"/>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8"/>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18"/>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sp>
        <p:nvSpPr>
          <p:cNvPr id="131" name="Google Shape;131;p18"/>
          <p:cNvSpPr/>
          <p:nvPr/>
        </p:nvSpPr>
        <p:spPr>
          <a:xfrm>
            <a:off x="3366601" y="1489613"/>
            <a:ext cx="336398" cy="249523"/>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rgbClr val="9DFC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32" name="Google Shape;132;p18"/>
          <p:cNvSpPr/>
          <p:nvPr/>
        </p:nvSpPr>
        <p:spPr>
          <a:xfrm>
            <a:off x="3412976" y="3132575"/>
            <a:ext cx="336398" cy="249523"/>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rgbClr val="9DFC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33" name="Google Shape;133;p18"/>
          <p:cNvSpPr/>
          <p:nvPr/>
        </p:nvSpPr>
        <p:spPr>
          <a:xfrm>
            <a:off x="3412976" y="3951800"/>
            <a:ext cx="336398" cy="249523"/>
          </a:xfrm>
          <a:custGeom>
            <a:rect b="b" l="l" r="r" t="t"/>
            <a:pathLst>
              <a:path extrusionOk="0" h="172085" w="223520">
                <a:moveTo>
                  <a:pt x="33274" y="58216"/>
                </a:moveTo>
                <a:lnTo>
                  <a:pt x="27990" y="58216"/>
                </a:lnTo>
                <a:lnTo>
                  <a:pt x="25882" y="59118"/>
                </a:lnTo>
                <a:lnTo>
                  <a:pt x="24320" y="60921"/>
                </a:lnTo>
                <a:lnTo>
                  <a:pt x="838" y="84226"/>
                </a:lnTo>
                <a:lnTo>
                  <a:pt x="0" y="86334"/>
                </a:lnTo>
                <a:lnTo>
                  <a:pt x="0" y="91376"/>
                </a:lnTo>
                <a:lnTo>
                  <a:pt x="77317" y="170332"/>
                </a:lnTo>
                <a:lnTo>
                  <a:pt x="81280" y="171411"/>
                </a:lnTo>
                <a:lnTo>
                  <a:pt x="81521" y="171538"/>
                </a:lnTo>
                <a:lnTo>
                  <a:pt x="84772" y="171602"/>
                </a:lnTo>
                <a:lnTo>
                  <a:pt x="86995" y="170688"/>
                </a:lnTo>
                <a:lnTo>
                  <a:pt x="89027" y="168884"/>
                </a:lnTo>
                <a:lnTo>
                  <a:pt x="151586" y="106337"/>
                </a:lnTo>
                <a:lnTo>
                  <a:pt x="82550" y="106337"/>
                </a:lnTo>
                <a:lnTo>
                  <a:pt x="37122" y="60921"/>
                </a:lnTo>
                <a:lnTo>
                  <a:pt x="35433" y="59118"/>
                </a:lnTo>
                <a:lnTo>
                  <a:pt x="33274" y="58216"/>
                </a:lnTo>
                <a:close/>
              </a:path>
              <a:path extrusionOk="0" h="172085" w="223520">
                <a:moveTo>
                  <a:pt x="195033" y="0"/>
                </a:moveTo>
                <a:lnTo>
                  <a:pt x="189979" y="0"/>
                </a:lnTo>
                <a:lnTo>
                  <a:pt x="187807" y="889"/>
                </a:lnTo>
                <a:lnTo>
                  <a:pt x="82550" y="106337"/>
                </a:lnTo>
                <a:lnTo>
                  <a:pt x="151586" y="106337"/>
                </a:lnTo>
                <a:lnTo>
                  <a:pt x="220624" y="37312"/>
                </a:lnTo>
                <a:lnTo>
                  <a:pt x="222300" y="35509"/>
                </a:lnTo>
                <a:lnTo>
                  <a:pt x="223151" y="33337"/>
                </a:lnTo>
                <a:lnTo>
                  <a:pt x="223151" y="28295"/>
                </a:lnTo>
                <a:lnTo>
                  <a:pt x="222300" y="26123"/>
                </a:lnTo>
                <a:lnTo>
                  <a:pt x="220624" y="24320"/>
                </a:lnTo>
                <a:lnTo>
                  <a:pt x="197192" y="889"/>
                </a:lnTo>
                <a:lnTo>
                  <a:pt x="195033" y="0"/>
                </a:lnTo>
                <a:close/>
              </a:path>
            </a:pathLst>
          </a:custGeom>
          <a:solidFill>
            <a:srgbClr val="9DFC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34" name="Google Shape;134;p18"/>
          <p:cNvSpPr/>
          <p:nvPr/>
        </p:nvSpPr>
        <p:spPr>
          <a:xfrm>
            <a:off x="220125" y="1394825"/>
            <a:ext cx="27735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2784100" y="1449875"/>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220125" y="1626375"/>
            <a:ext cx="2773500" cy="2027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18"/>
          <p:cNvPicPr preferRelativeResize="0"/>
          <p:nvPr/>
        </p:nvPicPr>
        <p:blipFill>
          <a:blip r:embed="rId3">
            <a:alphaModFix/>
          </a:blip>
          <a:stretch>
            <a:fillRect/>
          </a:stretch>
        </p:blipFill>
        <p:spPr>
          <a:xfrm>
            <a:off x="308160" y="1722125"/>
            <a:ext cx="2597425" cy="1396000"/>
          </a:xfrm>
          <a:prstGeom prst="rect">
            <a:avLst/>
          </a:prstGeom>
          <a:noFill/>
          <a:ln>
            <a:noFill/>
          </a:ln>
        </p:spPr>
      </p:pic>
      <p:sp>
        <p:nvSpPr>
          <p:cNvPr id="138" name="Google Shape;138;p18">
            <a:hlinkClick r:id="rId4"/>
          </p:cNvPr>
          <p:cNvSpPr txBox="1"/>
          <p:nvPr/>
        </p:nvSpPr>
        <p:spPr>
          <a:xfrm>
            <a:off x="308175" y="3195825"/>
            <a:ext cx="2597400" cy="354000"/>
          </a:xfrm>
          <a:prstGeom prst="rect">
            <a:avLst/>
          </a:prstGeom>
          <a:solidFill>
            <a:srgbClr val="9DFCE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uFill>
                  <a:noFill/>
                </a:uFill>
                <a:latin typeface="Roboto Medium"/>
                <a:ea typeface="Roboto Medium"/>
                <a:cs typeface="Roboto Medium"/>
                <a:sym typeface="Roboto Medium"/>
                <a:hlinkClick r:id="rId5">
                  <a:extLst>
                    <a:ext uri="{A12FA001-AC4F-418D-AE19-62706E023703}">
                      <ahyp:hlinkClr val="tx"/>
                    </a:ext>
                  </a:extLst>
                </a:hlinkClick>
              </a:rPr>
              <a:t>sinca.gob.ar</a:t>
            </a:r>
            <a:endParaRPr>
              <a:solidFill>
                <a:schemeClr val="dk1"/>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42" name="Shape 142"/>
        <p:cNvGrpSpPr/>
        <p:nvPr/>
      </p:nvGrpSpPr>
      <p:grpSpPr>
        <a:xfrm>
          <a:off x="0" y="0"/>
          <a:ext cx="0" cy="0"/>
          <a:chOff x="0" y="0"/>
          <a:chExt cx="0" cy="0"/>
        </a:xfrm>
      </p:grpSpPr>
      <p:sp>
        <p:nvSpPr>
          <p:cNvPr id="143" name="Google Shape;143;p19"/>
          <p:cNvSpPr txBox="1"/>
          <p:nvPr/>
        </p:nvSpPr>
        <p:spPr>
          <a:xfrm>
            <a:off x="6485425" y="3628200"/>
            <a:ext cx="2494800" cy="1362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Roboto Light"/>
                <a:ea typeface="Roboto Light"/>
                <a:cs typeface="Roboto Light"/>
                <a:sym typeface="Roboto Light"/>
              </a:rPr>
              <a:t>It generates economic indicators of the contribution of culture to the economy. </a:t>
            </a:r>
            <a:endParaRPr sz="1600">
              <a:solidFill>
                <a:schemeClr val="dk1"/>
              </a:solidFill>
              <a:latin typeface="Roboto Light"/>
              <a:ea typeface="Roboto Light"/>
              <a:cs typeface="Roboto Light"/>
              <a:sym typeface="Roboto Light"/>
            </a:endParaRPr>
          </a:p>
        </p:txBody>
      </p:sp>
      <p:grpSp>
        <p:nvGrpSpPr>
          <p:cNvPr id="144" name="Google Shape;144;p19"/>
          <p:cNvGrpSpPr/>
          <p:nvPr/>
        </p:nvGrpSpPr>
        <p:grpSpPr>
          <a:xfrm>
            <a:off x="0" y="0"/>
            <a:ext cx="9144000" cy="564900"/>
            <a:chOff x="308175" y="1218000"/>
            <a:chExt cx="9144000" cy="564900"/>
          </a:xfrm>
        </p:grpSpPr>
        <p:sp>
          <p:nvSpPr>
            <p:cNvPr id="145" name="Google Shape;145;p19"/>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146" name="Google Shape;146;p19"/>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19"/>
          <p:cNvGrpSpPr/>
          <p:nvPr/>
        </p:nvGrpSpPr>
        <p:grpSpPr>
          <a:xfrm>
            <a:off x="0" y="564900"/>
            <a:ext cx="9149700" cy="374175"/>
            <a:chOff x="0" y="564900"/>
            <a:chExt cx="9149700" cy="374175"/>
          </a:xfrm>
        </p:grpSpPr>
        <p:sp>
          <p:nvSpPr>
            <p:cNvPr id="148" name="Google Shape;148;p19"/>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Satellite Account (CSA)</a:t>
              </a:r>
              <a:endParaRPr>
                <a:solidFill>
                  <a:schemeClr val="dk1"/>
                </a:solidFill>
                <a:latin typeface="Roboto"/>
                <a:ea typeface="Roboto"/>
                <a:cs typeface="Roboto"/>
                <a:sym typeface="Roboto"/>
              </a:endParaRPr>
            </a:p>
          </p:txBody>
        </p:sp>
        <p:grpSp>
          <p:nvGrpSpPr>
            <p:cNvPr id="149" name="Google Shape;149;p19"/>
            <p:cNvGrpSpPr/>
            <p:nvPr/>
          </p:nvGrpSpPr>
          <p:grpSpPr>
            <a:xfrm>
              <a:off x="8775000" y="564975"/>
              <a:ext cx="374700" cy="374100"/>
              <a:chOff x="8775000" y="564975"/>
              <a:chExt cx="374700" cy="374100"/>
            </a:xfrm>
          </p:grpSpPr>
          <p:sp>
            <p:nvSpPr>
              <p:cNvPr id="150" name="Google Shape;150;p19"/>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19"/>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152" name="Google Shape;152;p19"/>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pic>
        <p:nvPicPr>
          <p:cNvPr id="153" name="Google Shape;153;p19"/>
          <p:cNvPicPr preferRelativeResize="0"/>
          <p:nvPr/>
        </p:nvPicPr>
        <p:blipFill>
          <a:blip r:embed="rId3">
            <a:alphaModFix/>
          </a:blip>
          <a:stretch>
            <a:fillRect/>
          </a:stretch>
        </p:blipFill>
        <p:spPr>
          <a:xfrm>
            <a:off x="152400" y="1188650"/>
            <a:ext cx="6017075" cy="3802450"/>
          </a:xfrm>
          <a:prstGeom prst="rect">
            <a:avLst/>
          </a:prstGeom>
          <a:noFill/>
          <a:ln>
            <a:noFill/>
          </a:ln>
        </p:spPr>
      </p:pic>
      <p:sp>
        <p:nvSpPr>
          <p:cNvPr id="154" name="Google Shape;154;p19"/>
          <p:cNvSpPr/>
          <p:nvPr/>
        </p:nvSpPr>
        <p:spPr>
          <a:xfrm>
            <a:off x="6485425" y="3378600"/>
            <a:ext cx="24948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8701400" y="34336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59" name="Shape 159"/>
        <p:cNvGrpSpPr/>
        <p:nvPr/>
      </p:nvGrpSpPr>
      <p:grpSpPr>
        <a:xfrm>
          <a:off x="0" y="0"/>
          <a:ext cx="0" cy="0"/>
          <a:chOff x="0" y="0"/>
          <a:chExt cx="0" cy="0"/>
        </a:xfrm>
      </p:grpSpPr>
      <p:sp>
        <p:nvSpPr>
          <p:cNvPr id="160" name="Google Shape;160;p20"/>
          <p:cNvSpPr/>
          <p:nvPr/>
        </p:nvSpPr>
        <p:spPr>
          <a:xfrm>
            <a:off x="232717" y="1143449"/>
            <a:ext cx="2432700" cy="3880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txBox="1"/>
          <p:nvPr/>
        </p:nvSpPr>
        <p:spPr>
          <a:xfrm>
            <a:off x="2832800" y="1423875"/>
            <a:ext cx="2651700" cy="2862900"/>
          </a:xfrm>
          <a:prstGeom prst="rect">
            <a:avLst/>
          </a:prstGeom>
          <a:noFill/>
          <a:ln>
            <a:noFill/>
          </a:ln>
        </p:spPr>
        <p:txBody>
          <a:bodyPr anchorCtr="0" anchor="t" bIns="45700" lIns="91425" spcFirstLastPara="1" rIns="91425" wrap="square" tIns="45700">
            <a:spAutoFit/>
          </a:bodyPr>
          <a:lstStyle/>
          <a:p>
            <a:pPr indent="-171450" lvl="0" marL="114300" marR="5080" rtl="0" algn="l">
              <a:spcBef>
                <a:spcPts val="0"/>
              </a:spcBef>
              <a:spcAft>
                <a:spcPts val="0"/>
              </a:spcAft>
              <a:buClr>
                <a:srgbClr val="3BF6D1"/>
              </a:buClr>
              <a:buSzPts val="1800"/>
              <a:buFont typeface="Roboto Light"/>
              <a:buChar char="●"/>
            </a:pPr>
            <a:r>
              <a:rPr lang="en" sz="1800">
                <a:solidFill>
                  <a:schemeClr val="lt1"/>
                </a:solidFill>
                <a:latin typeface="Roboto Light"/>
                <a:ea typeface="Roboto Light"/>
                <a:cs typeface="Roboto Light"/>
                <a:sym typeface="Roboto Light"/>
              </a:rPr>
              <a:t>Main instrument to know about </a:t>
            </a:r>
            <a:r>
              <a:rPr lang="en" sz="1800">
                <a:solidFill>
                  <a:schemeClr val="lt1"/>
                </a:solidFill>
                <a:latin typeface="Roboto Light"/>
                <a:ea typeface="Roboto Light"/>
                <a:cs typeface="Roboto Light"/>
                <a:sym typeface="Roboto Light"/>
              </a:rPr>
              <a:t>consumption, opinions and cultural practice.</a:t>
            </a:r>
            <a:r>
              <a:rPr lang="en" sz="1800">
                <a:solidFill>
                  <a:srgbClr val="3BF6D1"/>
                </a:solidFill>
                <a:latin typeface="Roboto Light"/>
                <a:ea typeface="Roboto Light"/>
                <a:cs typeface="Roboto Light"/>
                <a:sym typeface="Roboto Light"/>
              </a:rPr>
              <a:t> </a:t>
            </a:r>
            <a:endParaRPr sz="1800">
              <a:solidFill>
                <a:srgbClr val="3BF6D1"/>
              </a:solidFill>
              <a:latin typeface="Roboto Light"/>
              <a:ea typeface="Roboto Light"/>
              <a:cs typeface="Roboto Light"/>
              <a:sym typeface="Roboto Light"/>
            </a:endParaRPr>
          </a:p>
          <a:p>
            <a:pPr indent="-57150" lvl="0" marL="114300" marR="5080" rtl="0" algn="l">
              <a:spcBef>
                <a:spcPts val="0"/>
              </a:spcBef>
              <a:spcAft>
                <a:spcPts val="0"/>
              </a:spcAft>
              <a:buNone/>
            </a:pPr>
            <a:r>
              <a:t/>
            </a:r>
            <a:endParaRPr sz="1800">
              <a:solidFill>
                <a:srgbClr val="3BF6D1"/>
              </a:solidFill>
              <a:latin typeface="Roboto Light"/>
              <a:ea typeface="Roboto Light"/>
              <a:cs typeface="Roboto Light"/>
              <a:sym typeface="Roboto Light"/>
            </a:endParaRPr>
          </a:p>
          <a:p>
            <a:pPr indent="-171450" lvl="0" marL="114300" marR="5080" rtl="0" algn="l">
              <a:spcBef>
                <a:spcPts val="0"/>
              </a:spcBef>
              <a:spcAft>
                <a:spcPts val="0"/>
              </a:spcAft>
              <a:buClr>
                <a:srgbClr val="3BF6D1"/>
              </a:buClr>
              <a:buSzPts val="1800"/>
              <a:buFont typeface="Roboto Light"/>
              <a:buChar char="●"/>
            </a:pPr>
            <a:r>
              <a:rPr lang="en" sz="1800">
                <a:solidFill>
                  <a:schemeClr val="lt1"/>
                </a:solidFill>
                <a:latin typeface="Roboto Light"/>
                <a:ea typeface="Roboto Light"/>
                <a:cs typeface="Roboto Light"/>
                <a:sym typeface="Roboto Light"/>
              </a:rPr>
              <a:t>P</a:t>
            </a:r>
            <a:r>
              <a:rPr lang="en" sz="1800">
                <a:solidFill>
                  <a:schemeClr val="lt1"/>
                </a:solidFill>
                <a:latin typeface="Roboto Light"/>
                <a:ea typeface="Roboto Light"/>
                <a:cs typeface="Roboto Light"/>
                <a:sym typeface="Roboto Light"/>
              </a:rPr>
              <a:t>rovides deep knowledge about new cultural habits and consumption in the country.</a:t>
            </a:r>
            <a:endParaRPr sz="1800">
              <a:solidFill>
                <a:schemeClr val="lt1"/>
              </a:solidFill>
              <a:latin typeface="Roboto Light"/>
              <a:ea typeface="Roboto Light"/>
              <a:cs typeface="Roboto Light"/>
              <a:sym typeface="Roboto Light"/>
            </a:endParaRPr>
          </a:p>
        </p:txBody>
      </p:sp>
      <p:grpSp>
        <p:nvGrpSpPr>
          <p:cNvPr id="162" name="Google Shape;162;p20"/>
          <p:cNvGrpSpPr/>
          <p:nvPr/>
        </p:nvGrpSpPr>
        <p:grpSpPr>
          <a:xfrm>
            <a:off x="0" y="0"/>
            <a:ext cx="9144000" cy="564900"/>
            <a:chOff x="308175" y="1218000"/>
            <a:chExt cx="9144000" cy="564900"/>
          </a:xfrm>
        </p:grpSpPr>
        <p:sp>
          <p:nvSpPr>
            <p:cNvPr id="163" name="Google Shape;163;p20"/>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164" name="Google Shape;164;p20"/>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0"/>
          <p:cNvGrpSpPr/>
          <p:nvPr/>
        </p:nvGrpSpPr>
        <p:grpSpPr>
          <a:xfrm>
            <a:off x="0" y="564900"/>
            <a:ext cx="9149700" cy="374175"/>
            <a:chOff x="0" y="564900"/>
            <a:chExt cx="9149700" cy="374175"/>
          </a:xfrm>
        </p:grpSpPr>
        <p:sp>
          <p:nvSpPr>
            <p:cNvPr id="166" name="Google Shape;166;p20"/>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National Cultural Consumption Survey </a:t>
              </a:r>
              <a:endParaRPr>
                <a:solidFill>
                  <a:schemeClr val="dk1"/>
                </a:solidFill>
                <a:latin typeface="Roboto"/>
                <a:ea typeface="Roboto"/>
                <a:cs typeface="Roboto"/>
                <a:sym typeface="Roboto"/>
              </a:endParaRPr>
            </a:p>
          </p:txBody>
        </p:sp>
        <p:grpSp>
          <p:nvGrpSpPr>
            <p:cNvPr id="167" name="Google Shape;167;p20"/>
            <p:cNvGrpSpPr/>
            <p:nvPr/>
          </p:nvGrpSpPr>
          <p:grpSpPr>
            <a:xfrm>
              <a:off x="8775000" y="564975"/>
              <a:ext cx="374700" cy="374100"/>
              <a:chOff x="8775000" y="564975"/>
              <a:chExt cx="374700" cy="374100"/>
            </a:xfrm>
          </p:grpSpPr>
          <p:sp>
            <p:nvSpPr>
              <p:cNvPr id="168" name="Google Shape;168;p20"/>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0"/>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0"/>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pic>
        <p:nvPicPr>
          <p:cNvPr id="171" name="Google Shape;171;p20"/>
          <p:cNvPicPr preferRelativeResize="0"/>
          <p:nvPr/>
        </p:nvPicPr>
        <p:blipFill>
          <a:blip r:embed="rId3">
            <a:alphaModFix/>
          </a:blip>
          <a:stretch>
            <a:fillRect/>
          </a:stretch>
        </p:blipFill>
        <p:spPr>
          <a:xfrm>
            <a:off x="144575" y="1048125"/>
            <a:ext cx="2433862" cy="3881971"/>
          </a:xfrm>
          <a:prstGeom prst="rect">
            <a:avLst/>
          </a:prstGeom>
          <a:noFill/>
          <a:ln cap="flat" cmpd="sng" w="9525">
            <a:solidFill>
              <a:schemeClr val="dk1"/>
            </a:solidFill>
            <a:prstDash val="solid"/>
            <a:round/>
            <a:headEnd len="sm" w="sm" type="none"/>
            <a:tailEnd len="sm" w="sm" type="none"/>
          </a:ln>
        </p:spPr>
      </p:pic>
      <p:grpSp>
        <p:nvGrpSpPr>
          <p:cNvPr id="172" name="Google Shape;172;p20"/>
          <p:cNvGrpSpPr/>
          <p:nvPr/>
        </p:nvGrpSpPr>
        <p:grpSpPr>
          <a:xfrm>
            <a:off x="5886825" y="2676363"/>
            <a:ext cx="3012900" cy="2171100"/>
            <a:chOff x="2760525" y="2634025"/>
            <a:chExt cx="3012900" cy="2171100"/>
          </a:xfrm>
        </p:grpSpPr>
        <p:sp>
          <p:nvSpPr>
            <p:cNvPr id="173" name="Google Shape;173;p20"/>
            <p:cNvSpPr txBox="1"/>
            <p:nvPr/>
          </p:nvSpPr>
          <p:spPr>
            <a:xfrm>
              <a:off x="2760525" y="2883625"/>
              <a:ext cx="3012900" cy="1921500"/>
            </a:xfrm>
            <a:prstGeom prst="rect">
              <a:avLst/>
            </a:prstGeom>
            <a:solidFill>
              <a:srgbClr val="9DFCE8"/>
            </a:solidFill>
            <a:ln>
              <a:noFill/>
            </a:ln>
          </p:spPr>
          <p:txBody>
            <a:bodyPr anchorCtr="0" anchor="ctr" bIns="45700" lIns="91425" spcFirstLastPara="1" rIns="91425" wrap="square" tIns="45700">
              <a:noAutofit/>
            </a:bodyPr>
            <a:lstStyle/>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Personal home interviews </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117 questions</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2800 cases</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12+ years</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Probabilistic, multistage</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Stratified simple</a:t>
              </a:r>
              <a:endParaRPr sz="1600">
                <a:solidFill>
                  <a:schemeClr val="dk1"/>
                </a:solidFill>
                <a:latin typeface="Roboto Light"/>
                <a:ea typeface="Roboto Light"/>
                <a:cs typeface="Roboto Light"/>
                <a:sym typeface="Roboto Light"/>
              </a:endParaRPr>
            </a:p>
            <a:p>
              <a:pPr indent="-158750" lvl="0" marL="342900" marR="5080" rtl="0" algn="l">
                <a:lnSpc>
                  <a:spcPct val="100000"/>
                </a:lnSpc>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National &amp; Regional </a:t>
              </a:r>
              <a:endParaRPr sz="1600">
                <a:solidFill>
                  <a:schemeClr val="dk1"/>
                </a:solidFill>
                <a:latin typeface="Calibri"/>
                <a:ea typeface="Calibri"/>
                <a:cs typeface="Calibri"/>
                <a:sym typeface="Calibri"/>
              </a:endParaRPr>
            </a:p>
          </p:txBody>
        </p:sp>
        <p:sp>
          <p:nvSpPr>
            <p:cNvPr id="174" name="Google Shape;174;p20"/>
            <p:cNvSpPr/>
            <p:nvPr/>
          </p:nvSpPr>
          <p:spPr>
            <a:xfrm>
              <a:off x="2760525" y="2634025"/>
              <a:ext cx="30129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5511600" y="2677188"/>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79" name="Shape 179"/>
        <p:cNvGrpSpPr/>
        <p:nvPr/>
      </p:nvGrpSpPr>
      <p:grpSpPr>
        <a:xfrm>
          <a:off x="0" y="0"/>
          <a:ext cx="0" cy="0"/>
          <a:chOff x="0" y="0"/>
          <a:chExt cx="0" cy="0"/>
        </a:xfrm>
      </p:grpSpPr>
      <p:sp>
        <p:nvSpPr>
          <p:cNvPr id="180" name="Google Shape;180;p21"/>
          <p:cNvSpPr/>
          <p:nvPr/>
        </p:nvSpPr>
        <p:spPr>
          <a:xfrm>
            <a:off x="4638250" y="1298925"/>
            <a:ext cx="4254300" cy="3587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txBox="1"/>
          <p:nvPr/>
        </p:nvSpPr>
        <p:spPr>
          <a:xfrm>
            <a:off x="439498" y="3177803"/>
            <a:ext cx="3888600" cy="1139100"/>
          </a:xfrm>
          <a:prstGeom prst="rect">
            <a:avLst/>
          </a:prstGeom>
          <a:noFill/>
          <a:ln>
            <a:noFill/>
          </a:ln>
        </p:spPr>
        <p:txBody>
          <a:bodyPr anchorCtr="0" anchor="t" bIns="45700" lIns="91425" spcFirstLastPara="1" rIns="91425" wrap="square" tIns="45700">
            <a:spAutoFit/>
          </a:bodyPr>
          <a:lstStyle/>
          <a:p>
            <a:pPr indent="0" lvl="0" marL="12700" marR="5080" rtl="0" algn="l">
              <a:spcBef>
                <a:spcPts val="0"/>
              </a:spcBef>
              <a:spcAft>
                <a:spcPts val="0"/>
              </a:spcAft>
              <a:buNone/>
            </a:pPr>
            <a:r>
              <a:rPr lang="en" sz="1700">
                <a:solidFill>
                  <a:schemeClr val="lt1"/>
                </a:solidFill>
                <a:latin typeface="Roboto Light"/>
                <a:ea typeface="Roboto Light"/>
                <a:cs typeface="Roboto Light"/>
                <a:sym typeface="Roboto Light"/>
              </a:rPr>
              <a:t>Information comes from </a:t>
            </a:r>
            <a:r>
              <a:rPr lang="en" sz="1700">
                <a:solidFill>
                  <a:schemeClr val="lt1"/>
                </a:solidFill>
                <a:latin typeface="Roboto Light"/>
                <a:ea typeface="Roboto Light"/>
                <a:cs typeface="Roboto Light"/>
                <a:sym typeface="Roboto Light"/>
              </a:rPr>
              <a:t>different</a:t>
            </a:r>
            <a:r>
              <a:rPr lang="en" sz="1700">
                <a:solidFill>
                  <a:schemeClr val="lt1"/>
                </a:solidFill>
                <a:latin typeface="Roboto Light"/>
                <a:ea typeface="Roboto Light"/>
                <a:cs typeface="Roboto Light"/>
                <a:sym typeface="Roboto Light"/>
              </a:rPr>
              <a:t> sources - both public and private- institutions and </a:t>
            </a:r>
            <a:r>
              <a:rPr lang="en" sz="1700">
                <a:solidFill>
                  <a:schemeClr val="lt1"/>
                </a:solidFill>
                <a:latin typeface="Roboto Light"/>
                <a:ea typeface="Roboto Light"/>
                <a:cs typeface="Roboto Light"/>
                <a:sym typeface="Roboto Light"/>
              </a:rPr>
              <a:t>collaborative</a:t>
            </a:r>
            <a:r>
              <a:rPr lang="en" sz="1700">
                <a:solidFill>
                  <a:schemeClr val="lt1"/>
                </a:solidFill>
                <a:latin typeface="Roboto Light"/>
                <a:ea typeface="Roboto Light"/>
                <a:cs typeface="Roboto Light"/>
                <a:sym typeface="Roboto Light"/>
              </a:rPr>
              <a:t> work from users.</a:t>
            </a:r>
            <a:endParaRPr sz="1700">
              <a:solidFill>
                <a:schemeClr val="lt1"/>
              </a:solidFill>
              <a:latin typeface="Roboto Light"/>
              <a:ea typeface="Roboto Light"/>
              <a:cs typeface="Roboto Light"/>
              <a:sym typeface="Roboto Light"/>
            </a:endParaRPr>
          </a:p>
        </p:txBody>
      </p:sp>
      <p:sp>
        <p:nvSpPr>
          <p:cNvPr id="182" name="Google Shape;182;p21"/>
          <p:cNvSpPr txBox="1"/>
          <p:nvPr/>
        </p:nvSpPr>
        <p:spPr>
          <a:xfrm>
            <a:off x="481350" y="1505675"/>
            <a:ext cx="38049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700">
                <a:solidFill>
                  <a:schemeClr val="lt1"/>
                </a:solidFill>
                <a:latin typeface="Roboto Light"/>
                <a:ea typeface="Roboto Light"/>
                <a:cs typeface="Roboto Light"/>
                <a:sym typeface="Roboto Light"/>
              </a:rPr>
              <a:t>Provides a </a:t>
            </a:r>
            <a:r>
              <a:rPr b="1" lang="en" sz="1700">
                <a:solidFill>
                  <a:schemeClr val="lt1"/>
                </a:solidFill>
                <a:latin typeface="Roboto"/>
                <a:ea typeface="Roboto"/>
                <a:cs typeface="Roboto"/>
                <a:sym typeface="Roboto"/>
              </a:rPr>
              <a:t>geographic description </a:t>
            </a:r>
            <a:r>
              <a:rPr lang="en" sz="1700">
                <a:solidFill>
                  <a:schemeClr val="lt1"/>
                </a:solidFill>
                <a:latin typeface="Roboto Light"/>
                <a:ea typeface="Roboto Light"/>
                <a:cs typeface="Roboto Light"/>
                <a:sym typeface="Roboto Light"/>
              </a:rPr>
              <a:t>of the </a:t>
            </a:r>
            <a:r>
              <a:rPr b="1" lang="en" sz="1700">
                <a:solidFill>
                  <a:schemeClr val="lt1"/>
                </a:solidFill>
                <a:latin typeface="Roboto"/>
                <a:ea typeface="Roboto"/>
                <a:cs typeface="Roboto"/>
                <a:sym typeface="Roboto"/>
              </a:rPr>
              <a:t>cultural institutions, actors and practices </a:t>
            </a:r>
            <a:r>
              <a:rPr lang="en" sz="1700">
                <a:solidFill>
                  <a:schemeClr val="lt1"/>
                </a:solidFill>
                <a:latin typeface="Roboto Light"/>
                <a:ea typeface="Roboto Light"/>
                <a:cs typeface="Roboto Light"/>
                <a:sym typeface="Roboto Light"/>
              </a:rPr>
              <a:t>across the country, displaying data in a </a:t>
            </a:r>
            <a:r>
              <a:rPr b="1" lang="en" sz="1700">
                <a:solidFill>
                  <a:schemeClr val="lt1"/>
                </a:solidFill>
                <a:latin typeface="Roboto"/>
                <a:ea typeface="Roboto"/>
                <a:cs typeface="Roboto"/>
                <a:sym typeface="Roboto"/>
              </a:rPr>
              <a:t>dynamic and interactive </a:t>
            </a:r>
            <a:r>
              <a:rPr b="1" lang="en" sz="1700">
                <a:solidFill>
                  <a:schemeClr val="lt1"/>
                </a:solidFill>
                <a:latin typeface="Roboto"/>
                <a:ea typeface="Roboto"/>
                <a:cs typeface="Roboto"/>
                <a:sym typeface="Roboto"/>
              </a:rPr>
              <a:t>interface.</a:t>
            </a:r>
            <a:endParaRPr b="1" sz="1700">
              <a:solidFill>
                <a:schemeClr val="lt1"/>
              </a:solidFill>
              <a:latin typeface="Roboto"/>
              <a:ea typeface="Roboto"/>
              <a:cs typeface="Roboto"/>
              <a:sym typeface="Roboto"/>
            </a:endParaRPr>
          </a:p>
        </p:txBody>
      </p:sp>
      <p:grpSp>
        <p:nvGrpSpPr>
          <p:cNvPr id="183" name="Google Shape;183;p21"/>
          <p:cNvGrpSpPr/>
          <p:nvPr/>
        </p:nvGrpSpPr>
        <p:grpSpPr>
          <a:xfrm>
            <a:off x="0" y="0"/>
            <a:ext cx="9144000" cy="564900"/>
            <a:chOff x="308175" y="1218000"/>
            <a:chExt cx="9144000" cy="564900"/>
          </a:xfrm>
        </p:grpSpPr>
        <p:sp>
          <p:nvSpPr>
            <p:cNvPr id="184" name="Google Shape;184;p21"/>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185" name="Google Shape;185;p21"/>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21"/>
          <p:cNvGrpSpPr/>
          <p:nvPr/>
        </p:nvGrpSpPr>
        <p:grpSpPr>
          <a:xfrm>
            <a:off x="0" y="564900"/>
            <a:ext cx="9149700" cy="374175"/>
            <a:chOff x="0" y="564900"/>
            <a:chExt cx="9149700" cy="374175"/>
          </a:xfrm>
        </p:grpSpPr>
        <p:sp>
          <p:nvSpPr>
            <p:cNvPr id="187" name="Google Shape;187;p21"/>
            <p:cNvSpPr/>
            <p:nvPr/>
          </p:nvSpPr>
          <p:spPr>
            <a:xfrm>
              <a:off x="0" y="564900"/>
              <a:ext cx="8775000" cy="374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Roboto"/>
                  <a:ea typeface="Roboto"/>
                  <a:cs typeface="Roboto"/>
                  <a:sym typeface="Roboto"/>
                </a:rPr>
                <a:t>Cultural Map</a:t>
              </a:r>
              <a:endParaRPr>
                <a:solidFill>
                  <a:schemeClr val="dk1"/>
                </a:solidFill>
                <a:latin typeface="Roboto"/>
                <a:ea typeface="Roboto"/>
                <a:cs typeface="Roboto"/>
                <a:sym typeface="Roboto"/>
              </a:endParaRPr>
            </a:p>
          </p:txBody>
        </p:sp>
        <p:grpSp>
          <p:nvGrpSpPr>
            <p:cNvPr id="188" name="Google Shape;188;p21"/>
            <p:cNvGrpSpPr/>
            <p:nvPr/>
          </p:nvGrpSpPr>
          <p:grpSpPr>
            <a:xfrm>
              <a:off x="8775000" y="564975"/>
              <a:ext cx="374700" cy="374100"/>
              <a:chOff x="8775000" y="564975"/>
              <a:chExt cx="374700" cy="374100"/>
            </a:xfrm>
          </p:grpSpPr>
          <p:sp>
            <p:nvSpPr>
              <p:cNvPr id="189" name="Google Shape;189;p21"/>
              <p:cNvSpPr/>
              <p:nvPr/>
            </p:nvSpPr>
            <p:spPr>
              <a:xfrm>
                <a:off x="8775000" y="567450"/>
                <a:ext cx="369000" cy="369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0" name="Google Shape;190;p21"/>
              <p:cNvCxnSpPr/>
              <p:nvPr/>
            </p:nvCxnSpPr>
            <p:spPr>
              <a:xfrm>
                <a:off x="8782850" y="572325"/>
                <a:ext cx="359400" cy="359400"/>
              </a:xfrm>
              <a:prstGeom prst="straightConnector1">
                <a:avLst/>
              </a:prstGeom>
              <a:noFill/>
              <a:ln cap="flat" cmpd="sng" w="9525">
                <a:solidFill>
                  <a:schemeClr val="dk2"/>
                </a:solidFill>
                <a:prstDash val="solid"/>
                <a:round/>
                <a:headEnd len="med" w="med" type="none"/>
                <a:tailEnd len="med" w="med" type="none"/>
              </a:ln>
            </p:spPr>
          </p:cxnSp>
          <p:cxnSp>
            <p:nvCxnSpPr>
              <p:cNvPr id="191" name="Google Shape;191;p21"/>
              <p:cNvCxnSpPr/>
              <p:nvPr/>
            </p:nvCxnSpPr>
            <p:spPr>
              <a:xfrm flipH="1">
                <a:off x="8782800" y="564975"/>
                <a:ext cx="366900" cy="374100"/>
              </a:xfrm>
              <a:prstGeom prst="straightConnector1">
                <a:avLst/>
              </a:prstGeom>
              <a:noFill/>
              <a:ln cap="flat" cmpd="sng" w="9525">
                <a:solidFill>
                  <a:schemeClr val="dk2"/>
                </a:solidFill>
                <a:prstDash val="solid"/>
                <a:round/>
                <a:headEnd len="med" w="med" type="none"/>
                <a:tailEnd len="med" w="med" type="none"/>
              </a:ln>
            </p:spPr>
          </p:cxnSp>
        </p:grpSp>
      </p:grpSp>
      <p:pic>
        <p:nvPicPr>
          <p:cNvPr id="192" name="Google Shape;192;p21"/>
          <p:cNvPicPr preferRelativeResize="0"/>
          <p:nvPr/>
        </p:nvPicPr>
        <p:blipFill>
          <a:blip r:embed="rId3">
            <a:alphaModFix/>
          </a:blip>
          <a:stretch>
            <a:fillRect/>
          </a:stretch>
        </p:blipFill>
        <p:spPr>
          <a:xfrm>
            <a:off x="4547925" y="1245700"/>
            <a:ext cx="4259999" cy="355294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196" name="Shape 196"/>
        <p:cNvGrpSpPr/>
        <p:nvPr/>
      </p:nvGrpSpPr>
      <p:grpSpPr>
        <a:xfrm>
          <a:off x="0" y="0"/>
          <a:ext cx="0" cy="0"/>
          <a:chOff x="0" y="0"/>
          <a:chExt cx="0" cy="0"/>
        </a:xfrm>
      </p:grpSpPr>
      <p:sp>
        <p:nvSpPr>
          <p:cNvPr id="197" name="Google Shape;197;p22"/>
          <p:cNvSpPr txBox="1"/>
          <p:nvPr/>
        </p:nvSpPr>
        <p:spPr>
          <a:xfrm>
            <a:off x="253111" y="609975"/>
            <a:ext cx="324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DFCE8"/>
                </a:solidFill>
                <a:latin typeface="Roboto Medium"/>
                <a:ea typeface="Roboto Medium"/>
                <a:cs typeface="Roboto Medium"/>
                <a:sym typeface="Roboto Medium"/>
              </a:rPr>
              <a:t>Red de Enlaces Federales</a:t>
            </a:r>
            <a:endParaRPr>
              <a:solidFill>
                <a:srgbClr val="9DFCE8"/>
              </a:solidFill>
              <a:latin typeface="Roboto Medium"/>
              <a:ea typeface="Roboto Medium"/>
              <a:cs typeface="Roboto Medium"/>
              <a:sym typeface="Roboto Medium"/>
            </a:endParaRPr>
          </a:p>
          <a:p>
            <a:pPr indent="0" lvl="0" marL="0" rtl="0" algn="l">
              <a:spcBef>
                <a:spcPts val="0"/>
              </a:spcBef>
              <a:spcAft>
                <a:spcPts val="0"/>
              </a:spcAft>
              <a:buNone/>
            </a:pPr>
            <a:r>
              <a:rPr lang="en">
                <a:solidFill>
                  <a:schemeClr val="lt1"/>
                </a:solidFill>
                <a:latin typeface="Roboto Light"/>
                <a:ea typeface="Roboto Light"/>
                <a:cs typeface="Roboto Light"/>
                <a:sym typeface="Roboto Light"/>
              </a:rPr>
              <a:t>Internal networks</a:t>
            </a:r>
            <a:endParaRPr>
              <a:solidFill>
                <a:schemeClr val="lt1"/>
              </a:solidFill>
              <a:latin typeface="Roboto Light"/>
              <a:ea typeface="Roboto Light"/>
              <a:cs typeface="Roboto Light"/>
              <a:sym typeface="Roboto Light"/>
            </a:endParaRPr>
          </a:p>
        </p:txBody>
      </p:sp>
      <p:sp>
        <p:nvSpPr>
          <p:cNvPr id="198" name="Google Shape;198;p22"/>
          <p:cNvSpPr txBox="1"/>
          <p:nvPr/>
        </p:nvSpPr>
        <p:spPr>
          <a:xfrm>
            <a:off x="6662324" y="564900"/>
            <a:ext cx="2408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DFCE8"/>
                </a:solidFill>
                <a:latin typeface="Roboto Medium"/>
                <a:ea typeface="Roboto Medium"/>
                <a:cs typeface="Roboto Medium"/>
                <a:sym typeface="Roboto Medium"/>
              </a:rPr>
              <a:t>SICSUR</a:t>
            </a:r>
            <a:endParaRPr>
              <a:solidFill>
                <a:srgbClr val="9DFCE8"/>
              </a:solidFill>
              <a:latin typeface="Roboto Medium"/>
              <a:ea typeface="Roboto Medium"/>
              <a:cs typeface="Roboto Medium"/>
              <a:sym typeface="Roboto Medium"/>
            </a:endParaRPr>
          </a:p>
          <a:p>
            <a:pPr indent="0" lvl="0" marL="0" rtl="0" algn="l">
              <a:spcBef>
                <a:spcPts val="0"/>
              </a:spcBef>
              <a:spcAft>
                <a:spcPts val="0"/>
              </a:spcAft>
              <a:buNone/>
            </a:pPr>
            <a:r>
              <a:rPr lang="en">
                <a:solidFill>
                  <a:schemeClr val="lt1"/>
                </a:solidFill>
                <a:latin typeface="Roboto Light"/>
                <a:ea typeface="Roboto Light"/>
                <a:cs typeface="Roboto Light"/>
                <a:sym typeface="Roboto Light"/>
              </a:rPr>
              <a:t>Cultural Information System of the South</a:t>
            </a:r>
            <a:endParaRPr>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lt1"/>
                </a:solidFill>
                <a:latin typeface="Roboto Light"/>
                <a:ea typeface="Roboto Light"/>
                <a:cs typeface="Roboto Light"/>
                <a:sym typeface="Roboto Light"/>
              </a:rPr>
              <a:t>C</a:t>
            </a:r>
            <a:r>
              <a:rPr lang="en">
                <a:solidFill>
                  <a:schemeClr val="lt1"/>
                </a:solidFill>
                <a:latin typeface="Roboto Light"/>
                <a:ea typeface="Roboto Light"/>
                <a:cs typeface="Roboto Light"/>
                <a:sym typeface="Roboto Light"/>
              </a:rPr>
              <a:t>ross-country networking</a:t>
            </a:r>
            <a:endParaRPr>
              <a:solidFill>
                <a:schemeClr val="lt1"/>
              </a:solidFill>
              <a:latin typeface="Roboto Light"/>
              <a:ea typeface="Roboto Light"/>
              <a:cs typeface="Roboto Light"/>
              <a:sym typeface="Roboto Light"/>
            </a:endParaRPr>
          </a:p>
        </p:txBody>
      </p:sp>
      <p:grpSp>
        <p:nvGrpSpPr>
          <p:cNvPr id="199" name="Google Shape;199;p22"/>
          <p:cNvGrpSpPr/>
          <p:nvPr/>
        </p:nvGrpSpPr>
        <p:grpSpPr>
          <a:xfrm>
            <a:off x="0" y="0"/>
            <a:ext cx="9144000" cy="564900"/>
            <a:chOff x="308175" y="1218000"/>
            <a:chExt cx="9144000" cy="564900"/>
          </a:xfrm>
        </p:grpSpPr>
        <p:sp>
          <p:nvSpPr>
            <p:cNvPr id="200" name="Google Shape;200;p22"/>
            <p:cNvSpPr/>
            <p:nvPr/>
          </p:nvSpPr>
          <p:spPr>
            <a:xfrm>
              <a:off x="308175" y="1218000"/>
              <a:ext cx="9144000" cy="564900"/>
            </a:xfrm>
            <a:prstGeom prst="rect">
              <a:avLst/>
            </a:prstGeom>
            <a:solidFill>
              <a:srgbClr val="9DFC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Cultural Information Systems</a:t>
              </a:r>
              <a:endParaRPr sz="1600">
                <a:solidFill>
                  <a:schemeClr val="dk1"/>
                </a:solidFill>
                <a:latin typeface="Roboto"/>
                <a:ea typeface="Roboto"/>
                <a:cs typeface="Roboto"/>
                <a:sym typeface="Roboto"/>
              </a:endParaRPr>
            </a:p>
          </p:txBody>
        </p:sp>
        <p:sp>
          <p:nvSpPr>
            <p:cNvPr id="201" name="Google Shape;201;p22"/>
            <p:cNvSpPr/>
            <p:nvPr/>
          </p:nvSpPr>
          <p:spPr>
            <a:xfrm>
              <a:off x="428375" y="1342650"/>
              <a:ext cx="315600" cy="315600"/>
            </a:xfrm>
            <a:prstGeom prst="rect">
              <a:avLst/>
            </a:prstGeom>
            <a:solidFill>
              <a:srgbClr val="3BF6D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2" name="Google Shape;202;p22"/>
          <p:cNvPicPr preferRelativeResize="0"/>
          <p:nvPr/>
        </p:nvPicPr>
        <p:blipFill rotWithShape="1">
          <a:blip r:embed="rId3">
            <a:alphaModFix/>
          </a:blip>
          <a:srcRect b="6820" l="0" r="0" t="0"/>
          <a:stretch/>
        </p:blipFill>
        <p:spPr>
          <a:xfrm>
            <a:off x="4572000" y="564900"/>
            <a:ext cx="3374375" cy="4449925"/>
          </a:xfrm>
          <a:prstGeom prst="rect">
            <a:avLst/>
          </a:prstGeom>
          <a:noFill/>
          <a:ln>
            <a:noFill/>
          </a:ln>
        </p:spPr>
      </p:pic>
      <p:pic>
        <p:nvPicPr>
          <p:cNvPr id="203" name="Google Shape;203;p22"/>
          <p:cNvPicPr preferRelativeResize="0"/>
          <p:nvPr/>
        </p:nvPicPr>
        <p:blipFill>
          <a:blip r:embed="rId4">
            <a:alphaModFix/>
          </a:blip>
          <a:stretch>
            <a:fillRect/>
          </a:stretch>
        </p:blipFill>
        <p:spPr>
          <a:xfrm>
            <a:off x="321150" y="1225577"/>
            <a:ext cx="2540425" cy="3595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BE2"/>
        </a:solidFill>
      </p:bgPr>
    </p:bg>
    <p:spTree>
      <p:nvGrpSpPr>
        <p:cNvPr id="207" name="Shape 207"/>
        <p:cNvGrpSpPr/>
        <p:nvPr/>
      </p:nvGrpSpPr>
      <p:grpSpPr>
        <a:xfrm>
          <a:off x="0" y="0"/>
          <a:ext cx="0" cy="0"/>
          <a:chOff x="0" y="0"/>
          <a:chExt cx="0" cy="0"/>
        </a:xfrm>
      </p:grpSpPr>
      <p:sp>
        <p:nvSpPr>
          <p:cNvPr id="208" name="Google Shape;208;p23"/>
          <p:cNvSpPr txBox="1"/>
          <p:nvPr/>
        </p:nvSpPr>
        <p:spPr>
          <a:xfrm>
            <a:off x="510450" y="892350"/>
            <a:ext cx="4540500" cy="386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lt1"/>
                </a:solidFill>
                <a:latin typeface="Roboto"/>
                <a:ea typeface="Roboto"/>
                <a:cs typeface="Roboto"/>
                <a:sym typeface="Roboto"/>
              </a:rPr>
              <a:t>Regional cultural information system</a:t>
            </a:r>
            <a:r>
              <a:rPr lang="en" sz="1500">
                <a:solidFill>
                  <a:schemeClr val="lt1"/>
                </a:solidFill>
                <a:latin typeface="Roboto Light"/>
                <a:ea typeface="Roboto Light"/>
                <a:cs typeface="Roboto Light"/>
                <a:sym typeface="Roboto Light"/>
              </a:rPr>
              <a:t> composed of 10 countries. It was created in 2009.</a:t>
            </a:r>
            <a:endParaRPr sz="1500">
              <a:solidFill>
                <a:schemeClr val="lt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5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 sz="1500">
                <a:solidFill>
                  <a:schemeClr val="lt1"/>
                </a:solidFill>
                <a:latin typeface="Roboto Light"/>
                <a:ea typeface="Roboto Light"/>
                <a:cs typeface="Roboto Light"/>
                <a:sym typeface="Roboto Light"/>
              </a:rPr>
              <a:t>Main purpose of SICSUR is to </a:t>
            </a:r>
            <a:r>
              <a:rPr b="1" lang="en" sz="1500">
                <a:solidFill>
                  <a:schemeClr val="lt1"/>
                </a:solidFill>
                <a:latin typeface="Roboto"/>
                <a:ea typeface="Roboto"/>
                <a:cs typeface="Roboto"/>
                <a:sym typeface="Roboto"/>
              </a:rPr>
              <a:t>produce cultural information and indicators</a:t>
            </a:r>
            <a:r>
              <a:rPr lang="en" sz="1500">
                <a:solidFill>
                  <a:schemeClr val="lt1"/>
                </a:solidFill>
                <a:latin typeface="Roboto"/>
                <a:ea typeface="Roboto"/>
                <a:cs typeface="Roboto"/>
                <a:sym typeface="Roboto"/>
              </a:rPr>
              <a:t> </a:t>
            </a:r>
            <a:r>
              <a:rPr lang="en" sz="1500">
                <a:solidFill>
                  <a:schemeClr val="lt1"/>
                </a:solidFill>
                <a:latin typeface="Roboto Light"/>
                <a:ea typeface="Roboto Light"/>
                <a:cs typeface="Roboto Light"/>
                <a:sym typeface="Roboto Light"/>
              </a:rPr>
              <a:t>that contributes to the development of cultural public policies in the region and to reverse a historical shortcoming of cultural institutions and management in the region of lack of valid data on the cultural field.</a:t>
            </a:r>
            <a:endParaRPr sz="1500">
              <a:solidFill>
                <a:schemeClr val="lt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500">
              <a:solidFill>
                <a:schemeClr val="lt1"/>
              </a:solidFill>
              <a:latin typeface="Roboto Light"/>
              <a:ea typeface="Roboto Light"/>
              <a:cs typeface="Roboto Light"/>
              <a:sym typeface="Roboto Light"/>
            </a:endParaRPr>
          </a:p>
          <a:p>
            <a:pPr indent="0" lvl="0" marL="0" rtl="0" algn="l">
              <a:lnSpc>
                <a:spcPct val="115000"/>
              </a:lnSpc>
              <a:spcBef>
                <a:spcPts val="0"/>
              </a:spcBef>
              <a:spcAft>
                <a:spcPts val="1600"/>
              </a:spcAft>
              <a:buNone/>
            </a:pPr>
            <a:r>
              <a:rPr lang="en" sz="1500">
                <a:solidFill>
                  <a:schemeClr val="lt1"/>
                </a:solidFill>
                <a:latin typeface="Roboto Light"/>
                <a:ea typeface="Roboto Light"/>
                <a:cs typeface="Roboto Light"/>
                <a:sym typeface="Roboto Light"/>
              </a:rPr>
              <a:t>After more than 12 years, all the countries have their own project, with different complexities and developments, but which allow for effective comparability among them.</a:t>
            </a:r>
            <a:endParaRPr sz="1500">
              <a:solidFill>
                <a:schemeClr val="lt1"/>
              </a:solidFill>
              <a:latin typeface="Roboto Light"/>
              <a:ea typeface="Roboto Light"/>
              <a:cs typeface="Roboto Light"/>
              <a:sym typeface="Roboto Light"/>
            </a:endParaRPr>
          </a:p>
        </p:txBody>
      </p:sp>
      <p:grpSp>
        <p:nvGrpSpPr>
          <p:cNvPr id="209" name="Google Shape;209;p23"/>
          <p:cNvGrpSpPr/>
          <p:nvPr/>
        </p:nvGrpSpPr>
        <p:grpSpPr>
          <a:xfrm>
            <a:off x="0" y="0"/>
            <a:ext cx="9144000" cy="564900"/>
            <a:chOff x="308175" y="1786392"/>
            <a:chExt cx="9144000" cy="564900"/>
          </a:xfrm>
        </p:grpSpPr>
        <p:sp>
          <p:nvSpPr>
            <p:cNvPr id="210" name="Google Shape;210;p23"/>
            <p:cNvSpPr/>
            <p:nvPr/>
          </p:nvSpPr>
          <p:spPr>
            <a:xfrm>
              <a:off x="308175" y="1786392"/>
              <a:ext cx="9144000" cy="564900"/>
            </a:xfrm>
            <a:prstGeom prst="rect">
              <a:avLst/>
            </a:prstGeom>
            <a:solidFill>
              <a:srgbClr val="80E6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Roboto"/>
                  <a:ea typeface="Roboto"/>
                  <a:cs typeface="Roboto"/>
                  <a:sym typeface="Roboto"/>
                </a:rPr>
                <a:t>SICSUR, Cultural Information System of the South</a:t>
              </a:r>
              <a:endParaRPr sz="1600">
                <a:solidFill>
                  <a:schemeClr val="dk1"/>
                </a:solidFill>
                <a:latin typeface="Roboto"/>
                <a:ea typeface="Roboto"/>
                <a:cs typeface="Roboto"/>
                <a:sym typeface="Roboto"/>
              </a:endParaRPr>
            </a:p>
          </p:txBody>
        </p:sp>
        <p:sp>
          <p:nvSpPr>
            <p:cNvPr id="211" name="Google Shape;211;p23"/>
            <p:cNvSpPr/>
            <p:nvPr/>
          </p:nvSpPr>
          <p:spPr>
            <a:xfrm>
              <a:off x="435700" y="1911038"/>
              <a:ext cx="315600" cy="315600"/>
            </a:xfrm>
            <a:prstGeom prst="rect">
              <a:avLst/>
            </a:prstGeom>
            <a:solidFill>
              <a:srgbClr val="02CDF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23"/>
          <p:cNvSpPr txBox="1"/>
          <p:nvPr/>
        </p:nvSpPr>
        <p:spPr>
          <a:xfrm>
            <a:off x="5451250" y="1159200"/>
            <a:ext cx="3195000" cy="3433200"/>
          </a:xfrm>
          <a:prstGeom prst="rect">
            <a:avLst/>
          </a:prstGeom>
          <a:solidFill>
            <a:schemeClr val="lt1"/>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Roboto Light"/>
                <a:ea typeface="Roboto Light"/>
                <a:cs typeface="Roboto Light"/>
                <a:sym typeface="Roboto Light"/>
              </a:rPr>
              <a:t>SICSUR is part of MERCOSUR Cultural, that addresses cultural issues of the Southern Common Market (MERCOSUR for its Spanish initials) and is integrated by Culture Ministers of member and associated states. </a:t>
            </a:r>
            <a:endParaRPr sz="1500">
              <a:solidFill>
                <a:schemeClr val="dk1"/>
              </a:solidFill>
              <a:latin typeface="Roboto Light"/>
              <a:ea typeface="Roboto Light"/>
              <a:cs typeface="Roboto Light"/>
              <a:sym typeface="Roboto Light"/>
            </a:endParaRPr>
          </a:p>
        </p:txBody>
      </p:sp>
      <p:pic>
        <p:nvPicPr>
          <p:cNvPr id="213" name="Google Shape;213;p23"/>
          <p:cNvPicPr preferRelativeResize="0"/>
          <p:nvPr/>
        </p:nvPicPr>
        <p:blipFill>
          <a:blip r:embed="rId3">
            <a:alphaModFix/>
          </a:blip>
          <a:stretch>
            <a:fillRect/>
          </a:stretch>
        </p:blipFill>
        <p:spPr>
          <a:xfrm>
            <a:off x="5752750" y="1494775"/>
            <a:ext cx="2398050" cy="1009700"/>
          </a:xfrm>
          <a:prstGeom prst="rect">
            <a:avLst/>
          </a:prstGeom>
          <a:noFill/>
          <a:ln>
            <a:noFill/>
          </a:ln>
        </p:spPr>
      </p:pic>
      <p:sp>
        <p:nvSpPr>
          <p:cNvPr id="214" name="Google Shape;214;p23"/>
          <p:cNvSpPr/>
          <p:nvPr/>
        </p:nvSpPr>
        <p:spPr>
          <a:xfrm>
            <a:off x="5451650" y="909600"/>
            <a:ext cx="3195000" cy="249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8367825" y="964650"/>
            <a:ext cx="139500" cy="1395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a:hlinkClick r:id="rId4"/>
          </p:cNvPr>
          <p:cNvSpPr txBox="1"/>
          <p:nvPr/>
        </p:nvSpPr>
        <p:spPr>
          <a:xfrm>
            <a:off x="5451675" y="4719825"/>
            <a:ext cx="3195000" cy="354000"/>
          </a:xfrm>
          <a:prstGeom prst="rect">
            <a:avLst/>
          </a:prstGeom>
          <a:solidFill>
            <a:srgbClr val="9DFCE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100" u="sng">
                <a:solidFill>
                  <a:schemeClr val="hlink"/>
                </a:solidFill>
                <a:latin typeface="Roboto Medium"/>
                <a:ea typeface="Roboto Medium"/>
                <a:cs typeface="Roboto Medium"/>
                <a:sym typeface="Roboto Medium"/>
                <a:hlinkClick r:id="rId5"/>
              </a:rPr>
              <a:t>SICSUR</a:t>
            </a:r>
            <a:endParaRPr>
              <a:solidFill>
                <a:schemeClr val="dk1"/>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