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5" r:id="rId1"/>
  </p:sldMasterIdLst>
  <p:notesMasterIdLst>
    <p:notesMasterId r:id="rId22"/>
  </p:notesMasterIdLst>
  <p:sldIdLst>
    <p:sldId id="274" r:id="rId2"/>
    <p:sldId id="285" r:id="rId3"/>
    <p:sldId id="272" r:id="rId4"/>
    <p:sldId id="293" r:id="rId5"/>
    <p:sldId id="283" r:id="rId6"/>
    <p:sldId id="256" r:id="rId7"/>
    <p:sldId id="286" r:id="rId8"/>
    <p:sldId id="257" r:id="rId9"/>
    <p:sldId id="287" r:id="rId10"/>
    <p:sldId id="288" r:id="rId11"/>
    <p:sldId id="258" r:id="rId12"/>
    <p:sldId id="261" r:id="rId13"/>
    <p:sldId id="260" r:id="rId14"/>
    <p:sldId id="299" r:id="rId15"/>
    <p:sldId id="298" r:id="rId16"/>
    <p:sldId id="262" r:id="rId17"/>
    <p:sldId id="281" r:id="rId18"/>
    <p:sldId id="282" r:id="rId19"/>
    <p:sldId id="301" r:id="rId20"/>
    <p:sldId id="29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9933"/>
    <a:srgbClr val="FF99CC"/>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6" autoAdjust="0"/>
    <p:restoredTop sz="94206" autoAdjust="0"/>
  </p:normalViewPr>
  <p:slideViewPr>
    <p:cSldViewPr snapToGrid="0">
      <p:cViewPr varScale="1">
        <p:scale>
          <a:sx n="114" d="100"/>
          <a:sy n="114" d="100"/>
        </p:scale>
        <p:origin x="42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d7eb6935ce914c1e/Documents/SALDRU/Presidentional%20Employment%20Stimulus/DSAC/Creative%20Sector%20Stimulus/SACO/Tables_SACO%20presenta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d7eb6935ce914c1e/Documents/SALDRU/Presidentional%20Employment%20Stimulus/DSAC/Creative%20Sector%20Stimulus/SACO/Tables_SACO%20presentat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d7eb6935ce914c1e/Desktop/PersonalMonthlyBudget1(AutoRecovere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d7eb6935ce914c1e/Documents/SALDRU/Presidentional%20Employment%20Stimulus/DSAC/Creative%20Sector%20Stimulus/SACO/Tables_SACO%20presentatio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d7eb6935ce914c1e/Documents/SALDRU/Presidentional%20Employment%20Stimulus/DSAC/Creative%20Sector%20Stimulus/SACO/Tables_SACO%20presentatio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d.docs.live.net/d7eb6935ce914c1e/Documents/SALDRU/Presidentional%20Employment%20Stimulus/DSAC/Creative%20Sector%20Stimulus/SACO/Tables_SACO%20presentatio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d.docs.live.net/d7eb6935ce914c1e/Documents/SALDRU/Presidentional%20Employment%20Stimulus/DSAC/Creative%20Sector%20Stimulus/SACO/Tables_SACO%20presentation.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64452800663218"/>
          <c:y val="0.10548269533419381"/>
          <c:w val="0.46684589493774192"/>
          <c:h val="0.7890346093316124"/>
        </c:manualLayout>
      </c:layout>
      <c:pieChart>
        <c:varyColors val="1"/>
        <c:ser>
          <c:idx val="0"/>
          <c:order val="0"/>
          <c:dPt>
            <c:idx val="0"/>
            <c:bubble3D val="0"/>
            <c:spPr>
              <a:solidFill>
                <a:srgbClr val="FF0000"/>
              </a:solidFill>
              <a:ln w="19050">
                <a:solidFill>
                  <a:schemeClr val="lt1"/>
                </a:solidFill>
              </a:ln>
              <a:effectLst/>
            </c:spPr>
            <c:extLst>
              <c:ext xmlns:c16="http://schemas.microsoft.com/office/drawing/2014/chart" uri="{C3380CC4-5D6E-409C-BE32-E72D297353CC}">
                <c16:uniqueId val="{00000001-E0D6-458B-B594-E2CD6C329BD6}"/>
              </c:ext>
            </c:extLst>
          </c:dPt>
          <c:dPt>
            <c:idx val="1"/>
            <c:bubble3D val="0"/>
            <c:spPr>
              <a:solidFill>
                <a:srgbClr val="66FF33"/>
              </a:solidFill>
              <a:ln w="19050">
                <a:solidFill>
                  <a:schemeClr val="lt1"/>
                </a:solidFill>
              </a:ln>
              <a:effectLst/>
            </c:spPr>
            <c:extLst>
              <c:ext xmlns:c16="http://schemas.microsoft.com/office/drawing/2014/chart" uri="{C3380CC4-5D6E-409C-BE32-E72D297353CC}">
                <c16:uniqueId val="{00000003-E0D6-458B-B594-E2CD6C329BD6}"/>
              </c:ext>
            </c:extLst>
          </c:dPt>
          <c:dPt>
            <c:idx val="2"/>
            <c:bubble3D val="0"/>
            <c:spPr>
              <a:solidFill>
                <a:srgbClr val="00B0F0"/>
              </a:solidFill>
              <a:ln w="19050">
                <a:solidFill>
                  <a:schemeClr val="lt1"/>
                </a:solidFill>
              </a:ln>
              <a:effectLst/>
            </c:spPr>
            <c:extLst>
              <c:ext xmlns:c16="http://schemas.microsoft.com/office/drawing/2014/chart" uri="{C3380CC4-5D6E-409C-BE32-E72D297353CC}">
                <c16:uniqueId val="{00000005-E0D6-458B-B594-E2CD6C329BD6}"/>
              </c:ext>
            </c:extLst>
          </c:dPt>
          <c:dLbls>
            <c:dLbl>
              <c:idx val="0"/>
              <c:layout>
                <c:manualLayout>
                  <c:x val="-0.10132057488719177"/>
                  <c:y val="3.51224950288658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D6-458B-B594-E2CD6C329BD6}"/>
                </c:ext>
              </c:extLst>
            </c:dLbl>
            <c:dLbl>
              <c:idx val="1"/>
              <c:layout>
                <c:manualLayout>
                  <c:x val="0.1170414979423153"/>
                  <c:y val="-0.1723914019707128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D6-458B-B594-E2CD6C329BD6}"/>
                </c:ext>
              </c:extLst>
            </c:dLbl>
            <c:dLbl>
              <c:idx val="2"/>
              <c:layout>
                <c:manualLayout>
                  <c:x val="0.13462037694620393"/>
                  <c:y val="0.173587292376608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0D6-458B-B594-E2CD6C329BD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'[Tables_SACO presentation.xlsx]Sheet3'!$K$2:$K$4</c:f>
              <c:strCache>
                <c:ptCount val="3"/>
                <c:pt idx="0">
                  <c:v>Company </c:v>
                </c:pt>
                <c:pt idx="1">
                  <c:v>Self-employed </c:v>
                </c:pt>
                <c:pt idx="2">
                  <c:v>Non-profit organisation</c:v>
                </c:pt>
              </c:strCache>
            </c:strRef>
          </c:cat>
          <c:val>
            <c:numRef>
              <c:f>'[Tables_SACO presentation.xlsx]Sheet3'!$L$2:$L$4</c:f>
              <c:numCache>
                <c:formatCode>0.0%</c:formatCode>
                <c:ptCount val="3"/>
                <c:pt idx="0">
                  <c:v>0.47499999999999998</c:v>
                </c:pt>
                <c:pt idx="1">
                  <c:v>0.27100000000000002</c:v>
                </c:pt>
                <c:pt idx="2">
                  <c:v>0.254</c:v>
                </c:pt>
              </c:numCache>
            </c:numRef>
          </c:val>
          <c:extLst>
            <c:ext xmlns:c16="http://schemas.microsoft.com/office/drawing/2014/chart" uri="{C3380CC4-5D6E-409C-BE32-E72D297353CC}">
              <c16:uniqueId val="{00000006-E0D6-458B-B594-E2CD6C329B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15121770239076"/>
          <c:y val="8.5688276575308114E-2"/>
          <c:w val="0.65959162106548275"/>
          <c:h val="0.87660888173155627"/>
        </c:manualLayout>
      </c:layout>
      <c:pieChart>
        <c:varyColors val="1"/>
        <c:ser>
          <c:idx val="0"/>
          <c:order val="0"/>
          <c:spPr>
            <a:solidFill>
              <a:srgbClr val="FF0000"/>
            </a:solidFill>
          </c:spPr>
          <c:dPt>
            <c:idx val="0"/>
            <c:bubble3D val="0"/>
            <c:spPr>
              <a:solidFill>
                <a:srgbClr val="66FF33"/>
              </a:solidFill>
              <a:ln w="19050">
                <a:solidFill>
                  <a:schemeClr val="lt1"/>
                </a:solidFill>
              </a:ln>
              <a:effectLst/>
            </c:spPr>
            <c:extLst>
              <c:ext xmlns:c16="http://schemas.microsoft.com/office/drawing/2014/chart" uri="{C3380CC4-5D6E-409C-BE32-E72D297353CC}">
                <c16:uniqueId val="{00000001-8938-44FE-898A-70DED947AC02}"/>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8938-44FE-898A-70DED947AC02}"/>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'[Tables_SACO presentation.xlsx]Question 6'!$G$2:$G$3</c:f>
              <c:strCache>
                <c:ptCount val="2"/>
                <c:pt idx="0">
                  <c:v>Yes </c:v>
                </c:pt>
                <c:pt idx="1">
                  <c:v>No</c:v>
                </c:pt>
              </c:strCache>
            </c:strRef>
          </c:cat>
          <c:val>
            <c:numRef>
              <c:f>'[Tables_SACO presentation.xlsx]Question 6'!$H$2:$H$3</c:f>
              <c:numCache>
                <c:formatCode>0%</c:formatCode>
                <c:ptCount val="2"/>
                <c:pt idx="0">
                  <c:v>0.3559322033898305</c:v>
                </c:pt>
                <c:pt idx="1">
                  <c:v>0.64406779661016944</c:v>
                </c:pt>
              </c:numCache>
            </c:numRef>
          </c:val>
          <c:extLst>
            <c:ext xmlns:c16="http://schemas.microsoft.com/office/drawing/2014/chart" uri="{C3380CC4-5D6E-409C-BE32-E72D297353CC}">
              <c16:uniqueId val="{00000004-8938-44FE-898A-70DED947AC0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FF00"/>
            </a:solidFill>
            <a:ln>
              <a:solidFill>
                <a:srgbClr val="FFFF00"/>
              </a:solidFill>
            </a:ln>
            <a:effectLst/>
          </c:spPr>
          <c:invertIfNegative val="0"/>
          <c:dPt>
            <c:idx val="1"/>
            <c:invertIfNegative val="0"/>
            <c:bubble3D val="0"/>
            <c:spPr>
              <a:solidFill>
                <a:srgbClr val="66FF33"/>
              </a:solidFill>
              <a:ln>
                <a:solidFill>
                  <a:srgbClr val="66FF33"/>
                </a:solidFill>
              </a:ln>
              <a:effectLst/>
            </c:spPr>
            <c:extLst>
              <c:ext xmlns:c16="http://schemas.microsoft.com/office/drawing/2014/chart" uri="{C3380CC4-5D6E-409C-BE32-E72D297353CC}">
                <c16:uniqueId val="{00000001-DBAC-4153-BD59-4AEB77222391}"/>
              </c:ext>
            </c:extLst>
          </c:dPt>
          <c:dPt>
            <c:idx val="2"/>
            <c:invertIfNegative val="0"/>
            <c:bubble3D val="0"/>
            <c:spPr>
              <a:solidFill>
                <a:srgbClr val="00B0F0"/>
              </a:solidFill>
              <a:ln>
                <a:solidFill>
                  <a:srgbClr val="00B0F0"/>
                </a:solidFill>
              </a:ln>
              <a:effectLst/>
            </c:spPr>
            <c:extLst>
              <c:ext xmlns:c16="http://schemas.microsoft.com/office/drawing/2014/chart" uri="{C3380CC4-5D6E-409C-BE32-E72D297353CC}">
                <c16:uniqueId val="{00000003-DBAC-4153-BD59-4AEB77222391}"/>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Sheet2!$X$5:$X$7</c:f>
              <c:strCache>
                <c:ptCount val="3"/>
                <c:pt idx="0">
                  <c:v>Grants</c:v>
                </c:pt>
                <c:pt idx="1">
                  <c:v>Family/friends </c:v>
                </c:pt>
                <c:pt idx="2">
                  <c:v>Loans</c:v>
                </c:pt>
              </c:strCache>
            </c:strRef>
          </c:cat>
          <c:val>
            <c:numRef>
              <c:f>Sheet2!$Y$5:$Y$7</c:f>
              <c:numCache>
                <c:formatCode>0%</c:formatCode>
                <c:ptCount val="3"/>
                <c:pt idx="0">
                  <c:v>0.62</c:v>
                </c:pt>
                <c:pt idx="1">
                  <c:v>0.43</c:v>
                </c:pt>
                <c:pt idx="2">
                  <c:v>0.19</c:v>
                </c:pt>
              </c:numCache>
            </c:numRef>
          </c:val>
          <c:extLst>
            <c:ext xmlns:c16="http://schemas.microsoft.com/office/drawing/2014/chart" uri="{C3380CC4-5D6E-409C-BE32-E72D297353CC}">
              <c16:uniqueId val="{00000004-DBAC-4153-BD59-4AEB77222391}"/>
            </c:ext>
          </c:extLst>
        </c:ser>
        <c:dLbls>
          <c:dLblPos val="outEnd"/>
          <c:showLegendKey val="0"/>
          <c:showVal val="1"/>
          <c:showCatName val="0"/>
          <c:showSerName val="0"/>
          <c:showPercent val="0"/>
          <c:showBubbleSize val="0"/>
        </c:dLbls>
        <c:gapWidth val="219"/>
        <c:overlap val="-27"/>
        <c:axId val="1026175631"/>
        <c:axId val="1026176463"/>
      </c:barChart>
      <c:catAx>
        <c:axId val="1026175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026176463"/>
        <c:crosses val="autoZero"/>
        <c:auto val="1"/>
        <c:lblAlgn val="ctr"/>
        <c:lblOffset val="100"/>
        <c:noMultiLvlLbl val="0"/>
      </c:catAx>
      <c:valAx>
        <c:axId val="1026176463"/>
        <c:scaling>
          <c:orientation val="minMax"/>
        </c:scaling>
        <c:delete val="1"/>
        <c:axPos val="l"/>
        <c:numFmt formatCode="0%" sourceLinked="1"/>
        <c:majorTickMark val="none"/>
        <c:minorTickMark val="none"/>
        <c:tickLblPos val="nextTo"/>
        <c:crossAx val="1026175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FFC000"/>
              </a:solidFill>
              <a:ln w="19050">
                <a:solidFill>
                  <a:schemeClr val="lt1"/>
                </a:solidFill>
              </a:ln>
              <a:effectLst/>
            </c:spPr>
            <c:extLst>
              <c:ext xmlns:c16="http://schemas.microsoft.com/office/drawing/2014/chart" uri="{C3380CC4-5D6E-409C-BE32-E72D297353CC}">
                <c16:uniqueId val="{00000001-52E1-4785-835C-47D598407C4C}"/>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52E1-4785-835C-47D598407C4C}"/>
              </c:ext>
            </c:extLst>
          </c:dPt>
          <c:dPt>
            <c:idx val="2"/>
            <c:bubble3D val="0"/>
            <c:spPr>
              <a:solidFill>
                <a:srgbClr val="92D050"/>
              </a:solidFill>
              <a:ln w="19050">
                <a:solidFill>
                  <a:schemeClr val="lt1"/>
                </a:solidFill>
              </a:ln>
              <a:effectLst/>
            </c:spPr>
            <c:extLst>
              <c:ext xmlns:c16="http://schemas.microsoft.com/office/drawing/2014/chart" uri="{C3380CC4-5D6E-409C-BE32-E72D297353CC}">
                <c16:uniqueId val="{00000005-52E1-4785-835C-47D598407C4C}"/>
              </c:ext>
            </c:extLst>
          </c:dPt>
          <c:dPt>
            <c:idx val="3"/>
            <c:bubble3D val="0"/>
            <c:spPr>
              <a:solidFill>
                <a:srgbClr val="FF99CC"/>
              </a:solidFill>
              <a:ln w="19050">
                <a:solidFill>
                  <a:schemeClr val="lt1"/>
                </a:solidFill>
              </a:ln>
              <a:effectLst/>
            </c:spPr>
            <c:extLst>
              <c:ext xmlns:c16="http://schemas.microsoft.com/office/drawing/2014/chart" uri="{C3380CC4-5D6E-409C-BE32-E72D297353CC}">
                <c16:uniqueId val="{00000007-52E1-4785-835C-47D598407C4C}"/>
              </c:ext>
            </c:extLst>
          </c:dPt>
          <c:dLbls>
            <c:dLbl>
              <c:idx val="0"/>
              <c:layout>
                <c:manualLayout>
                  <c:x val="-0.13137281467011108"/>
                  <c:y val="0.2009040170115375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E1-4785-835C-47D598407C4C}"/>
                </c:ext>
              </c:extLst>
            </c:dLbl>
            <c:dLbl>
              <c:idx val="1"/>
              <c:layout>
                <c:manualLayout>
                  <c:x val="-0.16617934588688885"/>
                  <c:y val="2.891327957058279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2E1-4785-835C-47D598407C4C}"/>
                </c:ext>
              </c:extLst>
            </c:dLbl>
            <c:dLbl>
              <c:idx val="2"/>
              <c:layout>
                <c:manualLayout>
                  <c:x val="1.1400606738569642E-2"/>
                  <c:y val="-0.260996138297359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2E1-4785-835C-47D598407C4C}"/>
                </c:ext>
              </c:extLst>
            </c:dLbl>
            <c:dLbl>
              <c:idx val="3"/>
              <c:layout>
                <c:manualLayout>
                  <c:x val="0.17163671116204901"/>
                  <c:y val="0.1878525118880540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2E1-4785-835C-47D598407C4C}"/>
                </c:ext>
              </c:extLst>
            </c:dLbl>
            <c:spPr>
              <a:noFill/>
              <a:ln>
                <a:noFill/>
              </a:ln>
              <a:effectLst/>
            </c:spPr>
            <c:txPr>
              <a:bodyPr rot="0" spcFirstLastPara="1" vertOverflow="ellipsis" vert="horz" wrap="square" lIns="38100" tIns="19050" rIns="38100" bIns="19050" anchor="t" anchorCtr="0">
                <a:spAutoFit/>
              </a:bodyPr>
              <a:lstStyle/>
              <a:p>
                <a:pPr algn="l">
                  <a:defRPr sz="2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'[Tables_SACO presentation.xlsx]Question 6'!$G$31:$G$34</c:f>
              <c:strCache>
                <c:ptCount val="4"/>
                <c:pt idx="0">
                  <c:v>0-25% of total funding</c:v>
                </c:pt>
                <c:pt idx="1">
                  <c:v>26-50% of total funding</c:v>
                </c:pt>
                <c:pt idx="2">
                  <c:v>51-75% of total funding</c:v>
                </c:pt>
                <c:pt idx="3">
                  <c:v>&gt;75% of total funding</c:v>
                </c:pt>
              </c:strCache>
            </c:strRef>
          </c:cat>
          <c:val>
            <c:numRef>
              <c:f>'[Tables_SACO presentation.xlsx]Question 6'!$H$31:$H$34</c:f>
              <c:numCache>
                <c:formatCode>0%</c:formatCode>
                <c:ptCount val="4"/>
                <c:pt idx="0">
                  <c:v>0.19047619047619047</c:v>
                </c:pt>
                <c:pt idx="1">
                  <c:v>9.5238095238095233E-2</c:v>
                </c:pt>
                <c:pt idx="2">
                  <c:v>0.42857142857142855</c:v>
                </c:pt>
                <c:pt idx="3">
                  <c:v>0.2857142857142857</c:v>
                </c:pt>
              </c:numCache>
            </c:numRef>
          </c:val>
          <c:extLst>
            <c:ext xmlns:c16="http://schemas.microsoft.com/office/drawing/2014/chart" uri="{C3380CC4-5D6E-409C-BE32-E72D297353CC}">
              <c16:uniqueId val="{00000008-52E1-4785-835C-47D598407C4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92D050"/>
              </a:solidFill>
              <a:ln w="19050">
                <a:solidFill>
                  <a:schemeClr val="lt1"/>
                </a:solidFill>
              </a:ln>
              <a:effectLst/>
            </c:spPr>
            <c:extLst>
              <c:ext xmlns:c16="http://schemas.microsoft.com/office/drawing/2014/chart" uri="{C3380CC4-5D6E-409C-BE32-E72D297353CC}">
                <c16:uniqueId val="{00000001-C6D9-4532-AD96-9F6554C12220}"/>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C6D9-4532-AD96-9F6554C12220}"/>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C6D9-4532-AD96-9F6554C12220}"/>
              </c:ext>
            </c:extLst>
          </c:dPt>
          <c:dLbls>
            <c:dLbl>
              <c:idx val="0"/>
              <c:layout>
                <c:manualLayout>
                  <c:x val="-0.21930130633914632"/>
                  <c:y val="-8.2873138269779295E-2"/>
                </c:manualLayout>
              </c:layout>
              <c:showLegendKey val="0"/>
              <c:showVal val="1"/>
              <c:showCatName val="0"/>
              <c:showSerName val="0"/>
              <c:showPercent val="0"/>
              <c:showBubbleSize val="0"/>
              <c:extLst>
                <c:ext xmlns:c15="http://schemas.microsoft.com/office/drawing/2012/chart" uri="{CE6537A1-D6FC-4f65-9D91-7224C49458BB}">
                  <c15:layout>
                    <c:manualLayout>
                      <c:w val="9.5014387574907849E-2"/>
                      <c:h val="8.2068361304593662E-2"/>
                    </c:manualLayout>
                  </c15:layout>
                </c:ext>
                <c:ext xmlns:c16="http://schemas.microsoft.com/office/drawing/2014/chart" uri="{C3380CC4-5D6E-409C-BE32-E72D297353CC}">
                  <c16:uniqueId val="{00000001-C6D9-4532-AD96-9F6554C12220}"/>
                </c:ext>
              </c:extLst>
            </c:dLbl>
            <c:dLbl>
              <c:idx val="1"/>
              <c:layout>
                <c:manualLayout>
                  <c:x val="0.16935977973180244"/>
                  <c:y val="-6.75997738273507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D9-4532-AD96-9F6554C12220}"/>
                </c:ext>
              </c:extLst>
            </c:dLbl>
            <c:dLbl>
              <c:idx val="2"/>
              <c:layout>
                <c:manualLayout>
                  <c:x val="0.10801082229061634"/>
                  <c:y val="0.217195086337059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6D9-4532-AD96-9F6554C12220}"/>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'[Tables_SACO presentation.xlsx]Question 6'!$F$49:$F$51</c:f>
              <c:strCache>
                <c:ptCount val="3"/>
                <c:pt idx="0">
                  <c:v>Yes</c:v>
                </c:pt>
                <c:pt idx="1">
                  <c:v>No</c:v>
                </c:pt>
                <c:pt idx="2">
                  <c:v>N/A</c:v>
                </c:pt>
              </c:strCache>
            </c:strRef>
          </c:cat>
          <c:val>
            <c:numRef>
              <c:f>'[Tables_SACO presentation.xlsx]Question 6'!$G$49:$G$51</c:f>
              <c:numCache>
                <c:formatCode>0%</c:formatCode>
                <c:ptCount val="3"/>
                <c:pt idx="0">
                  <c:v>0.5714285714285714</c:v>
                </c:pt>
                <c:pt idx="1">
                  <c:v>0.23809523809523808</c:v>
                </c:pt>
                <c:pt idx="2">
                  <c:v>0.19047619047619047</c:v>
                </c:pt>
              </c:numCache>
            </c:numRef>
          </c:val>
          <c:extLst>
            <c:ext xmlns:c16="http://schemas.microsoft.com/office/drawing/2014/chart" uri="{C3380CC4-5D6E-409C-BE32-E72D297353CC}">
              <c16:uniqueId val="{00000006-C6D9-4532-AD96-9F6554C1222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050" b="1" i="0" u="none" strike="noStrike" kern="1200" cap="all" spc="150" baseline="0">
                <a:solidFill>
                  <a:schemeClr val="tx1">
                    <a:lumMod val="50000"/>
                    <a:lumOff val="50000"/>
                  </a:schemeClr>
                </a:solidFill>
                <a:latin typeface="Arial" panose="020B0604020202020204" pitchFamily="34" charset="0"/>
                <a:ea typeface="+mn-ea"/>
                <a:cs typeface="Arial" panose="020B0604020202020204" pitchFamily="34" charset="0"/>
              </a:defRPr>
            </a:pPr>
            <a:r>
              <a:rPr lang="en-US" sz="1050">
                <a:latin typeface="Arial" panose="020B0604020202020204" pitchFamily="34" charset="0"/>
                <a:cs typeface="Arial" panose="020B0604020202020204" pitchFamily="34" charset="0"/>
              </a:rPr>
              <a:t>Contribution of PESP grants to sectors beyond the creative sector</a:t>
            </a:r>
          </a:p>
        </c:rich>
      </c:tx>
      <c:overlay val="0"/>
      <c:spPr>
        <a:noFill/>
        <a:ln>
          <a:noFill/>
        </a:ln>
        <a:effectLst/>
      </c:spPr>
      <c:txPr>
        <a:bodyPr rot="0" spcFirstLastPara="1" vertOverflow="ellipsis" vert="horz" wrap="square" anchor="ctr" anchorCtr="1"/>
        <a:lstStyle/>
        <a:p>
          <a:pPr>
            <a:defRPr sz="1050" b="1" i="0" u="none" strike="noStrike" kern="1200" cap="all" spc="15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058044924616981"/>
          <c:y val="0.1670647809567028"/>
          <c:w val="0.84994347677093729"/>
          <c:h val="0.61033076588994506"/>
        </c:manualLayout>
      </c:layout>
      <c:barChart>
        <c:barDir val="col"/>
        <c:grouping val="clustered"/>
        <c:varyColors val="0"/>
        <c:ser>
          <c:idx val="0"/>
          <c:order val="0"/>
          <c:tx>
            <c:strRef>
              <c:f>'[Tables_SACO presentation.xlsx]Sheet1'!$G$1</c:f>
              <c:strCache>
                <c:ptCount val="1"/>
                <c:pt idx="0">
                  <c:v>Frequency </c:v>
                </c:pt>
              </c:strCache>
            </c:strRef>
          </c:tx>
          <c:spPr>
            <a:pattFill prst="narHorz">
              <a:fgClr>
                <a:schemeClr val="accent6"/>
              </a:fgClr>
              <a:bgClr>
                <a:schemeClr val="accent6">
                  <a:lumMod val="20000"/>
                  <a:lumOff val="80000"/>
                </a:schemeClr>
              </a:bgClr>
            </a:pattFill>
            <a:ln>
              <a:noFill/>
            </a:ln>
            <a:effectLst>
              <a:innerShdw blurRad="114300">
                <a:schemeClr val="accent6"/>
              </a:innerShdw>
            </a:effectLst>
          </c:spPr>
          <c:invertIfNegative val="0"/>
          <c:cat>
            <c:strRef>
              <c:f>'[Tables_SACO presentation.xlsx]Sheet1'!$F$2:$F$6</c:f>
              <c:strCache>
                <c:ptCount val="5"/>
                <c:pt idx="0">
                  <c:v>Manufacturing </c:v>
                </c:pt>
                <c:pt idx="1">
                  <c:v>Trade,catering and accommodation </c:v>
                </c:pt>
                <c:pt idx="2">
                  <c:v>Transport,storage and communication </c:v>
                </c:pt>
                <c:pt idx="3">
                  <c:v>Finace,real estate and business services </c:v>
                </c:pt>
                <c:pt idx="4">
                  <c:v>Personal services </c:v>
                </c:pt>
              </c:strCache>
            </c:strRef>
          </c:cat>
          <c:val>
            <c:numRef>
              <c:f>'[Tables_SACO presentation.xlsx]Sheet1'!$G$2:$G$6</c:f>
              <c:numCache>
                <c:formatCode>General</c:formatCode>
                <c:ptCount val="5"/>
                <c:pt idx="0">
                  <c:v>2</c:v>
                </c:pt>
                <c:pt idx="1">
                  <c:v>21</c:v>
                </c:pt>
                <c:pt idx="2">
                  <c:v>11</c:v>
                </c:pt>
                <c:pt idx="3">
                  <c:v>15</c:v>
                </c:pt>
                <c:pt idx="4">
                  <c:v>1</c:v>
                </c:pt>
              </c:numCache>
            </c:numRef>
          </c:val>
          <c:extLst>
            <c:ext xmlns:c16="http://schemas.microsoft.com/office/drawing/2014/chart" uri="{C3380CC4-5D6E-409C-BE32-E72D297353CC}">
              <c16:uniqueId val="{00000000-BCD8-46EF-AD1B-B9104FFBBFA9}"/>
            </c:ext>
          </c:extLst>
        </c:ser>
        <c:dLbls>
          <c:showLegendKey val="0"/>
          <c:showVal val="0"/>
          <c:showCatName val="0"/>
          <c:showSerName val="0"/>
          <c:showPercent val="0"/>
          <c:showBubbleSize val="0"/>
        </c:dLbls>
        <c:gapWidth val="164"/>
        <c:overlap val="-22"/>
        <c:axId val="369602976"/>
        <c:axId val="369623360"/>
      </c:barChart>
      <c:catAx>
        <c:axId val="369602976"/>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sz="1100">
                    <a:latin typeface="Arial" panose="020B0604020202020204" pitchFamily="34" charset="0"/>
                    <a:cs typeface="Arial" panose="020B0604020202020204" pitchFamily="34" charset="0"/>
                  </a:rPr>
                  <a:t>Sectors</a:t>
                </a:r>
              </a:p>
            </c:rich>
          </c:tx>
          <c:layout>
            <c:manualLayout>
              <c:xMode val="edge"/>
              <c:yMode val="edge"/>
              <c:x val="0.49309128673248781"/>
              <c:y val="0.93252821725457691"/>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9623360"/>
        <c:crosses val="autoZero"/>
        <c:auto val="1"/>
        <c:lblAlgn val="ctr"/>
        <c:lblOffset val="100"/>
        <c:noMultiLvlLbl val="0"/>
      </c:catAx>
      <c:valAx>
        <c:axId val="369623360"/>
        <c:scaling>
          <c:orientation val="minMax"/>
        </c:scaling>
        <c:delete val="0"/>
        <c:axPos val="l"/>
        <c:title>
          <c:tx>
            <c:rich>
              <a:bodyPr rot="-5400000" spcFirstLastPara="1" vertOverflow="ellipsis" vert="horz" wrap="square" anchor="ctr" anchorCtr="1"/>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sz="1050" b="1">
                    <a:latin typeface="Arial" panose="020B0604020202020204" pitchFamily="34" charset="0"/>
                    <a:cs typeface="Arial" panose="020B0604020202020204" pitchFamily="34" charset="0"/>
                  </a:rPr>
                  <a:t>Frequency</a:t>
                </a:r>
                <a:r>
                  <a:rPr lang="en-ZA" sz="1050" b="1" baseline="0">
                    <a:latin typeface="Arial" panose="020B0604020202020204" pitchFamily="34" charset="0"/>
                    <a:cs typeface="Arial" panose="020B0604020202020204" pitchFamily="34" charset="0"/>
                  </a:rPr>
                  <a:t> </a:t>
                </a:r>
                <a:endParaRPr lang="en-ZA" sz="1050" b="1">
                  <a:latin typeface="Arial" panose="020B0604020202020204" pitchFamily="34" charset="0"/>
                  <a:cs typeface="Arial" panose="020B0604020202020204" pitchFamily="34" charset="0"/>
                </a:endParaRPr>
              </a:p>
            </c:rich>
          </c:tx>
          <c:layout>
            <c:manualLayout>
              <c:xMode val="edge"/>
              <c:yMode val="edge"/>
              <c:x val="1.0012954168807247E-2"/>
              <c:y val="0.34609365119717123"/>
            </c:manualLayout>
          </c:layout>
          <c:overlay val="0"/>
          <c:spPr>
            <a:noFill/>
            <a:ln>
              <a:noFill/>
            </a:ln>
            <a:effectLst/>
          </c:spPr>
          <c:txPr>
            <a:bodyPr rot="-5400000" spcFirstLastPara="1" vertOverflow="ellipsis" vert="horz" wrap="square" anchor="ctr" anchorCtr="1"/>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9602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050" b="1" i="0" u="none" strike="noStrike" kern="1200" cap="all" spc="150" baseline="0">
                <a:solidFill>
                  <a:schemeClr val="tx1">
                    <a:lumMod val="50000"/>
                    <a:lumOff val="50000"/>
                  </a:schemeClr>
                </a:solidFill>
                <a:latin typeface="+mn-lt"/>
                <a:ea typeface="+mn-ea"/>
                <a:cs typeface="+mn-cs"/>
              </a:defRPr>
            </a:pPr>
            <a:r>
              <a:rPr lang="en-US" sz="1050" b="1">
                <a:latin typeface="Arial" panose="020B0604020202020204" pitchFamily="34" charset="0"/>
                <a:cs typeface="Arial" panose="020B0604020202020204" pitchFamily="34" charset="0"/>
              </a:rPr>
              <a:t>contributions</a:t>
            </a:r>
            <a:r>
              <a:rPr lang="en-US" sz="1050" b="1" baseline="0">
                <a:latin typeface="Arial" panose="020B0604020202020204" pitchFamily="34" charset="0"/>
                <a:cs typeface="Arial" panose="020B0604020202020204" pitchFamily="34" charset="0"/>
              </a:rPr>
              <a:t> of pesp grants to other business in the creative sector</a:t>
            </a:r>
            <a:endParaRPr lang="en-US" sz="1050" b="1">
              <a:latin typeface="Arial" panose="020B0604020202020204" pitchFamily="34" charset="0"/>
              <a:cs typeface="Arial" panose="020B0604020202020204" pitchFamily="34" charset="0"/>
            </a:endParaRPr>
          </a:p>
        </c:rich>
      </c:tx>
      <c:layout>
        <c:manualLayout>
          <c:xMode val="edge"/>
          <c:yMode val="edge"/>
          <c:x val="0.14595520421607378"/>
          <c:y val="2.593192427469735E-2"/>
        </c:manualLayout>
      </c:layout>
      <c:overlay val="0"/>
      <c:spPr>
        <a:noFill/>
        <a:ln>
          <a:noFill/>
        </a:ln>
        <a:effectLst/>
      </c:spPr>
      <c:txPr>
        <a:bodyPr rot="0" spcFirstLastPara="1" vertOverflow="ellipsis" vert="horz" wrap="square" anchor="ctr" anchorCtr="1"/>
        <a:lstStyle/>
        <a:p>
          <a:pPr>
            <a:defRPr sz="105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0.12484970246573696"/>
          <c:y val="0.17250313184701616"/>
          <c:w val="0.87515029753426299"/>
          <c:h val="0.72224638724820023"/>
        </c:manualLayout>
      </c:layout>
      <c:barChart>
        <c:barDir val="col"/>
        <c:grouping val="clustered"/>
        <c:varyColors val="0"/>
        <c:ser>
          <c:idx val="0"/>
          <c:order val="0"/>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cat>
            <c:strRef>
              <c:f>'[Tables_SACO presentation.xlsx]Sheet1'!$F$20:$F$21</c:f>
              <c:strCache>
                <c:ptCount val="2"/>
                <c:pt idx="0">
                  <c:v>Artistic collobarations</c:v>
                </c:pt>
                <c:pt idx="1">
                  <c:v>Creation of new businesses </c:v>
                </c:pt>
              </c:strCache>
            </c:strRef>
          </c:cat>
          <c:val>
            <c:numRef>
              <c:f>'[Tables_SACO presentation.xlsx]Sheet1'!$G$20:$G$21</c:f>
              <c:numCache>
                <c:formatCode>General</c:formatCode>
                <c:ptCount val="2"/>
                <c:pt idx="0">
                  <c:v>4</c:v>
                </c:pt>
                <c:pt idx="1">
                  <c:v>5</c:v>
                </c:pt>
              </c:numCache>
            </c:numRef>
          </c:val>
          <c:extLst>
            <c:ext xmlns:c16="http://schemas.microsoft.com/office/drawing/2014/chart" uri="{C3380CC4-5D6E-409C-BE32-E72D297353CC}">
              <c16:uniqueId val="{00000000-E6BB-4BD3-9D50-07D1CE74659A}"/>
            </c:ext>
          </c:extLst>
        </c:ser>
        <c:dLbls>
          <c:showLegendKey val="0"/>
          <c:showVal val="0"/>
          <c:showCatName val="0"/>
          <c:showSerName val="0"/>
          <c:showPercent val="0"/>
          <c:showBubbleSize val="0"/>
        </c:dLbls>
        <c:gapWidth val="164"/>
        <c:overlap val="-22"/>
        <c:axId val="369603808"/>
        <c:axId val="369613792"/>
      </c:barChart>
      <c:catAx>
        <c:axId val="369603808"/>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100">
                    <a:latin typeface="Arial" panose="020B0604020202020204" pitchFamily="34" charset="0"/>
                    <a:cs typeface="Arial" panose="020B0604020202020204" pitchFamily="34" charset="0"/>
                  </a:rPr>
                  <a:t>Type of business support</a:t>
                </a:r>
              </a:p>
            </c:rich>
          </c:tx>
          <c:layout>
            <c:manualLayout>
              <c:xMode val="edge"/>
              <c:yMode val="edge"/>
              <c:x val="0.41742453869881474"/>
              <c:y val="0.95168911273788093"/>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9613792"/>
        <c:crosses val="autoZero"/>
        <c:auto val="1"/>
        <c:lblAlgn val="ctr"/>
        <c:lblOffset val="100"/>
        <c:noMultiLvlLbl val="0"/>
      </c:catAx>
      <c:valAx>
        <c:axId val="369613792"/>
        <c:scaling>
          <c:orientation val="minMax"/>
        </c:scaling>
        <c:delete val="0"/>
        <c:axPos val="l"/>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100">
                    <a:latin typeface="Arial" panose="020B0604020202020204" pitchFamily="34" charset="0"/>
                    <a:cs typeface="Arial" panose="020B0604020202020204" pitchFamily="34" charset="0"/>
                  </a:rPr>
                  <a:t>Frequency</a:t>
                </a:r>
              </a:p>
            </c:rich>
          </c:tx>
          <c:layout>
            <c:manualLayout>
              <c:xMode val="edge"/>
              <c:yMode val="edge"/>
              <c:x val="2.3522444309845885E-2"/>
              <c:y val="0.44950067604901683"/>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69603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Reversed" id="26">
  <a:schemeClr val="accent6"/>
</cs:colorStyle>
</file>

<file path=ppt/charts/colors7.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CC76B4-A53B-4D52-9CBA-1F63D7CF8BAD}" type="datetimeFigureOut">
              <a:rPr lang="en-ZA" smtClean="0"/>
              <a:t>2022/11/08</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F32E0C-C593-4F9C-B56F-3AF0AD41B5D0}" type="slidenum">
              <a:rPr lang="en-ZA" smtClean="0"/>
              <a:t>‹#›</a:t>
            </a:fld>
            <a:endParaRPr lang="en-ZA"/>
          </a:p>
        </p:txBody>
      </p:sp>
    </p:spTree>
    <p:extLst>
      <p:ext uri="{BB962C8B-B14F-4D97-AF65-F5344CB8AC3E}">
        <p14:creationId xmlns:p14="http://schemas.microsoft.com/office/powerpoint/2010/main" val="1876581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FDF32E0C-C593-4F9C-B56F-3AF0AD41B5D0}" type="slidenum">
              <a:rPr lang="en-ZA" smtClean="0"/>
              <a:t>1</a:t>
            </a:fld>
            <a:endParaRPr lang="en-ZA"/>
          </a:p>
        </p:txBody>
      </p:sp>
    </p:spTree>
    <p:extLst>
      <p:ext uri="{BB962C8B-B14F-4D97-AF65-F5344CB8AC3E}">
        <p14:creationId xmlns:p14="http://schemas.microsoft.com/office/powerpoint/2010/main" val="2863615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F32E0C-C593-4F9C-B56F-3AF0AD41B5D0}" type="slidenum">
              <a:rPr lang="en-ZA" smtClean="0"/>
              <a:t>10</a:t>
            </a:fld>
            <a:endParaRPr lang="en-ZA"/>
          </a:p>
        </p:txBody>
      </p:sp>
    </p:spTree>
    <p:extLst>
      <p:ext uri="{BB962C8B-B14F-4D97-AF65-F5344CB8AC3E}">
        <p14:creationId xmlns:p14="http://schemas.microsoft.com/office/powerpoint/2010/main" val="354737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F32E0C-C593-4F9C-B56F-3AF0AD41B5D0}" type="slidenum">
              <a:rPr lang="en-ZA" smtClean="0"/>
              <a:t>11</a:t>
            </a:fld>
            <a:endParaRPr lang="en-ZA"/>
          </a:p>
        </p:txBody>
      </p:sp>
    </p:spTree>
    <p:extLst>
      <p:ext uri="{BB962C8B-B14F-4D97-AF65-F5344CB8AC3E}">
        <p14:creationId xmlns:p14="http://schemas.microsoft.com/office/powerpoint/2010/main" val="1076133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F32E0C-C593-4F9C-B56F-3AF0AD41B5D0}" type="slidenum">
              <a:rPr lang="en-ZA" smtClean="0"/>
              <a:t>12</a:t>
            </a:fld>
            <a:endParaRPr lang="en-ZA"/>
          </a:p>
        </p:txBody>
      </p:sp>
    </p:spTree>
    <p:extLst>
      <p:ext uri="{BB962C8B-B14F-4D97-AF65-F5344CB8AC3E}">
        <p14:creationId xmlns:p14="http://schemas.microsoft.com/office/powerpoint/2010/main" val="1620138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FDF32E0C-C593-4F9C-B56F-3AF0AD41B5D0}" type="slidenum">
              <a:rPr lang="en-ZA" smtClean="0"/>
              <a:t>14</a:t>
            </a:fld>
            <a:endParaRPr lang="en-ZA"/>
          </a:p>
        </p:txBody>
      </p:sp>
    </p:spTree>
    <p:extLst>
      <p:ext uri="{BB962C8B-B14F-4D97-AF65-F5344CB8AC3E}">
        <p14:creationId xmlns:p14="http://schemas.microsoft.com/office/powerpoint/2010/main" val="1881166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FDF32E0C-C593-4F9C-B56F-3AF0AD41B5D0}" type="slidenum">
              <a:rPr lang="en-ZA" smtClean="0"/>
              <a:t>15</a:t>
            </a:fld>
            <a:endParaRPr lang="en-ZA"/>
          </a:p>
        </p:txBody>
      </p:sp>
    </p:spTree>
    <p:extLst>
      <p:ext uri="{BB962C8B-B14F-4D97-AF65-F5344CB8AC3E}">
        <p14:creationId xmlns:p14="http://schemas.microsoft.com/office/powerpoint/2010/main" val="2389410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FDF32E0C-C593-4F9C-B56F-3AF0AD41B5D0}" type="slidenum">
              <a:rPr lang="en-ZA" smtClean="0"/>
              <a:t>16</a:t>
            </a:fld>
            <a:endParaRPr lang="en-ZA"/>
          </a:p>
        </p:txBody>
      </p:sp>
    </p:spTree>
    <p:extLst>
      <p:ext uri="{BB962C8B-B14F-4D97-AF65-F5344CB8AC3E}">
        <p14:creationId xmlns:p14="http://schemas.microsoft.com/office/powerpoint/2010/main" val="4102183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FDF32E0C-C593-4F9C-B56F-3AF0AD41B5D0}" type="slidenum">
              <a:rPr lang="en-ZA" smtClean="0"/>
              <a:t>17</a:t>
            </a:fld>
            <a:endParaRPr lang="en-ZA"/>
          </a:p>
        </p:txBody>
      </p:sp>
    </p:spTree>
    <p:extLst>
      <p:ext uri="{BB962C8B-B14F-4D97-AF65-F5344CB8AC3E}">
        <p14:creationId xmlns:p14="http://schemas.microsoft.com/office/powerpoint/2010/main" val="2478980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FDF32E0C-C593-4F9C-B56F-3AF0AD41B5D0}" type="slidenum">
              <a:rPr lang="en-ZA" smtClean="0"/>
              <a:t>18</a:t>
            </a:fld>
            <a:endParaRPr lang="en-ZA"/>
          </a:p>
        </p:txBody>
      </p:sp>
    </p:spTree>
    <p:extLst>
      <p:ext uri="{BB962C8B-B14F-4D97-AF65-F5344CB8AC3E}">
        <p14:creationId xmlns:p14="http://schemas.microsoft.com/office/powerpoint/2010/main" val="3600391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FDF32E0C-C593-4F9C-B56F-3AF0AD41B5D0}" type="slidenum">
              <a:rPr lang="en-ZA" smtClean="0"/>
              <a:t>19</a:t>
            </a:fld>
            <a:endParaRPr lang="en-ZA"/>
          </a:p>
        </p:txBody>
      </p:sp>
    </p:spTree>
    <p:extLst>
      <p:ext uri="{BB962C8B-B14F-4D97-AF65-F5344CB8AC3E}">
        <p14:creationId xmlns:p14="http://schemas.microsoft.com/office/powerpoint/2010/main" val="4251360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FDF32E0C-C593-4F9C-B56F-3AF0AD41B5D0}" type="slidenum">
              <a:rPr lang="en-ZA" smtClean="0"/>
              <a:t>20</a:t>
            </a:fld>
            <a:endParaRPr lang="en-ZA"/>
          </a:p>
        </p:txBody>
      </p:sp>
    </p:spTree>
    <p:extLst>
      <p:ext uri="{BB962C8B-B14F-4D97-AF65-F5344CB8AC3E}">
        <p14:creationId xmlns:p14="http://schemas.microsoft.com/office/powerpoint/2010/main" val="4284584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FDF32E0C-C593-4F9C-B56F-3AF0AD41B5D0}" type="slidenum">
              <a:rPr lang="en-ZA" smtClean="0"/>
              <a:t>2</a:t>
            </a:fld>
            <a:endParaRPr lang="en-ZA"/>
          </a:p>
        </p:txBody>
      </p:sp>
    </p:spTree>
    <p:extLst>
      <p:ext uri="{BB962C8B-B14F-4D97-AF65-F5344CB8AC3E}">
        <p14:creationId xmlns:p14="http://schemas.microsoft.com/office/powerpoint/2010/main" val="444749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F32E0C-C593-4F9C-B56F-3AF0AD41B5D0}" type="slidenum">
              <a:rPr lang="en-ZA" smtClean="0"/>
              <a:t>3</a:t>
            </a:fld>
            <a:endParaRPr lang="en-ZA"/>
          </a:p>
        </p:txBody>
      </p:sp>
    </p:spTree>
    <p:extLst>
      <p:ext uri="{BB962C8B-B14F-4D97-AF65-F5344CB8AC3E}">
        <p14:creationId xmlns:p14="http://schemas.microsoft.com/office/powerpoint/2010/main" val="234071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F32E0C-C593-4F9C-B56F-3AF0AD41B5D0}" type="slidenum">
              <a:rPr lang="en-ZA" smtClean="0"/>
              <a:t>4</a:t>
            </a:fld>
            <a:endParaRPr lang="en-ZA"/>
          </a:p>
        </p:txBody>
      </p:sp>
    </p:spTree>
    <p:extLst>
      <p:ext uri="{BB962C8B-B14F-4D97-AF65-F5344CB8AC3E}">
        <p14:creationId xmlns:p14="http://schemas.microsoft.com/office/powerpoint/2010/main" val="2138498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F32E0C-C593-4F9C-B56F-3AF0AD41B5D0}" type="slidenum">
              <a:rPr lang="en-ZA" smtClean="0"/>
              <a:t>5</a:t>
            </a:fld>
            <a:endParaRPr lang="en-ZA"/>
          </a:p>
        </p:txBody>
      </p:sp>
    </p:spTree>
    <p:extLst>
      <p:ext uri="{BB962C8B-B14F-4D97-AF65-F5344CB8AC3E}">
        <p14:creationId xmlns:p14="http://schemas.microsoft.com/office/powerpoint/2010/main" val="496778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F32E0C-C593-4F9C-B56F-3AF0AD41B5D0}" type="slidenum">
              <a:rPr lang="en-ZA" smtClean="0"/>
              <a:t>6</a:t>
            </a:fld>
            <a:endParaRPr lang="en-ZA"/>
          </a:p>
        </p:txBody>
      </p:sp>
    </p:spTree>
    <p:extLst>
      <p:ext uri="{BB962C8B-B14F-4D97-AF65-F5344CB8AC3E}">
        <p14:creationId xmlns:p14="http://schemas.microsoft.com/office/powerpoint/2010/main" val="3871887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F32E0C-C593-4F9C-B56F-3AF0AD41B5D0}" type="slidenum">
              <a:rPr lang="en-ZA" smtClean="0"/>
              <a:t>7</a:t>
            </a:fld>
            <a:endParaRPr lang="en-ZA"/>
          </a:p>
        </p:txBody>
      </p:sp>
    </p:spTree>
    <p:extLst>
      <p:ext uri="{BB962C8B-B14F-4D97-AF65-F5344CB8AC3E}">
        <p14:creationId xmlns:p14="http://schemas.microsoft.com/office/powerpoint/2010/main" val="612656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F32E0C-C593-4F9C-B56F-3AF0AD41B5D0}" type="slidenum">
              <a:rPr lang="en-ZA" smtClean="0"/>
              <a:t>8</a:t>
            </a:fld>
            <a:endParaRPr lang="en-ZA"/>
          </a:p>
        </p:txBody>
      </p:sp>
    </p:spTree>
    <p:extLst>
      <p:ext uri="{BB962C8B-B14F-4D97-AF65-F5344CB8AC3E}">
        <p14:creationId xmlns:p14="http://schemas.microsoft.com/office/powerpoint/2010/main" val="1623799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F32E0C-C593-4F9C-B56F-3AF0AD41B5D0}" type="slidenum">
              <a:rPr lang="en-ZA" smtClean="0"/>
              <a:t>9</a:t>
            </a:fld>
            <a:endParaRPr lang="en-ZA"/>
          </a:p>
        </p:txBody>
      </p:sp>
    </p:spTree>
    <p:extLst>
      <p:ext uri="{BB962C8B-B14F-4D97-AF65-F5344CB8AC3E}">
        <p14:creationId xmlns:p14="http://schemas.microsoft.com/office/powerpoint/2010/main" val="1438233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D21ED1A-0B45-4C06-8370-66E9CBBC2B24}" type="datetimeFigureOut">
              <a:rPr lang="en-ZA" smtClean="0"/>
              <a:t>2022/11/08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67C14CC-0AAB-4CC5-B76A-B869839F5ED1}" type="slidenum">
              <a:rPr lang="en-ZA" smtClean="0"/>
              <a:t>‹#›</a:t>
            </a:fld>
            <a:endParaRPr lang="en-ZA"/>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956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21ED1A-0B45-4C06-8370-66E9CBBC2B24}" type="datetimeFigureOut">
              <a:rPr lang="en-ZA" smtClean="0"/>
              <a:t>2022/11/08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67C14CC-0AAB-4CC5-B76A-B869839F5ED1}" type="slidenum">
              <a:rPr lang="en-ZA" smtClean="0"/>
              <a:t>‹#›</a:t>
            </a:fld>
            <a:endParaRPr lang="en-ZA"/>
          </a:p>
        </p:txBody>
      </p:sp>
    </p:spTree>
    <p:extLst>
      <p:ext uri="{BB962C8B-B14F-4D97-AF65-F5344CB8AC3E}">
        <p14:creationId xmlns:p14="http://schemas.microsoft.com/office/powerpoint/2010/main" val="2889194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21ED1A-0B45-4C06-8370-66E9CBBC2B24}" type="datetimeFigureOut">
              <a:rPr lang="en-ZA" smtClean="0"/>
              <a:t>2022/11/08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67C14CC-0AAB-4CC5-B76A-B869839F5ED1}" type="slidenum">
              <a:rPr lang="en-ZA" smtClean="0"/>
              <a:t>‹#›</a:t>
            </a:fld>
            <a:endParaRPr lang="en-ZA"/>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6548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21ED1A-0B45-4C06-8370-66E9CBBC2B24}" type="datetimeFigureOut">
              <a:rPr lang="en-ZA" smtClean="0"/>
              <a:t>2022/11/08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67C14CC-0AAB-4CC5-B76A-B869839F5ED1}" type="slidenum">
              <a:rPr lang="en-ZA" smtClean="0"/>
              <a:t>‹#›</a:t>
            </a:fld>
            <a:endParaRPr lang="en-ZA"/>
          </a:p>
        </p:txBody>
      </p:sp>
    </p:spTree>
    <p:extLst>
      <p:ext uri="{BB962C8B-B14F-4D97-AF65-F5344CB8AC3E}">
        <p14:creationId xmlns:p14="http://schemas.microsoft.com/office/powerpoint/2010/main" val="3159375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21ED1A-0B45-4C06-8370-66E9CBBC2B24}" type="datetimeFigureOut">
              <a:rPr lang="en-ZA" smtClean="0"/>
              <a:t>2022/11/08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67C14CC-0AAB-4CC5-B76A-B869839F5ED1}" type="slidenum">
              <a:rPr lang="en-ZA" smtClean="0"/>
              <a:t>‹#›</a:t>
            </a:fld>
            <a:endParaRPr lang="en-ZA"/>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701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21ED1A-0B45-4C06-8370-66E9CBBC2B24}" type="datetimeFigureOut">
              <a:rPr lang="en-ZA" smtClean="0"/>
              <a:t>2022/11/08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67C14CC-0AAB-4CC5-B76A-B869839F5ED1}" type="slidenum">
              <a:rPr lang="en-ZA" smtClean="0"/>
              <a:t>‹#›</a:t>
            </a:fld>
            <a:endParaRPr lang="en-ZA"/>
          </a:p>
        </p:txBody>
      </p:sp>
    </p:spTree>
    <p:extLst>
      <p:ext uri="{BB962C8B-B14F-4D97-AF65-F5344CB8AC3E}">
        <p14:creationId xmlns:p14="http://schemas.microsoft.com/office/powerpoint/2010/main" val="370305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21ED1A-0B45-4C06-8370-66E9CBBC2B24}" type="datetimeFigureOut">
              <a:rPr lang="en-ZA" smtClean="0"/>
              <a:t>2022/11/08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567C14CC-0AAB-4CC5-B76A-B869839F5ED1}" type="slidenum">
              <a:rPr lang="en-ZA" smtClean="0"/>
              <a:t>‹#›</a:t>
            </a:fld>
            <a:endParaRPr lang="en-ZA"/>
          </a:p>
        </p:txBody>
      </p:sp>
    </p:spTree>
    <p:extLst>
      <p:ext uri="{BB962C8B-B14F-4D97-AF65-F5344CB8AC3E}">
        <p14:creationId xmlns:p14="http://schemas.microsoft.com/office/powerpoint/2010/main" val="2014281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21ED1A-0B45-4C06-8370-66E9CBBC2B24}" type="datetimeFigureOut">
              <a:rPr lang="en-ZA" smtClean="0"/>
              <a:t>2022/11/08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567C14CC-0AAB-4CC5-B76A-B869839F5ED1}" type="slidenum">
              <a:rPr lang="en-ZA" smtClean="0"/>
              <a:t>‹#›</a:t>
            </a:fld>
            <a:endParaRPr lang="en-ZA"/>
          </a:p>
        </p:txBody>
      </p:sp>
    </p:spTree>
    <p:extLst>
      <p:ext uri="{BB962C8B-B14F-4D97-AF65-F5344CB8AC3E}">
        <p14:creationId xmlns:p14="http://schemas.microsoft.com/office/powerpoint/2010/main" val="278238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21ED1A-0B45-4C06-8370-66E9CBBC2B24}" type="datetimeFigureOut">
              <a:rPr lang="en-ZA" smtClean="0"/>
              <a:t>2022/11/08</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567C14CC-0AAB-4CC5-B76A-B869839F5ED1}" type="slidenum">
              <a:rPr lang="en-ZA" smtClean="0"/>
              <a:t>‹#›</a:t>
            </a:fld>
            <a:endParaRPr lang="en-ZA"/>
          </a:p>
        </p:txBody>
      </p:sp>
    </p:spTree>
    <p:extLst>
      <p:ext uri="{BB962C8B-B14F-4D97-AF65-F5344CB8AC3E}">
        <p14:creationId xmlns:p14="http://schemas.microsoft.com/office/powerpoint/2010/main" val="3668589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21ED1A-0B45-4C06-8370-66E9CBBC2B24}" type="datetimeFigureOut">
              <a:rPr lang="en-ZA" smtClean="0"/>
              <a:t>2022/11/08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67C14CC-0AAB-4CC5-B76A-B869839F5ED1}" type="slidenum">
              <a:rPr lang="en-ZA" smtClean="0"/>
              <a:t>‹#›</a:t>
            </a:fld>
            <a:endParaRPr lang="en-ZA"/>
          </a:p>
        </p:txBody>
      </p:sp>
    </p:spTree>
    <p:extLst>
      <p:ext uri="{BB962C8B-B14F-4D97-AF65-F5344CB8AC3E}">
        <p14:creationId xmlns:p14="http://schemas.microsoft.com/office/powerpoint/2010/main" val="59094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21ED1A-0B45-4C06-8370-66E9CBBC2B24}" type="datetimeFigureOut">
              <a:rPr lang="en-ZA" smtClean="0"/>
              <a:t>2022/11/08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67C14CC-0AAB-4CC5-B76A-B869839F5ED1}" type="slidenum">
              <a:rPr lang="en-ZA" smtClean="0"/>
              <a:t>‹#›</a:t>
            </a:fld>
            <a:endParaRPr lang="en-ZA"/>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1625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D21ED1A-0B45-4C06-8370-66E9CBBC2B24}" type="datetimeFigureOut">
              <a:rPr lang="en-ZA" smtClean="0"/>
              <a:t>2022/11/08</a:t>
            </a:fld>
            <a:endParaRPr lang="en-ZA"/>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ZA"/>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67C14CC-0AAB-4CC5-B76A-B869839F5ED1}" type="slidenum">
              <a:rPr lang="en-ZA" smtClean="0"/>
              <a:t>‹#›</a:t>
            </a:fld>
            <a:endParaRPr lang="en-ZA"/>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210886"/>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chart" Target="../charts/chart4.xml"/><Relationship Id="rId7" Type="http://schemas.openxmlformats.org/officeDocument/2006/relationships/package" Target="../embeddings/Microsoft_Excel_Worksheet6.xlsx"/><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image" Target="../media/image14.emf"/><Relationship Id="rId4" Type="http://schemas.openxmlformats.org/officeDocument/2006/relationships/package" Target="../embeddings/Microsoft_Excel_Worksheet5.xlsx"/></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5.emf"/><Relationship Id="rId7" Type="http://schemas.openxmlformats.org/officeDocument/2006/relationships/package" Target="../embeddings/Microsoft_Excel_Worksheet8.xlsx"/><Relationship Id="rId12" Type="http://schemas.openxmlformats.org/officeDocument/2006/relationships/image" Target="../media/image29.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package" Target="../embeddings/Microsoft_Excel_Worksheet10.xlsx"/><Relationship Id="rId5" Type="http://schemas.openxmlformats.org/officeDocument/2006/relationships/image" Target="../media/image26.emf"/><Relationship Id="rId10" Type="http://schemas.openxmlformats.org/officeDocument/2006/relationships/image" Target="../media/image28.emf"/><Relationship Id="rId4" Type="http://schemas.openxmlformats.org/officeDocument/2006/relationships/package" Target="../embeddings/Microsoft_Excel_Worksheet7.xlsx"/><Relationship Id="rId9" Type="http://schemas.openxmlformats.org/officeDocument/2006/relationships/package" Target="../embeddings/Microsoft_Excel_Worksheet9.xlsx"/></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package" Target="../embeddings/Microsoft_Excel_Worksheet11.xlsx"/><Relationship Id="rId7" Type="http://schemas.openxmlformats.org/officeDocument/2006/relationships/package" Target="../embeddings/Microsoft_Excel_Worksheet13.xlsx"/><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1.emf"/><Relationship Id="rId11" Type="http://schemas.openxmlformats.org/officeDocument/2006/relationships/image" Target="../media/image5.jpeg"/><Relationship Id="rId5" Type="http://schemas.openxmlformats.org/officeDocument/2006/relationships/package" Target="../embeddings/Microsoft_Excel_Worksheet12.xlsx"/><Relationship Id="rId10" Type="http://schemas.openxmlformats.org/officeDocument/2006/relationships/image" Target="../media/image33.emf"/><Relationship Id="rId4" Type="http://schemas.openxmlformats.org/officeDocument/2006/relationships/image" Target="../media/image30.emf"/><Relationship Id="rId9" Type="http://schemas.openxmlformats.org/officeDocument/2006/relationships/package" Target="../embeddings/Microsoft_Excel_Worksheet14.xlsx"/></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package" Target="../embeddings/Microsoft_Excel_Worksheet1.xlsx"/><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package" Target="../embeddings/Microsoft_Excel_Worksheet2.xlsx"/></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2.xml"/><Relationship Id="rId7"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package" Target="../embeddings/Microsoft_Excel_Worksheet4.xlsx"/><Relationship Id="rId5" Type="http://schemas.openxmlformats.org/officeDocument/2006/relationships/image" Target="../media/image12.emf"/><Relationship Id="rId4" Type="http://schemas.openxmlformats.org/officeDocument/2006/relationships/package" Target="../embeddings/Microsoft_Excel_Worksheet3.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A36D23-FA74-74F0-F4E3-DE2EFDFBB149}"/>
              </a:ext>
            </a:extLst>
          </p:cNvPr>
          <p:cNvSpPr>
            <a:spLocks noGrp="1"/>
          </p:cNvSpPr>
          <p:nvPr>
            <p:ph type="ctrTitle"/>
          </p:nvPr>
        </p:nvSpPr>
        <p:spPr>
          <a:xfrm>
            <a:off x="136358" y="4960137"/>
            <a:ext cx="7772400" cy="1463040"/>
          </a:xfrm>
        </p:spPr>
        <p:txBody>
          <a:bodyPr>
            <a:normAutofit fontScale="90000"/>
          </a:bodyPr>
          <a:lstStyle/>
          <a:p>
            <a:r>
              <a:rPr lang="en-US" dirty="0"/>
              <a:t>THE CREATIVE SECTOR STIMULUS OF THE PRESIDENTIAL EMPLOYMENT STIMULUS </a:t>
            </a:r>
            <a:endParaRPr lang="en-ZA" dirty="0"/>
          </a:p>
        </p:txBody>
      </p:sp>
      <p:sp>
        <p:nvSpPr>
          <p:cNvPr id="5" name="TextBox 4">
            <a:extLst>
              <a:ext uri="{FF2B5EF4-FFF2-40B4-BE49-F238E27FC236}">
                <a16:creationId xmlns:a16="http://schemas.microsoft.com/office/drawing/2014/main" id="{EAD1F9DF-4F54-0EAD-A040-9EB844D900DF}"/>
              </a:ext>
            </a:extLst>
          </p:cNvPr>
          <p:cNvSpPr txBox="1"/>
          <p:nvPr/>
        </p:nvSpPr>
        <p:spPr>
          <a:xfrm>
            <a:off x="8887326" y="5506991"/>
            <a:ext cx="3031958" cy="369332"/>
          </a:xfrm>
          <a:prstGeom prst="rect">
            <a:avLst/>
          </a:prstGeom>
          <a:noFill/>
        </p:spPr>
        <p:txBody>
          <a:bodyPr wrap="square" rtlCol="0">
            <a:spAutoFit/>
          </a:bodyPr>
          <a:lstStyle/>
          <a:p>
            <a:r>
              <a:rPr lang="en-US" dirty="0"/>
              <a:t>Author: Kwena Mabye  </a:t>
            </a:r>
          </a:p>
        </p:txBody>
      </p:sp>
    </p:spTree>
    <p:extLst>
      <p:ext uri="{BB962C8B-B14F-4D97-AF65-F5344CB8AC3E}">
        <p14:creationId xmlns:p14="http://schemas.microsoft.com/office/powerpoint/2010/main" val="325750129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487E1-601B-7D25-4036-DE0D74F21F74}"/>
              </a:ext>
            </a:extLst>
          </p:cNvPr>
          <p:cNvSpPr>
            <a:spLocks noGrp="1"/>
          </p:cNvSpPr>
          <p:nvPr>
            <p:ph type="ctrTitle"/>
          </p:nvPr>
        </p:nvSpPr>
        <p:spPr/>
        <p:txBody>
          <a:bodyPr>
            <a:noAutofit/>
          </a:bodyPr>
          <a:lstStyle/>
          <a:p>
            <a:pPr algn="l"/>
            <a:br>
              <a:rPr lang="en-US" sz="4000" b="1" dirty="0">
                <a:latin typeface="Arial" panose="020B0604020202020204" pitchFamily="34" charset="0"/>
                <a:cs typeface="Arial" panose="020B0604020202020204" pitchFamily="34" charset="0"/>
              </a:rPr>
            </a:br>
            <a:br>
              <a:rPr lang="en-US" sz="4000" b="1" dirty="0">
                <a:latin typeface="Arial" panose="020B0604020202020204" pitchFamily="34" charset="0"/>
                <a:cs typeface="Arial" panose="020B0604020202020204" pitchFamily="34" charset="0"/>
              </a:rPr>
            </a:br>
            <a:br>
              <a:rPr lang="en-US" sz="4000" b="1" dirty="0">
                <a:latin typeface="Arial" panose="020B0604020202020204" pitchFamily="34" charset="0"/>
                <a:cs typeface="Arial" panose="020B0604020202020204" pitchFamily="34" charset="0"/>
              </a:rPr>
            </a:br>
            <a:br>
              <a:rPr lang="en-US" sz="4000" b="1" dirty="0">
                <a:latin typeface="Arial" panose="020B0604020202020204" pitchFamily="34" charset="0"/>
                <a:cs typeface="Arial" panose="020B0604020202020204" pitchFamily="34" charset="0"/>
              </a:rPr>
            </a:br>
            <a:endParaRPr lang="en-ZA" sz="4000" b="1"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52D7DF9F-D29A-A448-BF0C-21BCEA852DDF}"/>
              </a:ext>
            </a:extLst>
          </p:cNvPr>
          <p:cNvSpPr txBox="1"/>
          <p:nvPr/>
        </p:nvSpPr>
        <p:spPr>
          <a:xfrm>
            <a:off x="5460728" y="5959214"/>
            <a:ext cx="206584" cy="270306"/>
          </a:xfrm>
          <a:prstGeom prst="rect">
            <a:avLst/>
          </a:prstGeom>
          <a:noFill/>
        </p:spPr>
        <p:txBody>
          <a:bodyPr wrap="square" rtlCol="0">
            <a:spAutoFit/>
          </a:bodyPr>
          <a:lstStyle/>
          <a:p>
            <a:endParaRPr lang="en-ZA" dirty="0"/>
          </a:p>
        </p:txBody>
      </p:sp>
      <p:sp>
        <p:nvSpPr>
          <p:cNvPr id="16" name="Title 1">
            <a:extLst>
              <a:ext uri="{FF2B5EF4-FFF2-40B4-BE49-F238E27FC236}">
                <a16:creationId xmlns:a16="http://schemas.microsoft.com/office/drawing/2014/main" id="{131D4AB7-CFBC-8492-7A66-B15261AED337}"/>
              </a:ext>
            </a:extLst>
          </p:cNvPr>
          <p:cNvSpPr txBox="1">
            <a:spLocks/>
          </p:cNvSpPr>
          <p:nvPr/>
        </p:nvSpPr>
        <p:spPr>
          <a:xfrm>
            <a:off x="-19532" y="45588"/>
            <a:ext cx="12211531" cy="611374"/>
          </a:xfrm>
          <a:prstGeom prst="rect">
            <a:avLst/>
          </a:prstGeom>
          <a:solidFill>
            <a:schemeClr val="accent2">
              <a:lumMod val="75000"/>
            </a:schemeClr>
          </a:solidFill>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r>
              <a:rPr lang="en-US" sz="3200" dirty="0">
                <a:solidFill>
                  <a:schemeClr val="bg1"/>
                </a:solidFill>
                <a:latin typeface="Arial" panose="020B0604020202020204" pitchFamily="34" charset="0"/>
                <a:cs typeface="Arial" panose="020B0604020202020204" pitchFamily="34" charset="0"/>
              </a:rPr>
              <a:t>  SURVEY RESPONSES</a:t>
            </a:r>
            <a:endParaRPr lang="en-ZA" sz="3200" dirty="0">
              <a:solidFill>
                <a:schemeClr val="bg1"/>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57B50670-BE84-5889-4CF5-075FF113B12C}"/>
              </a:ext>
            </a:extLst>
          </p:cNvPr>
          <p:cNvGrpSpPr/>
          <p:nvPr/>
        </p:nvGrpSpPr>
        <p:grpSpPr>
          <a:xfrm>
            <a:off x="478996" y="978995"/>
            <a:ext cx="5188316" cy="5524589"/>
            <a:chOff x="6812988" y="1258043"/>
            <a:chExt cx="4842681" cy="5386090"/>
          </a:xfrm>
        </p:grpSpPr>
        <p:sp>
          <p:nvSpPr>
            <p:cNvPr id="11" name="TextBox 10">
              <a:extLst>
                <a:ext uri="{FF2B5EF4-FFF2-40B4-BE49-F238E27FC236}">
                  <a16:creationId xmlns:a16="http://schemas.microsoft.com/office/drawing/2014/main" id="{D1C451C9-8ACE-A806-58BF-4C619847775E}"/>
                </a:ext>
              </a:extLst>
            </p:cNvPr>
            <p:cNvSpPr txBox="1"/>
            <p:nvPr/>
          </p:nvSpPr>
          <p:spPr>
            <a:xfrm>
              <a:off x="6812989" y="1258043"/>
              <a:ext cx="4842680" cy="5386090"/>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2000" b="1" dirty="0">
                  <a:latin typeface="Arial" panose="020B0604020202020204" pitchFamily="34" charset="0"/>
                  <a:cs typeface="Arial" panose="020B0604020202020204" pitchFamily="34" charset="0"/>
                </a:rPr>
                <a:t>If yes, can you give the rough ratio of PESP funds to total </a:t>
              </a:r>
              <a:r>
                <a:rPr lang="en-US" sz="2000" b="1" u="sng" dirty="0">
                  <a:latin typeface="Arial" panose="020B0604020202020204" pitchFamily="34" charset="0"/>
                  <a:cs typeface="Arial" panose="020B0604020202020204" pitchFamily="34" charset="0"/>
                </a:rPr>
                <a:t>other</a:t>
              </a:r>
              <a:r>
                <a:rPr lang="en-US" sz="2000" b="1" dirty="0">
                  <a:latin typeface="Arial" panose="020B0604020202020204" pitchFamily="34" charset="0"/>
                  <a:cs typeface="Arial" panose="020B0604020202020204" pitchFamily="34" charset="0"/>
                </a:rPr>
                <a:t> funding?</a:t>
              </a: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p:txBody>
        </p:sp>
        <p:graphicFrame>
          <p:nvGraphicFramePr>
            <p:cNvPr id="14" name="Chart 13">
              <a:extLst>
                <a:ext uri="{FF2B5EF4-FFF2-40B4-BE49-F238E27FC236}">
                  <a16:creationId xmlns:a16="http://schemas.microsoft.com/office/drawing/2014/main" id="{14AB9798-4F72-BD7D-0185-1CBDD8B5F179}"/>
                </a:ext>
              </a:extLst>
            </p:cNvPr>
            <p:cNvGraphicFramePr>
              <a:graphicFrameLocks/>
            </p:cNvGraphicFramePr>
            <p:nvPr>
              <p:extLst>
                <p:ext uri="{D42A27DB-BD31-4B8C-83A1-F6EECF244321}">
                  <p14:modId xmlns:p14="http://schemas.microsoft.com/office/powerpoint/2010/main" val="4157830411"/>
                </p:ext>
              </p:extLst>
            </p:nvPr>
          </p:nvGraphicFramePr>
          <p:xfrm>
            <a:off x="6812988" y="1713250"/>
            <a:ext cx="4842681" cy="39472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Object 16">
              <a:extLst>
                <a:ext uri="{FF2B5EF4-FFF2-40B4-BE49-F238E27FC236}">
                  <a16:creationId xmlns:a16="http://schemas.microsoft.com/office/drawing/2014/main" id="{75CCD515-A8C7-1CC9-9319-3C406384953D}"/>
                </a:ext>
              </a:extLst>
            </p:cNvPr>
            <p:cNvGraphicFramePr>
              <a:graphicFrameLocks noChangeAspect="1"/>
            </p:cNvGraphicFramePr>
            <p:nvPr>
              <p:extLst>
                <p:ext uri="{D42A27DB-BD31-4B8C-83A1-F6EECF244321}">
                  <p14:modId xmlns:p14="http://schemas.microsoft.com/office/powerpoint/2010/main" val="4095054310"/>
                </p:ext>
              </p:extLst>
            </p:nvPr>
          </p:nvGraphicFramePr>
          <p:xfrm>
            <a:off x="6879518" y="5463323"/>
            <a:ext cx="3078285" cy="1074746"/>
          </p:xfrm>
          <a:graphic>
            <a:graphicData uri="http://schemas.openxmlformats.org/presentationml/2006/ole">
              <mc:AlternateContent xmlns:mc="http://schemas.openxmlformats.org/markup-compatibility/2006">
                <mc:Choice xmlns:v="urn:schemas-microsoft-com:vml" Requires="v">
                  <p:oleObj name="Worksheet" r:id="rId4" imgW="2209626" imgH="771490" progId="Excel.Sheet.12">
                    <p:embed/>
                  </p:oleObj>
                </mc:Choice>
                <mc:Fallback>
                  <p:oleObj name="Worksheet" r:id="rId4" imgW="2209626" imgH="771490" progId="Excel.Sheet.12">
                    <p:embed/>
                    <p:pic>
                      <p:nvPicPr>
                        <p:cNvPr id="17" name="Object 16">
                          <a:extLst>
                            <a:ext uri="{FF2B5EF4-FFF2-40B4-BE49-F238E27FC236}">
                              <a16:creationId xmlns:a16="http://schemas.microsoft.com/office/drawing/2014/main" id="{75CCD515-A8C7-1CC9-9319-3C406384953D}"/>
                            </a:ext>
                          </a:extLst>
                        </p:cNvPr>
                        <p:cNvPicPr/>
                        <p:nvPr/>
                      </p:nvPicPr>
                      <p:blipFill>
                        <a:blip r:embed="rId5"/>
                        <a:stretch>
                          <a:fillRect/>
                        </a:stretch>
                      </p:blipFill>
                      <p:spPr>
                        <a:xfrm>
                          <a:off x="6879518" y="5463323"/>
                          <a:ext cx="3078285" cy="1074746"/>
                        </a:xfrm>
                        <a:prstGeom prst="rect">
                          <a:avLst/>
                        </a:prstGeom>
                      </p:spPr>
                    </p:pic>
                  </p:oleObj>
                </mc:Fallback>
              </mc:AlternateContent>
            </a:graphicData>
          </a:graphic>
        </p:graphicFrame>
      </p:grpSp>
      <p:sp>
        <p:nvSpPr>
          <p:cNvPr id="21" name="TextBox 20">
            <a:extLst>
              <a:ext uri="{FF2B5EF4-FFF2-40B4-BE49-F238E27FC236}">
                <a16:creationId xmlns:a16="http://schemas.microsoft.com/office/drawing/2014/main" id="{3E355F40-41B9-310F-9284-88AEEBC6D52A}"/>
              </a:ext>
            </a:extLst>
          </p:cNvPr>
          <p:cNvSpPr txBox="1"/>
          <p:nvPr/>
        </p:nvSpPr>
        <p:spPr>
          <a:xfrm>
            <a:off x="6524688" y="1033119"/>
            <a:ext cx="5188315" cy="5386090"/>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2000" b="1" dirty="0">
                <a:latin typeface="Arial" panose="020B0604020202020204" pitchFamily="34" charset="0"/>
                <a:cs typeface="Arial" panose="020B0604020202020204" pitchFamily="34" charset="0"/>
              </a:rPr>
              <a:t>If yes, did the PESP funds assist you to crowd in other funding?</a:t>
            </a: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p:txBody>
      </p:sp>
      <p:graphicFrame>
        <p:nvGraphicFramePr>
          <p:cNvPr id="53" name="Chart 52">
            <a:extLst>
              <a:ext uri="{FF2B5EF4-FFF2-40B4-BE49-F238E27FC236}">
                <a16:creationId xmlns:a16="http://schemas.microsoft.com/office/drawing/2014/main" id="{D7A50479-1390-6B84-6B6A-FEE363C93AA9}"/>
              </a:ext>
            </a:extLst>
          </p:cNvPr>
          <p:cNvGraphicFramePr>
            <a:graphicFrameLocks/>
          </p:cNvGraphicFramePr>
          <p:nvPr>
            <p:extLst>
              <p:ext uri="{D42A27DB-BD31-4B8C-83A1-F6EECF244321}">
                <p14:modId xmlns:p14="http://schemas.microsoft.com/office/powerpoint/2010/main" val="1258111998"/>
              </p:ext>
            </p:extLst>
          </p:nvPr>
        </p:nvGraphicFramePr>
        <p:xfrm>
          <a:off x="5815414" y="1538895"/>
          <a:ext cx="6448925" cy="404872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Object 23">
            <a:extLst>
              <a:ext uri="{FF2B5EF4-FFF2-40B4-BE49-F238E27FC236}">
                <a16:creationId xmlns:a16="http://schemas.microsoft.com/office/drawing/2014/main" id="{928AAE9F-15C6-761B-6854-47D6B00187F1}"/>
              </a:ext>
            </a:extLst>
          </p:cNvPr>
          <p:cNvGraphicFramePr>
            <a:graphicFrameLocks noChangeAspect="1"/>
          </p:cNvGraphicFramePr>
          <p:nvPr>
            <p:extLst>
              <p:ext uri="{D42A27DB-BD31-4B8C-83A1-F6EECF244321}">
                <p14:modId xmlns:p14="http://schemas.microsoft.com/office/powerpoint/2010/main" val="3432234041"/>
              </p:ext>
            </p:extLst>
          </p:nvPr>
        </p:nvGraphicFramePr>
        <p:xfrm>
          <a:off x="6682493" y="5494635"/>
          <a:ext cx="4707402" cy="873267"/>
        </p:xfrm>
        <a:graphic>
          <a:graphicData uri="http://schemas.openxmlformats.org/presentationml/2006/ole">
            <mc:AlternateContent xmlns:mc="http://schemas.openxmlformats.org/markup-compatibility/2006">
              <mc:Choice xmlns:v="urn:schemas-microsoft-com:vml" Requires="v">
                <p:oleObj name="Worksheet" r:id="rId7" imgW="3848123" imgH="581068" progId="Excel.Sheet.12">
                  <p:embed/>
                </p:oleObj>
              </mc:Choice>
              <mc:Fallback>
                <p:oleObj name="Worksheet" r:id="rId7" imgW="3848123" imgH="581068" progId="Excel.Sheet.12">
                  <p:embed/>
                  <p:pic>
                    <p:nvPicPr>
                      <p:cNvPr id="24" name="Object 23">
                        <a:extLst>
                          <a:ext uri="{FF2B5EF4-FFF2-40B4-BE49-F238E27FC236}">
                            <a16:creationId xmlns:a16="http://schemas.microsoft.com/office/drawing/2014/main" id="{928AAE9F-15C6-761B-6854-47D6B00187F1}"/>
                          </a:ext>
                        </a:extLst>
                      </p:cNvPr>
                      <p:cNvPicPr/>
                      <p:nvPr/>
                    </p:nvPicPr>
                    <p:blipFill>
                      <a:blip r:embed="rId8"/>
                      <a:stretch>
                        <a:fillRect/>
                      </a:stretch>
                    </p:blipFill>
                    <p:spPr>
                      <a:xfrm>
                        <a:off x="6682493" y="5494635"/>
                        <a:ext cx="4707402" cy="873267"/>
                      </a:xfrm>
                      <a:prstGeom prst="rect">
                        <a:avLst/>
                      </a:prstGeom>
                    </p:spPr>
                  </p:pic>
                </p:oleObj>
              </mc:Fallback>
            </mc:AlternateContent>
          </a:graphicData>
        </a:graphic>
      </p:graphicFrame>
    </p:spTree>
    <p:extLst>
      <p:ext uri="{BB962C8B-B14F-4D97-AF65-F5344CB8AC3E}">
        <p14:creationId xmlns:p14="http://schemas.microsoft.com/office/powerpoint/2010/main" val="2135133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22C5BFF-1B6E-2D94-2955-9D1D1EECD0E5}"/>
              </a:ext>
            </a:extLst>
          </p:cNvPr>
          <p:cNvSpPr txBox="1">
            <a:spLocks noGrp="1"/>
          </p:cNvSpPr>
          <p:nvPr>
            <p:ph idx="1"/>
          </p:nvPr>
        </p:nvSpPr>
        <p:spPr>
          <a:xfrm>
            <a:off x="319218" y="135625"/>
            <a:ext cx="10628815" cy="3760004"/>
          </a:xfrm>
          <a:prstGeom prst="rect">
            <a:avLst/>
          </a:prstGeom>
          <a:solidFill>
            <a:schemeClr val="bg1"/>
          </a:solidFill>
          <a:ln w="19050">
            <a:solidFill>
              <a:schemeClr val="tx1"/>
            </a:solidFill>
          </a:ln>
          <a:effectLst>
            <a:outerShdw blurRad="50800" dist="38100" dir="8100000" algn="tr" rotWithShape="0">
              <a:prstClr val="black">
                <a:alpha val="40000"/>
              </a:prstClr>
            </a:outerShdw>
          </a:effectLst>
        </p:spPr>
        <p:txBody>
          <a:bodyPr wrap="square" rtlCol="0">
            <a:spAutoFit/>
          </a:bodyPr>
          <a:lstStyle/>
          <a:p>
            <a:pPr marL="0" indent="0" algn="ctr">
              <a:buNone/>
            </a:pPr>
            <a:r>
              <a:rPr lang="en-US" sz="1600" b="1" dirty="0">
                <a:latin typeface="Arial" panose="020B0604020202020204" pitchFamily="34" charset="0"/>
                <a:cs typeface="Arial" panose="020B0604020202020204" pitchFamily="34" charset="0"/>
              </a:rPr>
              <a:t>What challenges and opportunities were the PESP funds most useful for addressing?</a:t>
            </a:r>
          </a:p>
          <a:p>
            <a:pPr marL="0" indent="0">
              <a:buNone/>
            </a:pPr>
            <a:endParaRPr lang="en-US" dirty="0"/>
          </a:p>
          <a:p>
            <a:endParaRPr lang="en-US" dirty="0"/>
          </a:p>
          <a:p>
            <a:endParaRPr lang="en-US" dirty="0"/>
          </a:p>
          <a:p>
            <a:endParaRPr lang="en-US" dirty="0"/>
          </a:p>
          <a:p>
            <a:endParaRPr lang="en-US" dirty="0"/>
          </a:p>
          <a:p>
            <a:endParaRPr lang="en-US" dirty="0"/>
          </a:p>
          <a:p>
            <a:pPr marL="0" indent="0">
              <a:buNone/>
            </a:pPr>
            <a:endParaRPr lang="en-US" sz="1050" dirty="0"/>
          </a:p>
        </p:txBody>
      </p:sp>
      <p:grpSp>
        <p:nvGrpSpPr>
          <p:cNvPr id="22" name="Group 21">
            <a:extLst>
              <a:ext uri="{FF2B5EF4-FFF2-40B4-BE49-F238E27FC236}">
                <a16:creationId xmlns:a16="http://schemas.microsoft.com/office/drawing/2014/main" id="{FAE70A8D-17D0-DA49-6697-5659C12C9193}"/>
              </a:ext>
            </a:extLst>
          </p:cNvPr>
          <p:cNvGrpSpPr/>
          <p:nvPr/>
        </p:nvGrpSpPr>
        <p:grpSpPr>
          <a:xfrm>
            <a:off x="411102" y="631830"/>
            <a:ext cx="10408425" cy="3249394"/>
            <a:chOff x="308811" y="1006143"/>
            <a:chExt cx="10408425" cy="3249394"/>
          </a:xfrm>
        </p:grpSpPr>
        <p:pic>
          <p:nvPicPr>
            <p:cNvPr id="9" name="Picture 8">
              <a:extLst>
                <a:ext uri="{FF2B5EF4-FFF2-40B4-BE49-F238E27FC236}">
                  <a16:creationId xmlns:a16="http://schemas.microsoft.com/office/drawing/2014/main" id="{7F711FC7-0E0E-930E-59A7-2549799AF7F6}"/>
                </a:ext>
              </a:extLst>
            </p:cNvPr>
            <p:cNvPicPr>
              <a:picLocks noChangeAspect="1"/>
            </p:cNvPicPr>
            <p:nvPr/>
          </p:nvPicPr>
          <p:blipFill>
            <a:blip r:embed="rId3"/>
            <a:stretch>
              <a:fillRect/>
            </a:stretch>
          </p:blipFill>
          <p:spPr>
            <a:xfrm>
              <a:off x="3393038" y="1006143"/>
              <a:ext cx="7324198" cy="3249394"/>
            </a:xfrm>
            <a:prstGeom prst="rect">
              <a:avLst/>
            </a:prstGeom>
          </p:spPr>
        </p:pic>
        <p:sp>
          <p:nvSpPr>
            <p:cNvPr id="10" name="TextBox 9">
              <a:extLst>
                <a:ext uri="{FF2B5EF4-FFF2-40B4-BE49-F238E27FC236}">
                  <a16:creationId xmlns:a16="http://schemas.microsoft.com/office/drawing/2014/main" id="{5F0AF027-B4B2-1307-92F3-1C13B717AAD1}"/>
                </a:ext>
              </a:extLst>
            </p:cNvPr>
            <p:cNvSpPr txBox="1"/>
            <p:nvPr/>
          </p:nvSpPr>
          <p:spPr>
            <a:xfrm>
              <a:off x="881462" y="1078199"/>
              <a:ext cx="2478505" cy="276999"/>
            </a:xfrm>
            <a:prstGeom prst="rect">
              <a:avLst/>
            </a:prstGeom>
            <a:noFill/>
          </p:spPr>
          <p:txBody>
            <a:bodyPr wrap="square" rtlCol="0">
              <a:spAutoFit/>
            </a:bodyPr>
            <a:lstStyle/>
            <a:p>
              <a:pPr algn="r"/>
              <a:r>
                <a:rPr lang="en-US" sz="1200" dirty="0"/>
                <a:t>Lack of funding for new work </a:t>
              </a:r>
              <a:endParaRPr lang="en-ZA" sz="1200" dirty="0"/>
            </a:p>
          </p:txBody>
        </p:sp>
        <p:sp>
          <p:nvSpPr>
            <p:cNvPr id="11" name="TextBox 10">
              <a:extLst>
                <a:ext uri="{FF2B5EF4-FFF2-40B4-BE49-F238E27FC236}">
                  <a16:creationId xmlns:a16="http://schemas.microsoft.com/office/drawing/2014/main" id="{53700869-1710-C0E8-985D-AF461E854DBB}"/>
                </a:ext>
              </a:extLst>
            </p:cNvPr>
            <p:cNvSpPr txBox="1"/>
            <p:nvPr/>
          </p:nvSpPr>
          <p:spPr>
            <a:xfrm>
              <a:off x="628798" y="1430413"/>
              <a:ext cx="2731169" cy="276999"/>
            </a:xfrm>
            <a:prstGeom prst="rect">
              <a:avLst/>
            </a:prstGeom>
            <a:noFill/>
          </p:spPr>
          <p:txBody>
            <a:bodyPr wrap="square" rtlCol="0">
              <a:spAutoFit/>
            </a:bodyPr>
            <a:lstStyle/>
            <a:p>
              <a:pPr algn="r"/>
              <a:r>
                <a:rPr lang="en-US" sz="1200" dirty="0"/>
                <a:t>Expansion into new areas of opportunity</a:t>
              </a:r>
              <a:endParaRPr lang="en-ZA" sz="1200" dirty="0"/>
            </a:p>
          </p:txBody>
        </p:sp>
        <p:sp>
          <p:nvSpPr>
            <p:cNvPr id="12" name="TextBox 11">
              <a:extLst>
                <a:ext uri="{FF2B5EF4-FFF2-40B4-BE49-F238E27FC236}">
                  <a16:creationId xmlns:a16="http://schemas.microsoft.com/office/drawing/2014/main" id="{72DA2AD7-6DD3-F656-B5F3-3E9FDFD6447A}"/>
                </a:ext>
              </a:extLst>
            </p:cNvPr>
            <p:cNvSpPr txBox="1"/>
            <p:nvPr/>
          </p:nvSpPr>
          <p:spPr>
            <a:xfrm>
              <a:off x="595728" y="1714330"/>
              <a:ext cx="2731169" cy="276999"/>
            </a:xfrm>
            <a:prstGeom prst="rect">
              <a:avLst/>
            </a:prstGeom>
            <a:noFill/>
          </p:spPr>
          <p:txBody>
            <a:bodyPr wrap="square" rtlCol="0">
              <a:spAutoFit/>
            </a:bodyPr>
            <a:lstStyle/>
            <a:p>
              <a:pPr algn="r"/>
              <a:r>
                <a:rPr lang="en-US" sz="1200" dirty="0"/>
                <a:t>Cashflow</a:t>
              </a:r>
              <a:endParaRPr lang="en-ZA" sz="1200" dirty="0"/>
            </a:p>
          </p:txBody>
        </p:sp>
        <p:sp>
          <p:nvSpPr>
            <p:cNvPr id="13" name="TextBox 12">
              <a:extLst>
                <a:ext uri="{FF2B5EF4-FFF2-40B4-BE49-F238E27FC236}">
                  <a16:creationId xmlns:a16="http://schemas.microsoft.com/office/drawing/2014/main" id="{7AB9386B-E5D5-23FF-5C41-095BDDC5BA1E}"/>
                </a:ext>
              </a:extLst>
            </p:cNvPr>
            <p:cNvSpPr txBox="1"/>
            <p:nvPr/>
          </p:nvSpPr>
          <p:spPr>
            <a:xfrm>
              <a:off x="661868" y="2022034"/>
              <a:ext cx="2731169" cy="276999"/>
            </a:xfrm>
            <a:prstGeom prst="rect">
              <a:avLst/>
            </a:prstGeom>
            <a:noFill/>
          </p:spPr>
          <p:txBody>
            <a:bodyPr wrap="square" rtlCol="0">
              <a:spAutoFit/>
            </a:bodyPr>
            <a:lstStyle/>
            <a:p>
              <a:pPr algn="r"/>
              <a:r>
                <a:rPr lang="en-US" sz="1200" dirty="0"/>
                <a:t>Lack of work in the sector</a:t>
              </a:r>
              <a:endParaRPr lang="en-ZA" sz="1200" dirty="0"/>
            </a:p>
          </p:txBody>
        </p:sp>
        <p:sp>
          <p:nvSpPr>
            <p:cNvPr id="14" name="TextBox 13">
              <a:extLst>
                <a:ext uri="{FF2B5EF4-FFF2-40B4-BE49-F238E27FC236}">
                  <a16:creationId xmlns:a16="http://schemas.microsoft.com/office/drawing/2014/main" id="{658509D0-B23C-28AF-FFF2-8DB34B044701}"/>
                </a:ext>
              </a:extLst>
            </p:cNvPr>
            <p:cNvSpPr txBox="1"/>
            <p:nvPr/>
          </p:nvSpPr>
          <p:spPr>
            <a:xfrm>
              <a:off x="308811" y="2300881"/>
              <a:ext cx="3084227" cy="276999"/>
            </a:xfrm>
            <a:prstGeom prst="rect">
              <a:avLst/>
            </a:prstGeom>
            <a:noFill/>
          </p:spPr>
          <p:txBody>
            <a:bodyPr wrap="square" rtlCol="0">
              <a:spAutoFit/>
            </a:bodyPr>
            <a:lstStyle/>
            <a:p>
              <a:pPr algn="r"/>
              <a:r>
                <a:rPr lang="en-US" sz="1200" dirty="0"/>
                <a:t>Digitisation of work to access new markets </a:t>
              </a:r>
              <a:endParaRPr lang="en-ZA" sz="1200" dirty="0"/>
            </a:p>
          </p:txBody>
        </p:sp>
        <p:sp>
          <p:nvSpPr>
            <p:cNvPr id="15" name="TextBox 14">
              <a:extLst>
                <a:ext uri="{FF2B5EF4-FFF2-40B4-BE49-F238E27FC236}">
                  <a16:creationId xmlns:a16="http://schemas.microsoft.com/office/drawing/2014/main" id="{5E938C3B-D8A6-E6AB-9D48-1AC294DB38AA}"/>
                </a:ext>
              </a:extLst>
            </p:cNvPr>
            <p:cNvSpPr txBox="1"/>
            <p:nvPr/>
          </p:nvSpPr>
          <p:spPr>
            <a:xfrm>
              <a:off x="485340" y="2653095"/>
              <a:ext cx="2907697" cy="276999"/>
            </a:xfrm>
            <a:prstGeom prst="rect">
              <a:avLst/>
            </a:prstGeom>
            <a:noFill/>
          </p:spPr>
          <p:txBody>
            <a:bodyPr wrap="square" rtlCol="0">
              <a:spAutoFit/>
            </a:bodyPr>
            <a:lstStyle/>
            <a:p>
              <a:pPr algn="r"/>
              <a:r>
                <a:rPr lang="en-US" sz="1200" dirty="0"/>
                <a:t>Lack of funding to complete existing work </a:t>
              </a:r>
              <a:endParaRPr lang="en-ZA" sz="1200" dirty="0"/>
            </a:p>
          </p:txBody>
        </p:sp>
        <p:sp>
          <p:nvSpPr>
            <p:cNvPr id="16" name="TextBox 15">
              <a:extLst>
                <a:ext uri="{FF2B5EF4-FFF2-40B4-BE49-F238E27FC236}">
                  <a16:creationId xmlns:a16="http://schemas.microsoft.com/office/drawing/2014/main" id="{B37809AD-C433-F375-D42D-F740150259F0}"/>
                </a:ext>
              </a:extLst>
            </p:cNvPr>
            <p:cNvSpPr txBox="1"/>
            <p:nvPr/>
          </p:nvSpPr>
          <p:spPr>
            <a:xfrm>
              <a:off x="397075" y="2998422"/>
              <a:ext cx="3084226" cy="276999"/>
            </a:xfrm>
            <a:prstGeom prst="rect">
              <a:avLst/>
            </a:prstGeom>
            <a:noFill/>
          </p:spPr>
          <p:txBody>
            <a:bodyPr wrap="square" rtlCol="0">
              <a:spAutoFit/>
            </a:bodyPr>
            <a:lstStyle/>
            <a:p>
              <a:pPr algn="r"/>
              <a:r>
                <a:rPr lang="en-US" sz="1200" dirty="0"/>
                <a:t>Cancellation of contracts because of lockdown </a:t>
              </a:r>
              <a:endParaRPr lang="en-ZA" sz="1200" dirty="0"/>
            </a:p>
          </p:txBody>
        </p:sp>
        <p:sp>
          <p:nvSpPr>
            <p:cNvPr id="17" name="TextBox 16">
              <a:extLst>
                <a:ext uri="{FF2B5EF4-FFF2-40B4-BE49-F238E27FC236}">
                  <a16:creationId xmlns:a16="http://schemas.microsoft.com/office/drawing/2014/main" id="{7B8652BB-FDB9-31A2-1FF0-FBDBEAD11325}"/>
                </a:ext>
              </a:extLst>
            </p:cNvPr>
            <p:cNvSpPr txBox="1"/>
            <p:nvPr/>
          </p:nvSpPr>
          <p:spPr>
            <a:xfrm>
              <a:off x="308811" y="3262533"/>
              <a:ext cx="3084226" cy="276999"/>
            </a:xfrm>
            <a:prstGeom prst="rect">
              <a:avLst/>
            </a:prstGeom>
            <a:noFill/>
          </p:spPr>
          <p:txBody>
            <a:bodyPr wrap="square" rtlCol="0">
              <a:spAutoFit/>
            </a:bodyPr>
            <a:lstStyle/>
            <a:p>
              <a:pPr algn="r"/>
              <a:r>
                <a:rPr lang="en-US" sz="1200" dirty="0"/>
                <a:t>Potential insolvency </a:t>
              </a:r>
              <a:endParaRPr lang="en-ZA" sz="1200" dirty="0"/>
            </a:p>
          </p:txBody>
        </p:sp>
        <p:sp>
          <p:nvSpPr>
            <p:cNvPr id="18" name="TextBox 17">
              <a:extLst>
                <a:ext uri="{FF2B5EF4-FFF2-40B4-BE49-F238E27FC236}">
                  <a16:creationId xmlns:a16="http://schemas.microsoft.com/office/drawing/2014/main" id="{A814E790-E013-DD2D-8FD9-3C3E54C31544}"/>
                </a:ext>
              </a:extLst>
            </p:cNvPr>
            <p:cNvSpPr txBox="1"/>
            <p:nvPr/>
          </p:nvSpPr>
          <p:spPr>
            <a:xfrm>
              <a:off x="452269" y="3528854"/>
              <a:ext cx="2940768" cy="461665"/>
            </a:xfrm>
            <a:prstGeom prst="rect">
              <a:avLst/>
            </a:prstGeom>
            <a:noFill/>
          </p:spPr>
          <p:txBody>
            <a:bodyPr wrap="square" rtlCol="0">
              <a:spAutoFit/>
            </a:bodyPr>
            <a:lstStyle/>
            <a:p>
              <a:pPr algn="r"/>
              <a:r>
                <a:rPr lang="en-US" sz="1200" dirty="0"/>
                <a:t>Non-payment by creditors because they  faced challenges in lockdown </a:t>
              </a:r>
              <a:endParaRPr lang="en-ZA" sz="1200" dirty="0"/>
            </a:p>
          </p:txBody>
        </p:sp>
        <p:sp>
          <p:nvSpPr>
            <p:cNvPr id="19" name="TextBox 18">
              <a:extLst>
                <a:ext uri="{FF2B5EF4-FFF2-40B4-BE49-F238E27FC236}">
                  <a16:creationId xmlns:a16="http://schemas.microsoft.com/office/drawing/2014/main" id="{29E375DC-39AC-FCB5-A82D-C78871410FE0}"/>
                </a:ext>
              </a:extLst>
            </p:cNvPr>
            <p:cNvSpPr txBox="1"/>
            <p:nvPr/>
          </p:nvSpPr>
          <p:spPr>
            <a:xfrm>
              <a:off x="628797" y="3936990"/>
              <a:ext cx="2731169" cy="276999"/>
            </a:xfrm>
            <a:prstGeom prst="rect">
              <a:avLst/>
            </a:prstGeom>
            <a:noFill/>
          </p:spPr>
          <p:txBody>
            <a:bodyPr wrap="square" rtlCol="0">
              <a:spAutoFit/>
            </a:bodyPr>
            <a:lstStyle/>
            <a:p>
              <a:pPr algn="r"/>
              <a:r>
                <a:rPr lang="en-US" sz="1200" dirty="0"/>
                <a:t>Other </a:t>
              </a:r>
              <a:endParaRPr lang="en-ZA" sz="1200" dirty="0"/>
            </a:p>
          </p:txBody>
        </p:sp>
      </p:grpSp>
      <p:grpSp>
        <p:nvGrpSpPr>
          <p:cNvPr id="26" name="Group 25">
            <a:extLst>
              <a:ext uri="{FF2B5EF4-FFF2-40B4-BE49-F238E27FC236}">
                <a16:creationId xmlns:a16="http://schemas.microsoft.com/office/drawing/2014/main" id="{273201B7-E611-7501-0706-C159A984B7AB}"/>
              </a:ext>
            </a:extLst>
          </p:cNvPr>
          <p:cNvGrpSpPr/>
          <p:nvPr/>
        </p:nvGrpSpPr>
        <p:grpSpPr>
          <a:xfrm>
            <a:off x="3276073" y="4439907"/>
            <a:ext cx="2522084" cy="2139053"/>
            <a:chOff x="2958410" y="4176271"/>
            <a:chExt cx="2522084" cy="2139053"/>
          </a:xfrm>
        </p:grpSpPr>
        <p:sp>
          <p:nvSpPr>
            <p:cNvPr id="20" name="TextBox 19">
              <a:extLst>
                <a:ext uri="{FF2B5EF4-FFF2-40B4-BE49-F238E27FC236}">
                  <a16:creationId xmlns:a16="http://schemas.microsoft.com/office/drawing/2014/main" id="{0B6F81BE-5020-60F6-876D-826311774271}"/>
                </a:ext>
              </a:extLst>
            </p:cNvPr>
            <p:cNvSpPr txBox="1"/>
            <p:nvPr/>
          </p:nvSpPr>
          <p:spPr>
            <a:xfrm>
              <a:off x="3345175" y="4593531"/>
              <a:ext cx="2135319" cy="1477328"/>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 was able to purchase digital equipment to run online streaming and content.</a:t>
              </a:r>
              <a:endParaRPr lang="en-ZA" sz="2000" b="1" dirty="0"/>
            </a:p>
          </p:txBody>
        </p:sp>
        <p:sp>
          <p:nvSpPr>
            <p:cNvPr id="24" name="Text Box 2">
              <a:extLst>
                <a:ext uri="{FF2B5EF4-FFF2-40B4-BE49-F238E27FC236}">
                  <a16:creationId xmlns:a16="http://schemas.microsoft.com/office/drawing/2014/main" id="{78AEC665-246F-B9C1-D85F-7EC1119D75E4}"/>
                </a:ext>
              </a:extLst>
            </p:cNvPr>
            <p:cNvSpPr txBox="1">
              <a:spLocks noChangeArrowheads="1"/>
            </p:cNvSpPr>
            <p:nvPr/>
          </p:nvSpPr>
          <p:spPr bwMode="auto">
            <a:xfrm>
              <a:off x="2958410" y="4176271"/>
              <a:ext cx="464721" cy="69754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pPr>
              <a:endParaRPr lang="en-ZA" sz="1000" dirty="0">
                <a:effectLst/>
                <a:latin typeface="Times New Roman" panose="02020603050405020304" pitchFamily="18" charset="0"/>
                <a:ea typeface="Times New Roman" panose="02020603050405020304" pitchFamily="18" charset="0"/>
              </a:endParaRPr>
            </a:p>
            <a:p>
              <a:pPr>
                <a:lnSpc>
                  <a:spcPct val="115000"/>
                </a:lnSpc>
              </a:pPr>
              <a:r>
                <a:rPr lang="en-US" sz="3600" b="1" dirty="0">
                  <a:solidFill>
                    <a:srgbClr val="FF0000"/>
                  </a:solidFill>
                  <a:effectLst/>
                  <a:latin typeface="Garamond" panose="02020404030301010803" pitchFamily="18" charset="0"/>
                  <a:ea typeface="Times New Roman" panose="02020603050405020304" pitchFamily="18" charset="0"/>
                </a:rPr>
                <a:t>“</a:t>
              </a:r>
              <a:endParaRPr lang="en-ZA" sz="1000" dirty="0">
                <a:solidFill>
                  <a:srgbClr val="FF0000"/>
                </a:solidFill>
                <a:effectLst/>
                <a:latin typeface="Times New Roman" panose="02020603050405020304" pitchFamily="18" charset="0"/>
                <a:ea typeface="Times New Roman" panose="02020603050405020304" pitchFamily="18" charset="0"/>
              </a:endParaRPr>
            </a:p>
            <a:p>
              <a:pPr marL="457200"/>
              <a:r>
                <a:rPr lang="en-US" sz="1000" dirty="0">
                  <a:effectLst/>
                  <a:latin typeface="Times New Roman" panose="02020603050405020304" pitchFamily="18" charset="0"/>
                  <a:ea typeface="Times New Roman" panose="02020603050405020304" pitchFamily="18" charset="0"/>
                </a:rPr>
                <a:t> </a:t>
              </a:r>
              <a:endParaRPr lang="en-ZA" sz="1000" dirty="0">
                <a:effectLst/>
                <a:latin typeface="Times New Roman" panose="02020603050405020304" pitchFamily="18" charset="0"/>
                <a:ea typeface="Times New Roman" panose="02020603050405020304" pitchFamily="18" charset="0"/>
              </a:endParaRPr>
            </a:p>
            <a:p>
              <a:r>
                <a:rPr lang="en-US" sz="1000" dirty="0">
                  <a:effectLst/>
                  <a:latin typeface="Times New Roman" panose="02020603050405020304" pitchFamily="18" charset="0"/>
                  <a:ea typeface="Times New Roman" panose="02020603050405020304" pitchFamily="18" charset="0"/>
                </a:rPr>
                <a:t> </a:t>
              </a:r>
              <a:endParaRPr lang="en-ZA" sz="1000" dirty="0">
                <a:effectLst/>
                <a:latin typeface="Times New Roman" panose="02020603050405020304" pitchFamily="18" charset="0"/>
                <a:ea typeface="Times New Roman" panose="02020603050405020304" pitchFamily="18" charset="0"/>
              </a:endParaRPr>
            </a:p>
          </p:txBody>
        </p:sp>
        <p:sp>
          <p:nvSpPr>
            <p:cNvPr id="25" name="Text Box 2">
              <a:extLst>
                <a:ext uri="{FF2B5EF4-FFF2-40B4-BE49-F238E27FC236}">
                  <a16:creationId xmlns:a16="http://schemas.microsoft.com/office/drawing/2014/main" id="{D6A30042-A3DF-3325-B25E-DB51B7ED9041}"/>
                </a:ext>
              </a:extLst>
            </p:cNvPr>
            <p:cNvSpPr txBox="1">
              <a:spLocks noChangeArrowheads="1"/>
            </p:cNvSpPr>
            <p:nvPr/>
          </p:nvSpPr>
          <p:spPr bwMode="auto">
            <a:xfrm>
              <a:off x="4822669" y="5731036"/>
              <a:ext cx="257012" cy="58428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pPr>
              <a:r>
                <a:rPr lang="en-US" sz="3600" b="1" dirty="0">
                  <a:solidFill>
                    <a:srgbClr val="FF0000"/>
                  </a:solidFill>
                  <a:effectLst/>
                  <a:latin typeface="Garamond" panose="02020404030301010803" pitchFamily="18" charset="0"/>
                  <a:ea typeface="Times New Roman" panose="02020603050405020304" pitchFamily="18" charset="0"/>
                </a:rPr>
                <a:t>”</a:t>
              </a:r>
              <a:endParaRPr lang="en-ZA" sz="1000" dirty="0">
                <a:solidFill>
                  <a:srgbClr val="FF0000"/>
                </a:solidFill>
                <a:effectLst/>
                <a:latin typeface="Times New Roman" panose="02020603050405020304" pitchFamily="18" charset="0"/>
                <a:ea typeface="Times New Roman" panose="02020603050405020304" pitchFamily="18" charset="0"/>
              </a:endParaRPr>
            </a:p>
            <a:p>
              <a:pPr marL="457200"/>
              <a:r>
                <a:rPr lang="en-US" sz="1000" dirty="0">
                  <a:effectLst/>
                  <a:latin typeface="Times New Roman" panose="02020603050405020304" pitchFamily="18" charset="0"/>
                  <a:ea typeface="Times New Roman" panose="02020603050405020304" pitchFamily="18" charset="0"/>
                </a:rPr>
                <a:t> </a:t>
              </a:r>
              <a:endParaRPr lang="en-ZA" sz="1000" dirty="0">
                <a:effectLst/>
                <a:latin typeface="Times New Roman" panose="02020603050405020304" pitchFamily="18" charset="0"/>
                <a:ea typeface="Times New Roman" panose="02020603050405020304" pitchFamily="18" charset="0"/>
              </a:endParaRPr>
            </a:p>
            <a:p>
              <a:r>
                <a:rPr lang="en-US" sz="1000" dirty="0">
                  <a:effectLst/>
                  <a:latin typeface="Times New Roman" panose="02020603050405020304" pitchFamily="18" charset="0"/>
                  <a:ea typeface="Times New Roman" panose="02020603050405020304" pitchFamily="18" charset="0"/>
                </a:rPr>
                <a:t> </a:t>
              </a:r>
              <a:endParaRPr lang="en-ZA" sz="1000" dirty="0">
                <a:effectLst/>
                <a:latin typeface="Times New Roman" panose="02020603050405020304" pitchFamily="18" charset="0"/>
                <a:ea typeface="Times New Roman" panose="02020603050405020304" pitchFamily="18" charset="0"/>
              </a:endParaRPr>
            </a:p>
          </p:txBody>
        </p:sp>
      </p:grpSp>
      <p:grpSp>
        <p:nvGrpSpPr>
          <p:cNvPr id="34" name="Group 33">
            <a:extLst>
              <a:ext uri="{FF2B5EF4-FFF2-40B4-BE49-F238E27FC236}">
                <a16:creationId xmlns:a16="http://schemas.microsoft.com/office/drawing/2014/main" id="{E7494581-5DFB-D288-4943-E129B56B45DC}"/>
              </a:ext>
            </a:extLst>
          </p:cNvPr>
          <p:cNvGrpSpPr/>
          <p:nvPr/>
        </p:nvGrpSpPr>
        <p:grpSpPr>
          <a:xfrm>
            <a:off x="6214666" y="4024364"/>
            <a:ext cx="2420901" cy="2185654"/>
            <a:chOff x="6062787" y="4017471"/>
            <a:chExt cx="2420901" cy="2185654"/>
          </a:xfrm>
        </p:grpSpPr>
        <p:sp>
          <p:nvSpPr>
            <p:cNvPr id="28" name="TextBox 27">
              <a:extLst>
                <a:ext uri="{FF2B5EF4-FFF2-40B4-BE49-F238E27FC236}">
                  <a16:creationId xmlns:a16="http://schemas.microsoft.com/office/drawing/2014/main" id="{6CE14A98-FFA8-2836-2FC5-85B72F2EE1C5}"/>
                </a:ext>
              </a:extLst>
            </p:cNvPr>
            <p:cNvSpPr txBox="1"/>
            <p:nvPr/>
          </p:nvSpPr>
          <p:spPr>
            <a:xfrm>
              <a:off x="6348369" y="4448799"/>
              <a:ext cx="2135319" cy="1754326"/>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It has allowed me to complete a project, which has added to the slate of work done.</a:t>
              </a:r>
              <a:endParaRPr lang="en-ZA" sz="2000" b="1" dirty="0"/>
            </a:p>
          </p:txBody>
        </p:sp>
        <p:sp>
          <p:nvSpPr>
            <p:cNvPr id="30" name="Text Box 2">
              <a:extLst>
                <a:ext uri="{FF2B5EF4-FFF2-40B4-BE49-F238E27FC236}">
                  <a16:creationId xmlns:a16="http://schemas.microsoft.com/office/drawing/2014/main" id="{FAB3F0FB-0481-5451-3C99-B5636076A6C7}"/>
                </a:ext>
              </a:extLst>
            </p:cNvPr>
            <p:cNvSpPr txBox="1">
              <a:spLocks noChangeArrowheads="1"/>
            </p:cNvSpPr>
            <p:nvPr/>
          </p:nvSpPr>
          <p:spPr bwMode="auto">
            <a:xfrm>
              <a:off x="7091232" y="5910982"/>
              <a:ext cx="257012" cy="29214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pPr>
              <a:r>
                <a:rPr lang="en-US" sz="3600" b="1" dirty="0">
                  <a:solidFill>
                    <a:srgbClr val="002060"/>
                  </a:solidFill>
                  <a:effectLst/>
                  <a:latin typeface="Garamond" panose="02020404030301010803" pitchFamily="18" charset="0"/>
                  <a:ea typeface="Times New Roman" panose="02020603050405020304" pitchFamily="18" charset="0"/>
                </a:rPr>
                <a:t>”</a:t>
              </a:r>
              <a:endParaRPr lang="en-ZA" sz="1000" dirty="0">
                <a:solidFill>
                  <a:srgbClr val="002060"/>
                </a:solidFill>
                <a:effectLst/>
                <a:latin typeface="Times New Roman" panose="02020603050405020304" pitchFamily="18" charset="0"/>
                <a:ea typeface="Times New Roman" panose="02020603050405020304" pitchFamily="18" charset="0"/>
              </a:endParaRPr>
            </a:p>
            <a:p>
              <a:pPr marL="457200"/>
              <a:r>
                <a:rPr lang="en-US" sz="1000" dirty="0">
                  <a:solidFill>
                    <a:srgbClr val="002060"/>
                  </a:solidFill>
                  <a:effectLst/>
                  <a:latin typeface="Times New Roman" panose="02020603050405020304" pitchFamily="18" charset="0"/>
                  <a:ea typeface="Times New Roman" panose="02020603050405020304" pitchFamily="18" charset="0"/>
                </a:rPr>
                <a:t> </a:t>
              </a:r>
              <a:endParaRPr lang="en-ZA" sz="1000" dirty="0">
                <a:solidFill>
                  <a:srgbClr val="002060"/>
                </a:solidFill>
                <a:effectLst/>
                <a:latin typeface="Times New Roman" panose="02020603050405020304" pitchFamily="18" charset="0"/>
                <a:ea typeface="Times New Roman" panose="02020603050405020304" pitchFamily="18" charset="0"/>
              </a:endParaRPr>
            </a:p>
            <a:p>
              <a:r>
                <a:rPr lang="en-US" sz="1000" dirty="0">
                  <a:solidFill>
                    <a:srgbClr val="002060"/>
                  </a:solidFill>
                  <a:effectLst/>
                  <a:latin typeface="Times New Roman" panose="02020603050405020304" pitchFamily="18" charset="0"/>
                  <a:ea typeface="Times New Roman" panose="02020603050405020304" pitchFamily="18" charset="0"/>
                </a:rPr>
                <a:t> </a:t>
              </a:r>
              <a:endParaRPr lang="en-ZA" sz="1000" dirty="0">
                <a:solidFill>
                  <a:srgbClr val="002060"/>
                </a:solidFill>
                <a:effectLst/>
                <a:latin typeface="Times New Roman" panose="02020603050405020304" pitchFamily="18" charset="0"/>
                <a:ea typeface="Times New Roman" panose="02020603050405020304" pitchFamily="18" charset="0"/>
              </a:endParaRPr>
            </a:p>
          </p:txBody>
        </p:sp>
        <p:sp>
          <p:nvSpPr>
            <p:cNvPr id="33" name="Text Box 2">
              <a:extLst>
                <a:ext uri="{FF2B5EF4-FFF2-40B4-BE49-F238E27FC236}">
                  <a16:creationId xmlns:a16="http://schemas.microsoft.com/office/drawing/2014/main" id="{3C611C15-AEA2-3C53-EC42-D1DA26DB1C38}"/>
                </a:ext>
              </a:extLst>
            </p:cNvPr>
            <p:cNvSpPr txBox="1">
              <a:spLocks noChangeArrowheads="1"/>
            </p:cNvSpPr>
            <p:nvPr/>
          </p:nvSpPr>
          <p:spPr bwMode="auto">
            <a:xfrm>
              <a:off x="6062787" y="4017471"/>
              <a:ext cx="359738" cy="69939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pPr>
              <a:endParaRPr lang="en-ZA" sz="1000" dirty="0">
                <a:effectLst/>
                <a:latin typeface="Times New Roman" panose="02020603050405020304" pitchFamily="18" charset="0"/>
                <a:ea typeface="Times New Roman" panose="02020603050405020304" pitchFamily="18" charset="0"/>
              </a:endParaRPr>
            </a:p>
            <a:p>
              <a:pPr>
                <a:lnSpc>
                  <a:spcPct val="115000"/>
                </a:lnSpc>
              </a:pPr>
              <a:r>
                <a:rPr lang="en-US" sz="3600" b="1" dirty="0">
                  <a:solidFill>
                    <a:srgbClr val="002060"/>
                  </a:solidFill>
                  <a:effectLst/>
                  <a:latin typeface="Garamond" panose="02020404030301010803" pitchFamily="18" charset="0"/>
                  <a:ea typeface="Times New Roman" panose="02020603050405020304" pitchFamily="18" charset="0"/>
                </a:rPr>
                <a:t>“</a:t>
              </a:r>
              <a:endParaRPr lang="en-ZA" sz="1000" dirty="0">
                <a:solidFill>
                  <a:srgbClr val="002060"/>
                </a:solidFill>
                <a:effectLst/>
                <a:latin typeface="Times New Roman" panose="02020603050405020304" pitchFamily="18" charset="0"/>
                <a:ea typeface="Times New Roman" panose="02020603050405020304" pitchFamily="18" charset="0"/>
              </a:endParaRPr>
            </a:p>
            <a:p>
              <a:pPr marL="457200"/>
              <a:r>
                <a:rPr lang="en-US" sz="1000" dirty="0">
                  <a:effectLst/>
                  <a:latin typeface="Times New Roman" panose="02020603050405020304" pitchFamily="18" charset="0"/>
                  <a:ea typeface="Times New Roman" panose="02020603050405020304" pitchFamily="18" charset="0"/>
                </a:rPr>
                <a:t> </a:t>
              </a:r>
              <a:endParaRPr lang="en-ZA" sz="1000" dirty="0">
                <a:effectLst/>
                <a:latin typeface="Times New Roman" panose="02020603050405020304" pitchFamily="18" charset="0"/>
                <a:ea typeface="Times New Roman" panose="02020603050405020304" pitchFamily="18" charset="0"/>
              </a:endParaRPr>
            </a:p>
            <a:p>
              <a:r>
                <a:rPr lang="en-US" sz="1000" dirty="0">
                  <a:effectLst/>
                  <a:latin typeface="Times New Roman" panose="02020603050405020304" pitchFamily="18" charset="0"/>
                  <a:ea typeface="Times New Roman" panose="02020603050405020304" pitchFamily="18" charset="0"/>
                </a:rPr>
                <a:t> </a:t>
              </a:r>
              <a:endParaRPr lang="en-ZA" sz="1000" dirty="0">
                <a:effectLst/>
                <a:latin typeface="Times New Roman" panose="02020603050405020304" pitchFamily="18" charset="0"/>
                <a:ea typeface="Times New Roman" panose="02020603050405020304" pitchFamily="18" charset="0"/>
              </a:endParaRPr>
            </a:p>
          </p:txBody>
        </p:sp>
      </p:grpSp>
      <p:grpSp>
        <p:nvGrpSpPr>
          <p:cNvPr id="36" name="Group 35">
            <a:extLst>
              <a:ext uri="{FF2B5EF4-FFF2-40B4-BE49-F238E27FC236}">
                <a16:creationId xmlns:a16="http://schemas.microsoft.com/office/drawing/2014/main" id="{57F5F3CF-4C4A-A06A-7761-897F6E1C11DB}"/>
              </a:ext>
            </a:extLst>
          </p:cNvPr>
          <p:cNvGrpSpPr/>
          <p:nvPr/>
        </p:nvGrpSpPr>
        <p:grpSpPr>
          <a:xfrm>
            <a:off x="499366" y="3957171"/>
            <a:ext cx="2491125" cy="2996819"/>
            <a:chOff x="231824" y="3861963"/>
            <a:chExt cx="2491125" cy="2996819"/>
          </a:xfrm>
        </p:grpSpPr>
        <p:sp>
          <p:nvSpPr>
            <p:cNvPr id="2" name="TextBox 1">
              <a:extLst>
                <a:ext uri="{FF2B5EF4-FFF2-40B4-BE49-F238E27FC236}">
                  <a16:creationId xmlns:a16="http://schemas.microsoft.com/office/drawing/2014/main" id="{FDDF2C48-DE52-379B-F6D9-9EB353A149BF}"/>
                </a:ext>
              </a:extLst>
            </p:cNvPr>
            <p:cNvSpPr txBox="1"/>
            <p:nvPr/>
          </p:nvSpPr>
          <p:spPr>
            <a:xfrm>
              <a:off x="587631" y="4121565"/>
              <a:ext cx="2135318" cy="258532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My film was awarded ‘Best Short Film’ at the New York African Film Festival. This helped me to secure distribution rights. </a:t>
              </a:r>
              <a:endParaRPr lang="en-ZA" sz="2000" b="1" dirty="0"/>
            </a:p>
          </p:txBody>
        </p:sp>
        <p:sp>
          <p:nvSpPr>
            <p:cNvPr id="8" name="Text Box 2">
              <a:extLst>
                <a:ext uri="{FF2B5EF4-FFF2-40B4-BE49-F238E27FC236}">
                  <a16:creationId xmlns:a16="http://schemas.microsoft.com/office/drawing/2014/main" id="{AFD85C79-0C70-1EAE-D44B-0AF454CE69DE}"/>
                </a:ext>
              </a:extLst>
            </p:cNvPr>
            <p:cNvSpPr txBox="1">
              <a:spLocks noChangeArrowheads="1"/>
            </p:cNvSpPr>
            <p:nvPr/>
          </p:nvSpPr>
          <p:spPr bwMode="auto">
            <a:xfrm>
              <a:off x="1472515" y="6333642"/>
              <a:ext cx="552429" cy="52514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pPr>
              <a:r>
                <a:rPr lang="en-US" sz="3600" b="1" dirty="0">
                  <a:solidFill>
                    <a:srgbClr val="00B050"/>
                  </a:solidFill>
                  <a:effectLst/>
                  <a:latin typeface="Garamond" panose="02020404030301010803" pitchFamily="18" charset="0"/>
                  <a:ea typeface="Times New Roman" panose="02020603050405020304" pitchFamily="18" charset="0"/>
                </a:rPr>
                <a:t>”</a:t>
              </a:r>
              <a:endParaRPr lang="en-ZA" sz="1000" dirty="0">
                <a:effectLst/>
                <a:latin typeface="Times New Roman" panose="02020603050405020304" pitchFamily="18" charset="0"/>
                <a:ea typeface="Times New Roman" panose="02020603050405020304" pitchFamily="18" charset="0"/>
              </a:endParaRPr>
            </a:p>
            <a:p>
              <a:pPr marL="457200"/>
              <a:r>
                <a:rPr lang="en-US" sz="1000" dirty="0">
                  <a:effectLst/>
                  <a:latin typeface="Times New Roman" panose="02020603050405020304" pitchFamily="18" charset="0"/>
                  <a:ea typeface="Times New Roman" panose="02020603050405020304" pitchFamily="18" charset="0"/>
                </a:rPr>
                <a:t> </a:t>
              </a:r>
              <a:endParaRPr lang="en-ZA" sz="1000" dirty="0">
                <a:effectLst/>
                <a:latin typeface="Times New Roman" panose="02020603050405020304" pitchFamily="18" charset="0"/>
                <a:ea typeface="Times New Roman" panose="02020603050405020304" pitchFamily="18" charset="0"/>
              </a:endParaRPr>
            </a:p>
            <a:p>
              <a:r>
                <a:rPr lang="en-US" sz="1000" dirty="0">
                  <a:effectLst/>
                  <a:latin typeface="Times New Roman" panose="02020603050405020304" pitchFamily="18" charset="0"/>
                  <a:ea typeface="Times New Roman" panose="02020603050405020304" pitchFamily="18" charset="0"/>
                </a:rPr>
                <a:t> </a:t>
              </a:r>
              <a:endParaRPr lang="en-ZA" sz="1000" dirty="0">
                <a:effectLst/>
                <a:latin typeface="Times New Roman" panose="02020603050405020304" pitchFamily="18" charset="0"/>
                <a:ea typeface="Times New Roman" panose="02020603050405020304" pitchFamily="18" charset="0"/>
              </a:endParaRPr>
            </a:p>
          </p:txBody>
        </p:sp>
        <p:sp>
          <p:nvSpPr>
            <p:cNvPr id="35" name="Text Box 2">
              <a:extLst>
                <a:ext uri="{FF2B5EF4-FFF2-40B4-BE49-F238E27FC236}">
                  <a16:creationId xmlns:a16="http://schemas.microsoft.com/office/drawing/2014/main" id="{9E0B79BD-0F24-F54B-B71B-F3EF50B1F30E}"/>
                </a:ext>
              </a:extLst>
            </p:cNvPr>
            <p:cNvSpPr txBox="1">
              <a:spLocks noChangeArrowheads="1"/>
            </p:cNvSpPr>
            <p:nvPr/>
          </p:nvSpPr>
          <p:spPr bwMode="auto">
            <a:xfrm>
              <a:off x="231824" y="3861963"/>
              <a:ext cx="179278" cy="78419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pPr>
              <a:endParaRPr lang="en-ZA" sz="1000" dirty="0">
                <a:effectLst/>
                <a:latin typeface="Times New Roman" panose="02020603050405020304" pitchFamily="18" charset="0"/>
                <a:ea typeface="Times New Roman" panose="02020603050405020304" pitchFamily="18" charset="0"/>
              </a:endParaRPr>
            </a:p>
            <a:p>
              <a:pPr>
                <a:lnSpc>
                  <a:spcPct val="115000"/>
                </a:lnSpc>
              </a:pPr>
              <a:r>
                <a:rPr lang="en-US" sz="3600" b="1" dirty="0">
                  <a:solidFill>
                    <a:srgbClr val="00B050"/>
                  </a:solidFill>
                  <a:effectLst/>
                  <a:latin typeface="Garamond" panose="02020404030301010803" pitchFamily="18" charset="0"/>
                  <a:ea typeface="Times New Roman" panose="02020603050405020304" pitchFamily="18" charset="0"/>
                </a:rPr>
                <a:t>“</a:t>
              </a:r>
              <a:endParaRPr lang="en-ZA" sz="1000" dirty="0">
                <a:solidFill>
                  <a:srgbClr val="00B050"/>
                </a:solidFill>
                <a:effectLst/>
                <a:latin typeface="Times New Roman" panose="02020603050405020304" pitchFamily="18" charset="0"/>
                <a:ea typeface="Times New Roman" panose="02020603050405020304" pitchFamily="18" charset="0"/>
              </a:endParaRPr>
            </a:p>
            <a:p>
              <a:pPr marL="457200"/>
              <a:r>
                <a:rPr lang="en-US" sz="1000" dirty="0">
                  <a:effectLst/>
                  <a:latin typeface="Times New Roman" panose="02020603050405020304" pitchFamily="18" charset="0"/>
                  <a:ea typeface="Times New Roman" panose="02020603050405020304" pitchFamily="18" charset="0"/>
                </a:rPr>
                <a:t> </a:t>
              </a:r>
              <a:endParaRPr lang="en-ZA" sz="1000" dirty="0">
                <a:effectLst/>
                <a:latin typeface="Times New Roman" panose="02020603050405020304" pitchFamily="18" charset="0"/>
                <a:ea typeface="Times New Roman" panose="02020603050405020304" pitchFamily="18" charset="0"/>
              </a:endParaRPr>
            </a:p>
            <a:p>
              <a:r>
                <a:rPr lang="en-US" sz="1000" dirty="0">
                  <a:effectLst/>
                  <a:latin typeface="Times New Roman" panose="02020603050405020304" pitchFamily="18" charset="0"/>
                  <a:ea typeface="Times New Roman" panose="02020603050405020304" pitchFamily="18" charset="0"/>
                </a:rPr>
                <a:t> </a:t>
              </a:r>
              <a:endParaRPr lang="en-ZA" sz="1000" dirty="0">
                <a:effectLst/>
                <a:latin typeface="Times New Roman" panose="02020603050405020304" pitchFamily="18" charset="0"/>
                <a:ea typeface="Times New Roman" panose="02020603050405020304" pitchFamily="18" charset="0"/>
              </a:endParaRPr>
            </a:p>
          </p:txBody>
        </p:sp>
      </p:grpSp>
      <p:grpSp>
        <p:nvGrpSpPr>
          <p:cNvPr id="38" name="Group 37">
            <a:extLst>
              <a:ext uri="{FF2B5EF4-FFF2-40B4-BE49-F238E27FC236}">
                <a16:creationId xmlns:a16="http://schemas.microsoft.com/office/drawing/2014/main" id="{D5F1EBA7-9E61-2740-2AF6-54740E37E251}"/>
              </a:ext>
            </a:extLst>
          </p:cNvPr>
          <p:cNvGrpSpPr/>
          <p:nvPr/>
        </p:nvGrpSpPr>
        <p:grpSpPr>
          <a:xfrm>
            <a:off x="9094926" y="4047523"/>
            <a:ext cx="2426796" cy="2477573"/>
            <a:chOff x="9094926" y="4047523"/>
            <a:chExt cx="2426796" cy="2477573"/>
          </a:xfrm>
        </p:grpSpPr>
        <p:sp>
          <p:nvSpPr>
            <p:cNvPr id="31" name="TextBox 30">
              <a:extLst>
                <a:ext uri="{FF2B5EF4-FFF2-40B4-BE49-F238E27FC236}">
                  <a16:creationId xmlns:a16="http://schemas.microsoft.com/office/drawing/2014/main" id="{0D738D35-BA68-8261-4D96-7CE853817FA8}"/>
                </a:ext>
              </a:extLst>
            </p:cNvPr>
            <p:cNvSpPr txBox="1"/>
            <p:nvPr/>
          </p:nvSpPr>
          <p:spPr>
            <a:xfrm>
              <a:off x="9386403" y="4493771"/>
              <a:ext cx="2135319" cy="2031325"/>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PESP funding  allowed our business to participate in local, national and international exhibitions.</a:t>
              </a:r>
              <a:endParaRPr lang="en-ZA" sz="2000" b="1" dirty="0"/>
            </a:p>
          </p:txBody>
        </p:sp>
        <p:sp>
          <p:nvSpPr>
            <p:cNvPr id="32" name="Text Box 2">
              <a:extLst>
                <a:ext uri="{FF2B5EF4-FFF2-40B4-BE49-F238E27FC236}">
                  <a16:creationId xmlns:a16="http://schemas.microsoft.com/office/drawing/2014/main" id="{61526B86-1394-899B-38D3-2D94EACF7B84}"/>
                </a:ext>
              </a:extLst>
            </p:cNvPr>
            <p:cNvSpPr txBox="1">
              <a:spLocks noChangeArrowheads="1"/>
            </p:cNvSpPr>
            <p:nvPr/>
          </p:nvSpPr>
          <p:spPr bwMode="auto">
            <a:xfrm>
              <a:off x="9094926" y="4047523"/>
              <a:ext cx="291477" cy="7143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pPr>
              <a:endParaRPr lang="en-ZA" sz="1000" dirty="0">
                <a:solidFill>
                  <a:srgbClr val="990099"/>
                </a:solidFill>
                <a:effectLst/>
                <a:latin typeface="Times New Roman" panose="02020603050405020304" pitchFamily="18" charset="0"/>
                <a:ea typeface="Times New Roman" panose="02020603050405020304" pitchFamily="18" charset="0"/>
              </a:endParaRPr>
            </a:p>
            <a:p>
              <a:pPr>
                <a:lnSpc>
                  <a:spcPct val="115000"/>
                </a:lnSpc>
              </a:pPr>
              <a:r>
                <a:rPr lang="en-US" sz="3600" b="1" dirty="0">
                  <a:solidFill>
                    <a:srgbClr val="990099"/>
                  </a:solidFill>
                  <a:effectLst/>
                  <a:latin typeface="Garamond" panose="02020404030301010803" pitchFamily="18" charset="0"/>
                  <a:ea typeface="Times New Roman" panose="02020603050405020304" pitchFamily="18" charset="0"/>
                </a:rPr>
                <a:t>“</a:t>
              </a:r>
              <a:endParaRPr lang="en-ZA" sz="1000" dirty="0">
                <a:solidFill>
                  <a:srgbClr val="990099"/>
                </a:solidFill>
                <a:effectLst/>
                <a:latin typeface="Times New Roman" panose="02020603050405020304" pitchFamily="18" charset="0"/>
                <a:ea typeface="Times New Roman" panose="02020603050405020304" pitchFamily="18" charset="0"/>
              </a:endParaRPr>
            </a:p>
            <a:p>
              <a:pPr marL="457200"/>
              <a:r>
                <a:rPr lang="en-US" sz="1000" dirty="0">
                  <a:solidFill>
                    <a:srgbClr val="990099"/>
                  </a:solidFill>
                  <a:effectLst/>
                  <a:latin typeface="Times New Roman" panose="02020603050405020304" pitchFamily="18" charset="0"/>
                  <a:ea typeface="Times New Roman" panose="02020603050405020304" pitchFamily="18" charset="0"/>
                </a:rPr>
                <a:t> </a:t>
              </a:r>
              <a:endParaRPr lang="en-ZA" sz="1000" dirty="0">
                <a:solidFill>
                  <a:srgbClr val="990099"/>
                </a:solidFill>
                <a:effectLst/>
                <a:latin typeface="Times New Roman" panose="02020603050405020304" pitchFamily="18" charset="0"/>
                <a:ea typeface="Times New Roman" panose="02020603050405020304" pitchFamily="18" charset="0"/>
              </a:endParaRPr>
            </a:p>
            <a:p>
              <a:r>
                <a:rPr lang="en-US" sz="1000" dirty="0">
                  <a:solidFill>
                    <a:srgbClr val="990099"/>
                  </a:solidFill>
                  <a:effectLst/>
                  <a:latin typeface="Times New Roman" panose="02020603050405020304" pitchFamily="18" charset="0"/>
                  <a:ea typeface="Times New Roman" panose="02020603050405020304" pitchFamily="18" charset="0"/>
                </a:rPr>
                <a:t> </a:t>
              </a:r>
              <a:endParaRPr lang="en-ZA" sz="1000" dirty="0">
                <a:solidFill>
                  <a:srgbClr val="990099"/>
                </a:solidFill>
                <a:effectLst/>
                <a:latin typeface="Times New Roman" panose="02020603050405020304" pitchFamily="18" charset="0"/>
                <a:ea typeface="Times New Roman" panose="02020603050405020304" pitchFamily="18" charset="0"/>
              </a:endParaRPr>
            </a:p>
          </p:txBody>
        </p:sp>
        <p:sp>
          <p:nvSpPr>
            <p:cNvPr id="37" name="Text Box 2">
              <a:extLst>
                <a:ext uri="{FF2B5EF4-FFF2-40B4-BE49-F238E27FC236}">
                  <a16:creationId xmlns:a16="http://schemas.microsoft.com/office/drawing/2014/main" id="{F38E6FAA-F993-4E5B-FE34-FD665085AF68}"/>
                </a:ext>
              </a:extLst>
            </p:cNvPr>
            <p:cNvSpPr txBox="1">
              <a:spLocks noChangeArrowheads="1"/>
            </p:cNvSpPr>
            <p:nvPr/>
          </p:nvSpPr>
          <p:spPr bwMode="auto">
            <a:xfrm>
              <a:off x="10691021" y="6153849"/>
              <a:ext cx="257012" cy="29214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pPr>
              <a:r>
                <a:rPr lang="en-US" sz="3600" b="1" dirty="0">
                  <a:solidFill>
                    <a:srgbClr val="990099"/>
                  </a:solidFill>
                  <a:effectLst/>
                  <a:latin typeface="Garamond" panose="02020404030301010803" pitchFamily="18" charset="0"/>
                  <a:ea typeface="Times New Roman" panose="02020603050405020304" pitchFamily="18" charset="0"/>
                </a:rPr>
                <a:t>”</a:t>
              </a:r>
              <a:endParaRPr lang="en-ZA" sz="1000" dirty="0">
                <a:solidFill>
                  <a:srgbClr val="990099"/>
                </a:solidFill>
                <a:effectLst/>
                <a:latin typeface="Times New Roman" panose="02020603050405020304" pitchFamily="18" charset="0"/>
                <a:ea typeface="Times New Roman" panose="02020603050405020304" pitchFamily="18" charset="0"/>
              </a:endParaRPr>
            </a:p>
            <a:p>
              <a:pPr marL="457200"/>
              <a:r>
                <a:rPr lang="en-US" sz="1000" dirty="0">
                  <a:solidFill>
                    <a:srgbClr val="990099"/>
                  </a:solidFill>
                  <a:effectLst/>
                  <a:latin typeface="Times New Roman" panose="02020603050405020304" pitchFamily="18" charset="0"/>
                  <a:ea typeface="Times New Roman" panose="02020603050405020304" pitchFamily="18" charset="0"/>
                </a:rPr>
                <a:t> </a:t>
              </a:r>
              <a:endParaRPr lang="en-ZA" sz="1000" dirty="0">
                <a:solidFill>
                  <a:srgbClr val="990099"/>
                </a:solidFill>
                <a:effectLst/>
                <a:latin typeface="Times New Roman" panose="02020603050405020304" pitchFamily="18" charset="0"/>
                <a:ea typeface="Times New Roman" panose="02020603050405020304" pitchFamily="18" charset="0"/>
              </a:endParaRPr>
            </a:p>
            <a:p>
              <a:r>
                <a:rPr lang="en-US" sz="1000" dirty="0">
                  <a:solidFill>
                    <a:srgbClr val="990099"/>
                  </a:solidFill>
                  <a:effectLst/>
                  <a:latin typeface="Times New Roman" panose="02020603050405020304" pitchFamily="18" charset="0"/>
                  <a:ea typeface="Times New Roman" panose="02020603050405020304" pitchFamily="18" charset="0"/>
                </a:rPr>
                <a:t> </a:t>
              </a:r>
              <a:endParaRPr lang="en-ZA" sz="1000" dirty="0">
                <a:solidFill>
                  <a:srgbClr val="990099"/>
                </a:solidFill>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599064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705C61-C9FB-EEDE-571B-A341E2C0FCB5}"/>
              </a:ext>
            </a:extLst>
          </p:cNvPr>
          <p:cNvSpPr>
            <a:spLocks noGrp="1"/>
          </p:cNvSpPr>
          <p:nvPr>
            <p:ph idx="1"/>
          </p:nvPr>
        </p:nvSpPr>
        <p:spPr>
          <a:xfrm>
            <a:off x="332047" y="959846"/>
            <a:ext cx="11527906" cy="707713"/>
          </a:xfrm>
          <a:ln>
            <a:noFill/>
          </a:ln>
        </p:spPr>
        <p:txBody>
          <a:bodyPr>
            <a:normAutofit/>
          </a:bodyPr>
          <a:lstStyle/>
          <a:p>
            <a:pPr marL="0" indent="0">
              <a:buNone/>
            </a:pPr>
            <a:r>
              <a:rPr lang="en-US" sz="1800" dirty="0">
                <a:latin typeface="Arial" panose="020B0604020202020204" pitchFamily="34" charset="0"/>
                <a:cs typeface="Arial" panose="020B0604020202020204" pitchFamily="34" charset="0"/>
              </a:rPr>
              <a:t>Can you identity any ways in which your PESP grant contributed indirectly to the creation of work and/or to the support of </a:t>
            </a:r>
            <a:r>
              <a:rPr lang="en-US" sz="1800" b="1" dirty="0">
                <a:latin typeface="Arial" panose="020B0604020202020204" pitchFamily="34" charset="0"/>
                <a:cs typeface="Arial" panose="020B0604020202020204" pitchFamily="34" charset="0"/>
              </a:rPr>
              <a:t>other</a:t>
            </a:r>
            <a:r>
              <a:rPr lang="en-US" sz="1800" dirty="0">
                <a:latin typeface="Arial" panose="020B0604020202020204" pitchFamily="34" charset="0"/>
                <a:cs typeface="Arial" panose="020B0604020202020204" pitchFamily="34" charset="0"/>
              </a:rPr>
              <a:t> business, in or beyond the creative sector?</a:t>
            </a: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ZA" sz="2000" dirty="0">
              <a:latin typeface="Arial" panose="020B0604020202020204" pitchFamily="34" charset="0"/>
              <a:cs typeface="Arial" panose="020B0604020202020204" pitchFamily="34" charset="0"/>
            </a:endParaRPr>
          </a:p>
        </p:txBody>
      </p:sp>
      <p:graphicFrame>
        <p:nvGraphicFramePr>
          <p:cNvPr id="10" name="Chart 9">
            <a:extLst>
              <a:ext uri="{FF2B5EF4-FFF2-40B4-BE49-F238E27FC236}">
                <a16:creationId xmlns:a16="http://schemas.microsoft.com/office/drawing/2014/main" id="{0A82C3A0-8FD3-0E1A-08B6-7D327F10960D}"/>
              </a:ext>
            </a:extLst>
          </p:cNvPr>
          <p:cNvGraphicFramePr>
            <a:graphicFrameLocks/>
          </p:cNvGraphicFramePr>
          <p:nvPr>
            <p:extLst>
              <p:ext uri="{D42A27DB-BD31-4B8C-83A1-F6EECF244321}">
                <p14:modId xmlns:p14="http://schemas.microsoft.com/office/powerpoint/2010/main" val="1572403862"/>
              </p:ext>
            </p:extLst>
          </p:nvPr>
        </p:nvGraphicFramePr>
        <p:xfrm>
          <a:off x="109288" y="1890934"/>
          <a:ext cx="6359751" cy="40072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BAF0ECAA-8DE0-57D9-AC34-2AA2757142B8}"/>
              </a:ext>
            </a:extLst>
          </p:cNvPr>
          <p:cNvGraphicFramePr>
            <a:graphicFrameLocks/>
          </p:cNvGraphicFramePr>
          <p:nvPr>
            <p:extLst>
              <p:ext uri="{D42A27DB-BD31-4B8C-83A1-F6EECF244321}">
                <p14:modId xmlns:p14="http://schemas.microsoft.com/office/powerpoint/2010/main" val="2071435816"/>
              </p:ext>
            </p:extLst>
          </p:nvPr>
        </p:nvGraphicFramePr>
        <p:xfrm>
          <a:off x="6659303" y="1890933"/>
          <a:ext cx="5423409" cy="4007220"/>
        </p:xfrm>
        <a:graphic>
          <a:graphicData uri="http://schemas.openxmlformats.org/drawingml/2006/chart">
            <c:chart xmlns:c="http://schemas.openxmlformats.org/drawingml/2006/chart" xmlns:r="http://schemas.openxmlformats.org/officeDocument/2006/relationships" r:id="rId4"/>
          </a:graphicData>
        </a:graphic>
      </p:graphicFrame>
      <p:sp>
        <p:nvSpPr>
          <p:cNvPr id="18" name="Title 1">
            <a:extLst>
              <a:ext uri="{FF2B5EF4-FFF2-40B4-BE49-F238E27FC236}">
                <a16:creationId xmlns:a16="http://schemas.microsoft.com/office/drawing/2014/main" id="{EA46D498-9F9C-AF06-1FEE-3FACA8C9F3E5}"/>
              </a:ext>
            </a:extLst>
          </p:cNvPr>
          <p:cNvSpPr txBox="1">
            <a:spLocks/>
          </p:cNvSpPr>
          <p:nvPr/>
        </p:nvSpPr>
        <p:spPr>
          <a:xfrm>
            <a:off x="0" y="127065"/>
            <a:ext cx="12192000" cy="611374"/>
          </a:xfrm>
          <a:prstGeom prst="rect">
            <a:avLst/>
          </a:prstGeom>
          <a:solidFill>
            <a:schemeClr val="accent2">
              <a:lumMod val="75000"/>
            </a:schemeClr>
          </a:solidFill>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r>
              <a:rPr lang="en-US" sz="3200" dirty="0">
                <a:solidFill>
                  <a:schemeClr val="bg1"/>
                </a:solidFill>
                <a:latin typeface="Arial" panose="020B0604020202020204" pitchFamily="34" charset="0"/>
                <a:cs typeface="Arial" panose="020B0604020202020204" pitchFamily="34" charset="0"/>
              </a:rPr>
              <a:t>  STIMULUS EFFECTS </a:t>
            </a:r>
            <a:endParaRPr lang="en-ZA"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7715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81F3EA8-6F91-D80D-5D05-CE08A17C4340}"/>
              </a:ext>
            </a:extLst>
          </p:cNvPr>
          <p:cNvGrpSpPr/>
          <p:nvPr/>
        </p:nvGrpSpPr>
        <p:grpSpPr>
          <a:xfrm>
            <a:off x="1235111" y="999003"/>
            <a:ext cx="9721777" cy="2180926"/>
            <a:chOff x="419859" y="4042453"/>
            <a:chExt cx="10885058" cy="2554545"/>
          </a:xfrm>
        </p:grpSpPr>
        <p:sp>
          <p:nvSpPr>
            <p:cNvPr id="4" name="TextBox 3">
              <a:extLst>
                <a:ext uri="{FF2B5EF4-FFF2-40B4-BE49-F238E27FC236}">
                  <a16:creationId xmlns:a16="http://schemas.microsoft.com/office/drawing/2014/main" id="{3882317B-99B1-DA3C-96E0-9D56789EE28B}"/>
                </a:ext>
              </a:extLst>
            </p:cNvPr>
            <p:cNvSpPr txBox="1"/>
            <p:nvPr/>
          </p:nvSpPr>
          <p:spPr>
            <a:xfrm>
              <a:off x="419859" y="4042453"/>
              <a:ext cx="10885058" cy="2554545"/>
            </a:xfrm>
            <a:prstGeom prst="rect">
              <a:avLst/>
            </a:prstGeom>
            <a:solidFill>
              <a:schemeClr val="bg1"/>
            </a:solidFill>
            <a:ln w="19050">
              <a:solidFill>
                <a:schemeClr val="tx1"/>
              </a:solidFill>
            </a:ln>
            <a:effectLst/>
          </p:spPr>
          <p:txBody>
            <a:bodyPr wrap="square" rtlCol="0">
              <a:spAutoFit/>
            </a:bodyPr>
            <a:lstStyle/>
            <a:p>
              <a:pPr algn="ctr"/>
              <a:r>
                <a:rPr lang="en-US" sz="2000" b="1" dirty="0">
                  <a:latin typeface="Arial" panose="020B0604020202020204" pitchFamily="34" charset="0"/>
                  <a:cs typeface="Arial" panose="020B0604020202020204" pitchFamily="34" charset="0"/>
                </a:rPr>
                <a:t>Did your PESP project allow you to earn </a:t>
              </a:r>
              <a:r>
                <a:rPr lang="en-US" sz="2000" b="1" u="sng" dirty="0">
                  <a:latin typeface="Arial" panose="020B0604020202020204" pitchFamily="34" charset="0"/>
                  <a:cs typeface="Arial" panose="020B0604020202020204" pitchFamily="34" charset="0"/>
                </a:rPr>
                <a:t>additional</a:t>
              </a:r>
              <a:r>
                <a:rPr lang="en-US" sz="2000" b="1" dirty="0">
                  <a:latin typeface="Arial" panose="020B0604020202020204" pitchFamily="34" charset="0"/>
                  <a:cs typeface="Arial" panose="020B0604020202020204" pitchFamily="34" charset="0"/>
                </a:rPr>
                <a:t> income that helped sustain your livelihood/business thereafter?</a:t>
              </a: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063A8A25-129A-1EAF-324A-33A6AA675A11}"/>
                </a:ext>
              </a:extLst>
            </p:cNvPr>
            <p:cNvGrpSpPr/>
            <p:nvPr/>
          </p:nvGrpSpPr>
          <p:grpSpPr>
            <a:xfrm>
              <a:off x="1624639" y="4939092"/>
              <a:ext cx="9105867" cy="1552008"/>
              <a:chOff x="7440632" y="2987372"/>
              <a:chExt cx="4965884" cy="1134278"/>
            </a:xfrm>
          </p:grpSpPr>
          <p:pic>
            <p:nvPicPr>
              <p:cNvPr id="10" name="Picture 9">
                <a:extLst>
                  <a:ext uri="{FF2B5EF4-FFF2-40B4-BE49-F238E27FC236}">
                    <a16:creationId xmlns:a16="http://schemas.microsoft.com/office/drawing/2014/main" id="{42325C9C-2362-62AD-C503-4E8137CDBC13}"/>
                  </a:ext>
                </a:extLst>
              </p:cNvPr>
              <p:cNvPicPr>
                <a:picLocks noChangeAspect="1"/>
              </p:cNvPicPr>
              <p:nvPr/>
            </p:nvPicPr>
            <p:blipFill>
              <a:blip r:embed="rId2"/>
              <a:stretch>
                <a:fillRect/>
              </a:stretch>
            </p:blipFill>
            <p:spPr>
              <a:xfrm>
                <a:off x="7777951" y="2987372"/>
                <a:ext cx="4411079" cy="1134278"/>
              </a:xfrm>
              <a:prstGeom prst="rect">
                <a:avLst/>
              </a:prstGeom>
            </p:spPr>
          </p:pic>
          <p:sp>
            <p:nvSpPr>
              <p:cNvPr id="11" name="TextBox 10">
                <a:extLst>
                  <a:ext uri="{FF2B5EF4-FFF2-40B4-BE49-F238E27FC236}">
                    <a16:creationId xmlns:a16="http://schemas.microsoft.com/office/drawing/2014/main" id="{7F2097AF-9B43-3097-E73B-6609AF0B4FBB}"/>
                  </a:ext>
                </a:extLst>
              </p:cNvPr>
              <p:cNvSpPr txBox="1"/>
              <p:nvPr/>
            </p:nvSpPr>
            <p:spPr>
              <a:xfrm>
                <a:off x="8815269" y="3130593"/>
                <a:ext cx="1175942" cy="26992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22,03%</a:t>
                </a:r>
                <a:endParaRPr lang="en-ZA"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468B1FA-B86D-868B-C19E-CCC131245155}"/>
                  </a:ext>
                </a:extLst>
              </p:cNvPr>
              <p:cNvSpPr txBox="1"/>
              <p:nvPr/>
            </p:nvSpPr>
            <p:spPr>
              <a:xfrm>
                <a:off x="11230574" y="3698928"/>
                <a:ext cx="1175942" cy="26992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77,97%</a:t>
                </a:r>
                <a:endParaRPr lang="en-ZA"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7296FD59-D6D6-CD5C-B737-DBE3FC4118FF}"/>
                  </a:ext>
                </a:extLst>
              </p:cNvPr>
              <p:cNvSpPr txBox="1"/>
              <p:nvPr/>
            </p:nvSpPr>
            <p:spPr>
              <a:xfrm>
                <a:off x="7445205" y="3157728"/>
                <a:ext cx="505265" cy="26992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No</a:t>
                </a:r>
                <a:endParaRPr lang="en-ZA"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9073F294-DF08-8113-F73A-994F7CCB8454}"/>
                  </a:ext>
                </a:extLst>
              </p:cNvPr>
              <p:cNvSpPr txBox="1"/>
              <p:nvPr/>
            </p:nvSpPr>
            <p:spPr>
              <a:xfrm>
                <a:off x="7440632" y="3698928"/>
                <a:ext cx="852580" cy="26992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Yes </a:t>
                </a:r>
                <a:endParaRPr lang="en-ZA" dirty="0">
                  <a:latin typeface="Arial" panose="020B0604020202020204" pitchFamily="34" charset="0"/>
                  <a:cs typeface="Arial" panose="020B0604020202020204" pitchFamily="34" charset="0"/>
                </a:endParaRPr>
              </a:p>
            </p:txBody>
          </p:sp>
        </p:grpSp>
      </p:grpSp>
      <p:sp>
        <p:nvSpPr>
          <p:cNvPr id="8" name="Title 1">
            <a:extLst>
              <a:ext uri="{FF2B5EF4-FFF2-40B4-BE49-F238E27FC236}">
                <a16:creationId xmlns:a16="http://schemas.microsoft.com/office/drawing/2014/main" id="{FD058940-C1D2-90CC-0EE2-AF117C0E6BFD}"/>
              </a:ext>
            </a:extLst>
          </p:cNvPr>
          <p:cNvSpPr txBox="1">
            <a:spLocks/>
          </p:cNvSpPr>
          <p:nvPr/>
        </p:nvSpPr>
        <p:spPr>
          <a:xfrm>
            <a:off x="0" y="127065"/>
            <a:ext cx="12192000" cy="611374"/>
          </a:xfrm>
          <a:prstGeom prst="rect">
            <a:avLst/>
          </a:prstGeom>
          <a:solidFill>
            <a:schemeClr val="accent2">
              <a:lumMod val="75000"/>
            </a:schemeClr>
          </a:solidFill>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r>
              <a:rPr lang="en-US" sz="3200" dirty="0">
                <a:solidFill>
                  <a:schemeClr val="bg1"/>
                </a:solidFill>
                <a:latin typeface="Arial" panose="020B0604020202020204" pitchFamily="34" charset="0"/>
                <a:cs typeface="Arial" panose="020B0604020202020204" pitchFamily="34" charset="0"/>
              </a:rPr>
              <a:t>  STIMULUS EFFECTS </a:t>
            </a:r>
            <a:endParaRPr lang="en-ZA" sz="320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616203B-CD1A-9576-2617-02ACB92A6005}"/>
              </a:ext>
            </a:extLst>
          </p:cNvPr>
          <p:cNvSpPr txBox="1"/>
          <p:nvPr/>
        </p:nvSpPr>
        <p:spPr>
          <a:xfrm>
            <a:off x="1235110" y="3541873"/>
            <a:ext cx="9901463" cy="3077766"/>
          </a:xfrm>
          <a:prstGeom prst="rect">
            <a:avLst/>
          </a:prstGeom>
          <a:solidFill>
            <a:schemeClr val="bg1"/>
          </a:solidFill>
          <a:ln w="19050">
            <a:solidFill>
              <a:schemeClr val="tx1"/>
            </a:solidFill>
          </a:ln>
          <a:effectLst/>
        </p:spPr>
        <p:txBody>
          <a:bodyPr wrap="square" rtlCol="0">
            <a:spAutoFit/>
          </a:bodyPr>
          <a:lstStyle/>
          <a:p>
            <a:pPr algn="ctr"/>
            <a:r>
              <a:rPr lang="en-US" sz="2000" b="1" dirty="0">
                <a:latin typeface="Arial" panose="020B0604020202020204" pitchFamily="34" charset="0"/>
                <a:cs typeface="Arial" panose="020B0604020202020204" pitchFamily="34" charset="0"/>
              </a:rPr>
              <a:t>If yes, what kind of additional income did you earn</a:t>
            </a:r>
            <a:r>
              <a:rPr lang="en-US" sz="1600" b="1" dirty="0">
                <a:latin typeface="Arial" panose="020B0604020202020204" pitchFamily="34" charset="0"/>
                <a:cs typeface="Arial" panose="020B0604020202020204" pitchFamily="34" charset="0"/>
              </a:rPr>
              <a:t>?</a:t>
            </a: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F22F0339-57F5-1B2C-9354-8B117298D7DA}"/>
              </a:ext>
            </a:extLst>
          </p:cNvPr>
          <p:cNvGrpSpPr/>
          <p:nvPr/>
        </p:nvGrpSpPr>
        <p:grpSpPr>
          <a:xfrm>
            <a:off x="1497838" y="4284965"/>
            <a:ext cx="9444243" cy="2051367"/>
            <a:chOff x="1130678" y="2082500"/>
            <a:chExt cx="9882228" cy="3193222"/>
          </a:xfrm>
        </p:grpSpPr>
        <p:grpSp>
          <p:nvGrpSpPr>
            <p:cNvPr id="9" name="Group 8">
              <a:extLst>
                <a:ext uri="{FF2B5EF4-FFF2-40B4-BE49-F238E27FC236}">
                  <a16:creationId xmlns:a16="http://schemas.microsoft.com/office/drawing/2014/main" id="{2D61D42A-1CEB-FC3F-7B06-0352B353563A}"/>
                </a:ext>
              </a:extLst>
            </p:cNvPr>
            <p:cNvGrpSpPr/>
            <p:nvPr/>
          </p:nvGrpSpPr>
          <p:grpSpPr>
            <a:xfrm>
              <a:off x="4010526" y="2082500"/>
              <a:ext cx="7002380" cy="3193222"/>
              <a:chOff x="2943725" y="1906037"/>
              <a:chExt cx="7002380" cy="3193222"/>
            </a:xfrm>
          </p:grpSpPr>
          <p:pic>
            <p:nvPicPr>
              <p:cNvPr id="23" name="Picture 22">
                <a:extLst>
                  <a:ext uri="{FF2B5EF4-FFF2-40B4-BE49-F238E27FC236}">
                    <a16:creationId xmlns:a16="http://schemas.microsoft.com/office/drawing/2014/main" id="{BF7E1A3F-5D82-7C7E-E00F-DFFF0F507AA7}"/>
                  </a:ext>
                </a:extLst>
              </p:cNvPr>
              <p:cNvPicPr>
                <a:picLocks noChangeAspect="1"/>
              </p:cNvPicPr>
              <p:nvPr/>
            </p:nvPicPr>
            <p:blipFill>
              <a:blip r:embed="rId3"/>
              <a:stretch>
                <a:fillRect/>
              </a:stretch>
            </p:blipFill>
            <p:spPr>
              <a:xfrm>
                <a:off x="2943725" y="1906037"/>
                <a:ext cx="6304547" cy="3193222"/>
              </a:xfrm>
              <a:prstGeom prst="rect">
                <a:avLst/>
              </a:prstGeom>
            </p:spPr>
          </p:pic>
          <p:sp>
            <p:nvSpPr>
              <p:cNvPr id="24" name="TextBox 23">
                <a:extLst>
                  <a:ext uri="{FF2B5EF4-FFF2-40B4-BE49-F238E27FC236}">
                    <a16:creationId xmlns:a16="http://schemas.microsoft.com/office/drawing/2014/main" id="{F4E6EA42-4204-47A4-49DC-966978BFDAB6}"/>
                  </a:ext>
                </a:extLst>
              </p:cNvPr>
              <p:cNvSpPr txBox="1"/>
              <p:nvPr/>
            </p:nvSpPr>
            <p:spPr>
              <a:xfrm>
                <a:off x="8742947" y="2151140"/>
                <a:ext cx="120315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50,0%</a:t>
                </a:r>
                <a:endParaRPr lang="en-ZA"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DF4EC8BD-6D0C-0341-3B6C-EC6627A653E1}"/>
                  </a:ext>
                </a:extLst>
              </p:cNvPr>
              <p:cNvSpPr txBox="1"/>
              <p:nvPr/>
            </p:nvSpPr>
            <p:spPr>
              <a:xfrm>
                <a:off x="5285873" y="2930477"/>
                <a:ext cx="120315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19,57%</a:t>
                </a:r>
                <a:endParaRPr lang="en-ZA"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1B5F9BBF-B275-78CA-3447-EB9D672E8F5B}"/>
                  </a:ext>
                </a:extLst>
              </p:cNvPr>
              <p:cNvSpPr txBox="1"/>
              <p:nvPr/>
            </p:nvSpPr>
            <p:spPr>
              <a:xfrm>
                <a:off x="4788567" y="3773674"/>
                <a:ext cx="120315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15,22%</a:t>
                </a:r>
                <a:endParaRPr lang="en-ZA"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5BEC2CF1-1BF6-222A-3C5A-A444EB599429}"/>
                  </a:ext>
                </a:extLst>
              </p:cNvPr>
              <p:cNvSpPr txBox="1"/>
              <p:nvPr/>
            </p:nvSpPr>
            <p:spPr>
              <a:xfrm>
                <a:off x="4732420" y="4590822"/>
                <a:ext cx="120315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15,22%</a:t>
                </a:r>
                <a:endParaRPr lang="en-ZA" dirty="0">
                  <a:latin typeface="Arial" panose="020B0604020202020204" pitchFamily="34" charset="0"/>
                  <a:cs typeface="Arial" panose="020B0604020202020204" pitchFamily="34" charset="0"/>
                </a:endParaRPr>
              </a:p>
            </p:txBody>
          </p:sp>
        </p:grpSp>
        <p:sp>
          <p:nvSpPr>
            <p:cNvPr id="14" name="TextBox 13">
              <a:extLst>
                <a:ext uri="{FF2B5EF4-FFF2-40B4-BE49-F238E27FC236}">
                  <a16:creationId xmlns:a16="http://schemas.microsoft.com/office/drawing/2014/main" id="{A1F61B30-1B22-8AB4-8EC0-66A35E636F75}"/>
                </a:ext>
              </a:extLst>
            </p:cNvPr>
            <p:cNvSpPr txBox="1"/>
            <p:nvPr/>
          </p:nvSpPr>
          <p:spPr>
            <a:xfrm>
              <a:off x="1398621" y="2202043"/>
              <a:ext cx="2743200" cy="369333"/>
            </a:xfrm>
            <a:prstGeom prst="rect">
              <a:avLst/>
            </a:prstGeom>
            <a:noFill/>
          </p:spPr>
          <p:txBody>
            <a:bodyPr wrap="square" rtlCol="0">
              <a:spAutoFit/>
            </a:bodyPr>
            <a:lstStyle/>
            <a:p>
              <a:r>
                <a:rPr lang="en-ZA" dirty="0">
                  <a:latin typeface="Arial" panose="020B0604020202020204" pitchFamily="34" charset="0"/>
                  <a:cs typeface="Arial" panose="020B0604020202020204" pitchFamily="34" charset="0"/>
                </a:rPr>
                <a:t>Sales of work produced</a:t>
              </a:r>
            </a:p>
          </p:txBody>
        </p:sp>
        <p:sp>
          <p:nvSpPr>
            <p:cNvPr id="16" name="TextBox 15">
              <a:extLst>
                <a:ext uri="{FF2B5EF4-FFF2-40B4-BE49-F238E27FC236}">
                  <a16:creationId xmlns:a16="http://schemas.microsoft.com/office/drawing/2014/main" id="{684A493F-3C12-FE2C-FE26-5533AB427323}"/>
                </a:ext>
              </a:extLst>
            </p:cNvPr>
            <p:cNvSpPr txBox="1"/>
            <p:nvPr/>
          </p:nvSpPr>
          <p:spPr>
            <a:xfrm>
              <a:off x="1130678" y="3044736"/>
              <a:ext cx="3144253" cy="369333"/>
            </a:xfrm>
            <a:prstGeom prst="rect">
              <a:avLst/>
            </a:prstGeom>
            <a:noFill/>
          </p:spPr>
          <p:txBody>
            <a:bodyPr wrap="square" rtlCol="0">
              <a:spAutoFit/>
            </a:bodyPr>
            <a:lstStyle/>
            <a:p>
              <a:r>
                <a:rPr lang="en-ZA" dirty="0">
                  <a:latin typeface="Arial" panose="020B0604020202020204" pitchFamily="34" charset="0"/>
                  <a:cs typeface="Arial" panose="020B0604020202020204" pitchFamily="34" charset="0"/>
                </a:rPr>
                <a:t>Tickets from performances</a:t>
              </a:r>
            </a:p>
          </p:txBody>
        </p:sp>
        <p:sp>
          <p:nvSpPr>
            <p:cNvPr id="18" name="TextBox 17">
              <a:extLst>
                <a:ext uri="{FF2B5EF4-FFF2-40B4-BE49-F238E27FC236}">
                  <a16:creationId xmlns:a16="http://schemas.microsoft.com/office/drawing/2014/main" id="{CD6AF721-8389-7A3F-CEDD-AD5C8107BEF0}"/>
                </a:ext>
              </a:extLst>
            </p:cNvPr>
            <p:cNvSpPr txBox="1"/>
            <p:nvPr/>
          </p:nvSpPr>
          <p:spPr>
            <a:xfrm>
              <a:off x="2422459" y="3890976"/>
              <a:ext cx="3144253" cy="369333"/>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a:t>
              </a:r>
              <a:r>
                <a:rPr lang="en-ZA" dirty="0">
                  <a:latin typeface="Arial" panose="020B0604020202020204" pitchFamily="34" charset="0"/>
                  <a:cs typeface="Arial" panose="020B0604020202020204" pitchFamily="34" charset="0"/>
                </a:rPr>
                <a:t>ales of rights</a:t>
              </a:r>
            </a:p>
          </p:txBody>
        </p:sp>
        <p:sp>
          <p:nvSpPr>
            <p:cNvPr id="20" name="TextBox 19">
              <a:extLst>
                <a:ext uri="{FF2B5EF4-FFF2-40B4-BE49-F238E27FC236}">
                  <a16:creationId xmlns:a16="http://schemas.microsoft.com/office/drawing/2014/main" id="{08A52188-A2E3-2512-6BC0-4D596BA64043}"/>
                </a:ext>
              </a:extLst>
            </p:cNvPr>
            <p:cNvSpPr txBox="1"/>
            <p:nvPr/>
          </p:nvSpPr>
          <p:spPr>
            <a:xfrm>
              <a:off x="2898249" y="4652171"/>
              <a:ext cx="3144253" cy="369333"/>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Royalties </a:t>
              </a:r>
              <a:endParaRPr lang="en-ZA"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602658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0D91A8D-F592-A9FC-2BD3-DF6CA0B2D379}"/>
              </a:ext>
            </a:extLst>
          </p:cNvPr>
          <p:cNvSpPr txBox="1">
            <a:spLocks/>
          </p:cNvSpPr>
          <p:nvPr/>
        </p:nvSpPr>
        <p:spPr>
          <a:xfrm>
            <a:off x="0" y="0"/>
            <a:ext cx="12192000" cy="690230"/>
          </a:xfrm>
          <a:prstGeom prst="rect">
            <a:avLst/>
          </a:prstGeom>
          <a:solidFill>
            <a:schemeClr val="accent2">
              <a:lumMod val="75000"/>
            </a:schemeClr>
          </a:solidFill>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US" sz="2800" dirty="0">
                <a:solidFill>
                  <a:schemeClr val="bg1"/>
                </a:solidFill>
                <a:latin typeface="Arial" panose="020B0604020202020204" pitchFamily="34" charset="0"/>
                <a:cs typeface="Arial" panose="020B0604020202020204" pitchFamily="34" charset="0"/>
              </a:rPr>
              <a:t>PESP: beneficiary impact</a:t>
            </a:r>
            <a:endParaRPr lang="en-ZA" sz="2800" dirty="0">
              <a:solidFill>
                <a:schemeClr val="bg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46C5EA30-DFE2-8A3B-62E4-C165FF2DF6C1}"/>
              </a:ext>
            </a:extLst>
          </p:cNvPr>
          <p:cNvSpPr txBox="1"/>
          <p:nvPr/>
        </p:nvSpPr>
        <p:spPr>
          <a:xfrm>
            <a:off x="267178" y="894048"/>
            <a:ext cx="3806441" cy="5842637"/>
          </a:xfrm>
          <a:prstGeom prst="rect">
            <a:avLst/>
          </a:prstGeom>
          <a:noFill/>
          <a:ln>
            <a:solidFill>
              <a:schemeClr val="bg1"/>
            </a:solidFill>
          </a:ln>
          <a:effectLst>
            <a:outerShdw blurRad="63500" sx="102000" sy="102000" algn="ctr" rotWithShape="0">
              <a:prstClr val="black">
                <a:alpha val="40000"/>
              </a:prstClr>
            </a:outerShdw>
          </a:effectLst>
        </p:spPr>
        <p:txBody>
          <a:bodyPr wrap="square" rtlCol="0">
            <a:spAutoFit/>
          </a:bodyPr>
          <a:lstStyle/>
          <a:p>
            <a:endParaRPr lang="en-ZA" dirty="0"/>
          </a:p>
        </p:txBody>
      </p:sp>
      <p:sp>
        <p:nvSpPr>
          <p:cNvPr id="35" name="TextBox 34">
            <a:extLst>
              <a:ext uri="{FF2B5EF4-FFF2-40B4-BE49-F238E27FC236}">
                <a16:creationId xmlns:a16="http://schemas.microsoft.com/office/drawing/2014/main" id="{37BE30CD-107B-2671-9543-8E7247CC0F54}"/>
              </a:ext>
            </a:extLst>
          </p:cNvPr>
          <p:cNvSpPr txBox="1"/>
          <p:nvPr/>
        </p:nvSpPr>
        <p:spPr>
          <a:xfrm>
            <a:off x="8726418" y="894047"/>
            <a:ext cx="3198404" cy="5720917"/>
          </a:xfrm>
          <a:prstGeom prst="rect">
            <a:avLst/>
          </a:prstGeom>
          <a:noFill/>
          <a:ln>
            <a:solidFill>
              <a:schemeClr val="bg1"/>
            </a:solidFill>
          </a:ln>
          <a:effectLst>
            <a:outerShdw blurRad="63500" sx="102000" sy="102000" algn="ctr" rotWithShape="0">
              <a:prstClr val="black">
                <a:alpha val="40000"/>
              </a:prstClr>
            </a:outerShdw>
          </a:effectLst>
        </p:spPr>
        <p:txBody>
          <a:bodyPr wrap="square" rtlCol="0">
            <a:spAutoFit/>
          </a:bodyPr>
          <a:lstStyle/>
          <a:p>
            <a:endParaRPr lang="en-ZA" dirty="0"/>
          </a:p>
        </p:txBody>
      </p:sp>
      <p:grpSp>
        <p:nvGrpSpPr>
          <p:cNvPr id="23" name="Group 22">
            <a:extLst>
              <a:ext uri="{FF2B5EF4-FFF2-40B4-BE49-F238E27FC236}">
                <a16:creationId xmlns:a16="http://schemas.microsoft.com/office/drawing/2014/main" id="{FDCA2C69-C22E-25B5-7D19-BFBF039A3833}"/>
              </a:ext>
            </a:extLst>
          </p:cNvPr>
          <p:cNvGrpSpPr/>
          <p:nvPr/>
        </p:nvGrpSpPr>
        <p:grpSpPr>
          <a:xfrm>
            <a:off x="8975776" y="918495"/>
            <a:ext cx="3072912" cy="5793741"/>
            <a:chOff x="808493" y="1004341"/>
            <a:chExt cx="3072912" cy="5793741"/>
          </a:xfrm>
        </p:grpSpPr>
        <p:sp>
          <p:nvSpPr>
            <p:cNvPr id="3" name="TextBox 2">
              <a:extLst>
                <a:ext uri="{FF2B5EF4-FFF2-40B4-BE49-F238E27FC236}">
                  <a16:creationId xmlns:a16="http://schemas.microsoft.com/office/drawing/2014/main" id="{E403A949-8605-6AE4-5087-F2598F7F022C}"/>
                </a:ext>
              </a:extLst>
            </p:cNvPr>
            <p:cNvSpPr txBox="1"/>
            <p:nvPr/>
          </p:nvSpPr>
          <p:spPr>
            <a:xfrm>
              <a:off x="808493" y="4212759"/>
              <a:ext cx="3072912" cy="2585323"/>
            </a:xfrm>
            <a:prstGeom prst="rect">
              <a:avLst/>
            </a:prstGeom>
            <a:noFill/>
          </p:spPr>
          <p:txBody>
            <a:bodyPr wrap="square" rtlCol="0">
              <a:spAutoFit/>
            </a:bodyPr>
            <a:lstStyle/>
            <a:p>
              <a:r>
                <a:rPr lang="en-US" b="0" i="0" dirty="0">
                  <a:solidFill>
                    <a:srgbClr val="000000"/>
                  </a:solidFill>
                  <a:effectLst/>
                  <a:latin typeface="Times New Roman" panose="02020603050405020304" pitchFamily="18" charset="0"/>
                  <a:cs typeface="Times New Roman" panose="02020603050405020304" pitchFamily="18" charset="0"/>
                </a:rPr>
                <a:t>Puku spearheaded the publication of the first-ever book in the N/uu language - a severely endangered language according to the UNESCO degree of endangerment. This earned them the prestigious 2021 UNESCO King Sejong Literary Prize.  </a:t>
              </a:r>
              <a:endParaRPr lang="en-ZA" b="1" dirty="0">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933F96F7-569B-0AB6-B873-A09CA8D829EF}"/>
                </a:ext>
              </a:extLst>
            </p:cNvPr>
            <p:cNvGrpSpPr/>
            <p:nvPr/>
          </p:nvGrpSpPr>
          <p:grpSpPr>
            <a:xfrm>
              <a:off x="874552" y="1004341"/>
              <a:ext cx="2537328" cy="3208418"/>
              <a:chOff x="400594" y="894049"/>
              <a:chExt cx="2537328" cy="3208418"/>
            </a:xfrm>
          </p:grpSpPr>
          <p:pic>
            <p:nvPicPr>
              <p:cNvPr id="2049" name="Picture 1">
                <a:extLst>
                  <a:ext uri="{FF2B5EF4-FFF2-40B4-BE49-F238E27FC236}">
                    <a16:creationId xmlns:a16="http://schemas.microsoft.com/office/drawing/2014/main" id="{6688EEBF-ADD2-5865-67CA-0BCC567F74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594" y="1194400"/>
                <a:ext cx="2537328" cy="290806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3422101-95A2-87A4-D8D1-5CDC0F361DAA}"/>
                  </a:ext>
                </a:extLst>
              </p:cNvPr>
              <p:cNvSpPr txBox="1"/>
              <p:nvPr/>
            </p:nvSpPr>
            <p:spPr>
              <a:xfrm>
                <a:off x="413290" y="894049"/>
                <a:ext cx="2524631" cy="307777"/>
              </a:xfrm>
              <a:prstGeom prst="rect">
                <a:avLst/>
              </a:prstGeom>
              <a:solidFill>
                <a:schemeClr val="tx1"/>
              </a:solid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National Arts Council</a:t>
                </a:r>
                <a:endParaRPr lang="en-ZA" sz="1400" dirty="0">
                  <a:solidFill>
                    <a:schemeClr val="bg1"/>
                  </a:solidFill>
                  <a:latin typeface="Arial" panose="020B0604020202020204" pitchFamily="34" charset="0"/>
                  <a:cs typeface="Arial" panose="020B0604020202020204" pitchFamily="34" charset="0"/>
                </a:endParaRPr>
              </a:p>
            </p:txBody>
          </p:sp>
        </p:grpSp>
      </p:grpSp>
      <p:sp>
        <p:nvSpPr>
          <p:cNvPr id="28" name="TextBox 27">
            <a:extLst>
              <a:ext uri="{FF2B5EF4-FFF2-40B4-BE49-F238E27FC236}">
                <a16:creationId xmlns:a16="http://schemas.microsoft.com/office/drawing/2014/main" id="{D4085CBA-618E-9ACD-EA13-77FD2C369A46}"/>
              </a:ext>
            </a:extLst>
          </p:cNvPr>
          <p:cNvSpPr txBox="1"/>
          <p:nvPr/>
        </p:nvSpPr>
        <p:spPr>
          <a:xfrm>
            <a:off x="4414731" y="894048"/>
            <a:ext cx="3806440" cy="5720917"/>
          </a:xfrm>
          <a:prstGeom prst="rect">
            <a:avLst/>
          </a:prstGeom>
          <a:noFill/>
          <a:ln>
            <a:solidFill>
              <a:schemeClr val="bg1"/>
            </a:solidFill>
          </a:ln>
          <a:effectLst>
            <a:outerShdw blurRad="63500" sx="102000" sy="102000" algn="ctr" rotWithShape="0">
              <a:prstClr val="black">
                <a:alpha val="40000"/>
              </a:prstClr>
            </a:outerShdw>
          </a:effectLst>
        </p:spPr>
        <p:txBody>
          <a:bodyPr wrap="square" rtlCol="0">
            <a:spAutoFit/>
          </a:bodyPr>
          <a:lstStyle/>
          <a:p>
            <a:endParaRPr lang="en-ZA" dirty="0"/>
          </a:p>
        </p:txBody>
      </p:sp>
      <p:grpSp>
        <p:nvGrpSpPr>
          <p:cNvPr id="43" name="Group 42">
            <a:extLst>
              <a:ext uri="{FF2B5EF4-FFF2-40B4-BE49-F238E27FC236}">
                <a16:creationId xmlns:a16="http://schemas.microsoft.com/office/drawing/2014/main" id="{35F1D28B-33AC-8040-F7F3-A381068A75F7}"/>
              </a:ext>
            </a:extLst>
          </p:cNvPr>
          <p:cNvGrpSpPr/>
          <p:nvPr/>
        </p:nvGrpSpPr>
        <p:grpSpPr>
          <a:xfrm>
            <a:off x="617842" y="1035049"/>
            <a:ext cx="3458210" cy="5473945"/>
            <a:chOff x="8851910" y="1035049"/>
            <a:chExt cx="3458210" cy="5473945"/>
          </a:xfrm>
        </p:grpSpPr>
        <p:grpSp>
          <p:nvGrpSpPr>
            <p:cNvPr id="39" name="Group 38">
              <a:extLst>
                <a:ext uri="{FF2B5EF4-FFF2-40B4-BE49-F238E27FC236}">
                  <a16:creationId xmlns:a16="http://schemas.microsoft.com/office/drawing/2014/main" id="{D771BEC3-8999-43B1-4F36-512F55FFE16F}"/>
                </a:ext>
              </a:extLst>
            </p:cNvPr>
            <p:cNvGrpSpPr/>
            <p:nvPr/>
          </p:nvGrpSpPr>
          <p:grpSpPr>
            <a:xfrm>
              <a:off x="8851910" y="1035049"/>
              <a:ext cx="3458210" cy="3286188"/>
              <a:chOff x="8971858" y="1045179"/>
              <a:chExt cx="3198403" cy="3308347"/>
            </a:xfrm>
          </p:grpSpPr>
          <p:grpSp>
            <p:nvGrpSpPr>
              <p:cNvPr id="10" name="Group 9">
                <a:extLst>
                  <a:ext uri="{FF2B5EF4-FFF2-40B4-BE49-F238E27FC236}">
                    <a16:creationId xmlns:a16="http://schemas.microsoft.com/office/drawing/2014/main" id="{5D48CD1D-E831-EB07-B4A4-15DD5606F8AA}"/>
                  </a:ext>
                </a:extLst>
              </p:cNvPr>
              <p:cNvGrpSpPr/>
              <p:nvPr/>
            </p:nvGrpSpPr>
            <p:grpSpPr>
              <a:xfrm>
                <a:off x="8971858" y="1045179"/>
                <a:ext cx="3198403" cy="3308347"/>
                <a:chOff x="8617727" y="1042423"/>
                <a:chExt cx="3198403" cy="3308347"/>
              </a:xfrm>
            </p:grpSpPr>
            <p:sp>
              <p:nvSpPr>
                <p:cNvPr id="2" name="TextBox 1">
                  <a:extLst>
                    <a:ext uri="{FF2B5EF4-FFF2-40B4-BE49-F238E27FC236}">
                      <a16:creationId xmlns:a16="http://schemas.microsoft.com/office/drawing/2014/main" id="{CEE40A32-CA7A-87E4-7DE2-D31BEBDEF180}"/>
                    </a:ext>
                  </a:extLst>
                </p:cNvPr>
                <p:cNvSpPr txBox="1"/>
                <p:nvPr/>
              </p:nvSpPr>
              <p:spPr>
                <a:xfrm>
                  <a:off x="8617727" y="3981438"/>
                  <a:ext cx="3198403" cy="369332"/>
                </a:xfrm>
                <a:prstGeom prst="rect">
                  <a:avLst/>
                </a:prstGeom>
                <a:noFill/>
              </p:spPr>
              <p:txBody>
                <a:bodyPr wrap="square" rtlCol="0">
                  <a:spAutoFit/>
                </a:bodyPr>
                <a:lstStyle/>
                <a:p>
                  <a:endParaRPr lang="en-ZA"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A8E05FE-9C89-0B44-10FD-E0161481B6BD}"/>
                    </a:ext>
                  </a:extLst>
                </p:cNvPr>
                <p:cNvSpPr txBox="1"/>
                <p:nvPr/>
              </p:nvSpPr>
              <p:spPr>
                <a:xfrm>
                  <a:off x="8634664" y="1042423"/>
                  <a:ext cx="2551744" cy="307777"/>
                </a:xfrm>
                <a:prstGeom prst="rect">
                  <a:avLst/>
                </a:prstGeom>
                <a:solidFill>
                  <a:schemeClr val="tx1"/>
                </a:solid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National Arts Council </a:t>
                  </a:r>
                  <a:endParaRPr lang="en-ZA" sz="1400" dirty="0">
                    <a:solidFill>
                      <a:schemeClr val="bg1"/>
                    </a:solidFill>
                    <a:latin typeface="Arial" panose="020B0604020202020204" pitchFamily="34" charset="0"/>
                    <a:cs typeface="Arial" panose="020B0604020202020204" pitchFamily="34" charset="0"/>
                  </a:endParaRPr>
                </a:p>
              </p:txBody>
            </p:sp>
          </p:grpSp>
          <p:pic>
            <p:nvPicPr>
              <p:cNvPr id="38" name="Picture 37">
                <a:extLst>
                  <a:ext uri="{FF2B5EF4-FFF2-40B4-BE49-F238E27FC236}">
                    <a16:creationId xmlns:a16="http://schemas.microsoft.com/office/drawing/2014/main" id="{24312D3F-183B-5771-0851-5D125B4861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8795" y="1358285"/>
                <a:ext cx="2551744" cy="2551744"/>
              </a:xfrm>
              <a:prstGeom prst="rect">
                <a:avLst/>
              </a:prstGeom>
            </p:spPr>
          </p:pic>
        </p:grpSp>
        <p:sp>
          <p:nvSpPr>
            <p:cNvPr id="42" name="TextBox 41">
              <a:extLst>
                <a:ext uri="{FF2B5EF4-FFF2-40B4-BE49-F238E27FC236}">
                  <a16:creationId xmlns:a16="http://schemas.microsoft.com/office/drawing/2014/main" id="{3B057723-1F7E-5127-DA67-395BF2B0C8D7}"/>
                </a:ext>
              </a:extLst>
            </p:cNvPr>
            <p:cNvSpPr txBox="1"/>
            <p:nvPr/>
          </p:nvSpPr>
          <p:spPr>
            <a:xfrm>
              <a:off x="8851910" y="3923671"/>
              <a:ext cx="3072912" cy="2585323"/>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cs typeface="Times New Roman" panose="02020603050405020304" pitchFamily="18" charset="0"/>
                </a:rPr>
                <a:t>Zingce Arts Festival is a fusion of Visual, Performing, Literary and Applied Arts created as a platform for encouraging and promoting the development of creative, business and entrepreneurial skills in the arts industry, for the citizens of the Eastern Cape. </a:t>
              </a:r>
              <a:endParaRPr lang="en-ZA" dirty="0">
                <a:latin typeface="Times New Roman" panose="02020603050405020304" pitchFamily="18"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35C187D3-A737-4CF7-A005-06833B02A548}"/>
              </a:ext>
            </a:extLst>
          </p:cNvPr>
          <p:cNvGrpSpPr/>
          <p:nvPr/>
        </p:nvGrpSpPr>
        <p:grpSpPr>
          <a:xfrm>
            <a:off x="4656045" y="1103377"/>
            <a:ext cx="3323812" cy="4316197"/>
            <a:chOff x="4572281" y="1076546"/>
            <a:chExt cx="3488489" cy="4422910"/>
          </a:xfrm>
        </p:grpSpPr>
        <p:grpSp>
          <p:nvGrpSpPr>
            <p:cNvPr id="16" name="Group 15">
              <a:extLst>
                <a:ext uri="{FF2B5EF4-FFF2-40B4-BE49-F238E27FC236}">
                  <a16:creationId xmlns:a16="http://schemas.microsoft.com/office/drawing/2014/main" id="{382EE99B-FAE3-1E49-5435-9B58AEF2CEC3}"/>
                </a:ext>
              </a:extLst>
            </p:cNvPr>
            <p:cNvGrpSpPr/>
            <p:nvPr/>
          </p:nvGrpSpPr>
          <p:grpSpPr>
            <a:xfrm>
              <a:off x="4572281" y="1076546"/>
              <a:ext cx="3488489" cy="2319344"/>
              <a:chOff x="4581402" y="1088184"/>
              <a:chExt cx="3964685" cy="2653740"/>
            </a:xfrm>
          </p:grpSpPr>
          <p:pic>
            <p:nvPicPr>
              <p:cNvPr id="18" name="Picture 17">
                <a:extLst>
                  <a:ext uri="{FF2B5EF4-FFF2-40B4-BE49-F238E27FC236}">
                    <a16:creationId xmlns:a16="http://schemas.microsoft.com/office/drawing/2014/main" id="{25E09798-7342-55BA-FD84-D98CE22DB6BC}"/>
                  </a:ext>
                </a:extLst>
              </p:cNvPr>
              <p:cNvPicPr>
                <a:picLocks noChangeAspect="1"/>
              </p:cNvPicPr>
              <p:nvPr/>
            </p:nvPicPr>
            <p:blipFill>
              <a:blip r:embed="rId5"/>
              <a:stretch>
                <a:fillRect/>
              </a:stretch>
            </p:blipFill>
            <p:spPr>
              <a:xfrm>
                <a:off x="4581402" y="1088185"/>
                <a:ext cx="3964685" cy="2653739"/>
              </a:xfrm>
              <a:prstGeom prst="rect">
                <a:avLst/>
              </a:prstGeom>
            </p:spPr>
          </p:pic>
          <p:sp>
            <p:nvSpPr>
              <p:cNvPr id="19" name="TextBox 18">
                <a:extLst>
                  <a:ext uri="{FF2B5EF4-FFF2-40B4-BE49-F238E27FC236}">
                    <a16:creationId xmlns:a16="http://schemas.microsoft.com/office/drawing/2014/main" id="{ABDA3B74-9388-9568-51EA-338F56D5BDCD}"/>
                  </a:ext>
                </a:extLst>
              </p:cNvPr>
              <p:cNvSpPr txBox="1"/>
              <p:nvPr/>
            </p:nvSpPr>
            <p:spPr>
              <a:xfrm>
                <a:off x="5628168" y="1088184"/>
                <a:ext cx="2264550" cy="352151"/>
              </a:xfrm>
              <a:prstGeom prst="rect">
                <a:avLst/>
              </a:prstGeom>
              <a:solidFill>
                <a:schemeClr val="tx1"/>
              </a:solid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National Arts Council</a:t>
                </a:r>
                <a:endParaRPr lang="en-ZA" sz="1400" dirty="0">
                  <a:solidFill>
                    <a:schemeClr val="bg1"/>
                  </a:solidFill>
                  <a:latin typeface="Arial" panose="020B0604020202020204" pitchFamily="34" charset="0"/>
                  <a:cs typeface="Arial" panose="020B0604020202020204" pitchFamily="34" charset="0"/>
                </a:endParaRPr>
              </a:p>
            </p:txBody>
          </p:sp>
        </p:grpSp>
        <p:sp>
          <p:nvSpPr>
            <p:cNvPr id="17" name="TextBox 16">
              <a:extLst>
                <a:ext uri="{FF2B5EF4-FFF2-40B4-BE49-F238E27FC236}">
                  <a16:creationId xmlns:a16="http://schemas.microsoft.com/office/drawing/2014/main" id="{E016AC74-07DD-7B37-1115-A227C05CE594}"/>
                </a:ext>
              </a:extLst>
            </p:cNvPr>
            <p:cNvSpPr txBox="1"/>
            <p:nvPr/>
          </p:nvSpPr>
          <p:spPr>
            <a:xfrm>
              <a:off x="4572281" y="3468131"/>
              <a:ext cx="3359441" cy="203132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My Home Town </a:t>
              </a:r>
              <a:r>
                <a:rPr lang="en-US" dirty="0">
                  <a:latin typeface="Times New Roman" panose="02020603050405020304" pitchFamily="18" charset="0"/>
                  <a:cs typeface="Times New Roman" panose="02020603050405020304" pitchFamily="18" charset="0"/>
                </a:rPr>
                <a:t>is a play that gave voice to young creatives in Sasolburg to air out challenges such as GBV, unemployment and marginalization within our small mining town” – </a:t>
              </a:r>
              <a:r>
                <a:rPr lang="en-US" b="1" dirty="0">
                  <a:latin typeface="Times New Roman" panose="02020603050405020304" pitchFamily="18" charset="0"/>
                  <a:cs typeface="Times New Roman" panose="02020603050405020304" pitchFamily="18" charset="0"/>
                </a:rPr>
                <a:t>Kedibone Mothlasedi</a:t>
              </a:r>
              <a:endParaRPr lang="en-ZA"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7643208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0D91A8D-F592-A9FC-2BD3-DF6CA0B2D379}"/>
              </a:ext>
            </a:extLst>
          </p:cNvPr>
          <p:cNvSpPr txBox="1">
            <a:spLocks/>
          </p:cNvSpPr>
          <p:nvPr/>
        </p:nvSpPr>
        <p:spPr>
          <a:xfrm>
            <a:off x="0" y="0"/>
            <a:ext cx="12192000" cy="690230"/>
          </a:xfrm>
          <a:prstGeom prst="rect">
            <a:avLst/>
          </a:prstGeom>
          <a:solidFill>
            <a:schemeClr val="accent2">
              <a:lumMod val="75000"/>
            </a:schemeClr>
          </a:solidFill>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US" sz="2800" dirty="0">
                <a:solidFill>
                  <a:schemeClr val="bg1"/>
                </a:solidFill>
                <a:latin typeface="Arial" panose="020B0604020202020204" pitchFamily="34" charset="0"/>
                <a:cs typeface="Arial" panose="020B0604020202020204" pitchFamily="34" charset="0"/>
              </a:rPr>
              <a:t>PESP: beneficiary impact</a:t>
            </a:r>
            <a:endParaRPr lang="en-ZA" sz="2800" dirty="0">
              <a:solidFill>
                <a:schemeClr val="bg1"/>
              </a:solidFill>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3BEE416C-4EB4-D863-18AF-F1B4235840CA}"/>
              </a:ext>
            </a:extLst>
          </p:cNvPr>
          <p:cNvGrpSpPr/>
          <p:nvPr/>
        </p:nvGrpSpPr>
        <p:grpSpPr>
          <a:xfrm>
            <a:off x="383115" y="1076546"/>
            <a:ext cx="3193357" cy="5010482"/>
            <a:chOff x="350401" y="1102146"/>
            <a:chExt cx="3553528" cy="3998692"/>
          </a:xfrm>
        </p:grpSpPr>
        <p:grpSp>
          <p:nvGrpSpPr>
            <p:cNvPr id="8" name="Group 7">
              <a:extLst>
                <a:ext uri="{FF2B5EF4-FFF2-40B4-BE49-F238E27FC236}">
                  <a16:creationId xmlns:a16="http://schemas.microsoft.com/office/drawing/2014/main" id="{EC3963E5-186B-7271-9158-8926E04A93E0}"/>
                </a:ext>
              </a:extLst>
            </p:cNvPr>
            <p:cNvGrpSpPr/>
            <p:nvPr/>
          </p:nvGrpSpPr>
          <p:grpSpPr>
            <a:xfrm>
              <a:off x="433136" y="1102146"/>
              <a:ext cx="3470793" cy="2309298"/>
              <a:chOff x="433136" y="1102146"/>
              <a:chExt cx="3470793" cy="2309298"/>
            </a:xfrm>
          </p:grpSpPr>
          <p:pic>
            <p:nvPicPr>
              <p:cNvPr id="6" name="Picture 5">
                <a:extLst>
                  <a:ext uri="{FF2B5EF4-FFF2-40B4-BE49-F238E27FC236}">
                    <a16:creationId xmlns:a16="http://schemas.microsoft.com/office/drawing/2014/main" id="{FBFA90B6-8D46-5C07-7465-D0E800E727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137" y="1102146"/>
                <a:ext cx="3470792" cy="2309298"/>
              </a:xfrm>
              <a:prstGeom prst="rect">
                <a:avLst/>
              </a:prstGeom>
              <a:ln>
                <a:noFill/>
              </a:ln>
            </p:spPr>
          </p:pic>
          <p:sp>
            <p:nvSpPr>
              <p:cNvPr id="7" name="TextBox 6">
                <a:extLst>
                  <a:ext uri="{FF2B5EF4-FFF2-40B4-BE49-F238E27FC236}">
                    <a16:creationId xmlns:a16="http://schemas.microsoft.com/office/drawing/2014/main" id="{0FDE385A-E217-C390-CAC2-5158E16AF57E}"/>
                  </a:ext>
                </a:extLst>
              </p:cNvPr>
              <p:cNvSpPr txBox="1"/>
              <p:nvPr/>
            </p:nvSpPr>
            <p:spPr>
              <a:xfrm>
                <a:off x="433136" y="1102146"/>
                <a:ext cx="3414442" cy="245626"/>
              </a:xfrm>
              <a:prstGeom prst="rect">
                <a:avLst/>
              </a:prstGeom>
              <a:solidFill>
                <a:schemeClr val="tx1"/>
              </a:solidFill>
              <a:ln>
                <a:solidFill>
                  <a:schemeClr val="tx1"/>
                </a:solidFill>
              </a:ln>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National Film and Video Foundation</a:t>
                </a:r>
                <a:endParaRPr lang="en-ZA" sz="1400" dirty="0">
                  <a:solidFill>
                    <a:schemeClr val="bg1"/>
                  </a:solidFill>
                  <a:latin typeface="Arial" panose="020B0604020202020204" pitchFamily="34" charset="0"/>
                  <a:cs typeface="Arial" panose="020B0604020202020204" pitchFamily="34" charset="0"/>
                </a:endParaRPr>
              </a:p>
            </p:txBody>
          </p:sp>
        </p:grpSp>
        <p:sp>
          <p:nvSpPr>
            <p:cNvPr id="21" name="TextBox 20">
              <a:extLst>
                <a:ext uri="{FF2B5EF4-FFF2-40B4-BE49-F238E27FC236}">
                  <a16:creationId xmlns:a16="http://schemas.microsoft.com/office/drawing/2014/main" id="{D497749D-A250-02A4-0985-AE5F4C8DCAD8}"/>
                </a:ext>
              </a:extLst>
            </p:cNvPr>
            <p:cNvSpPr txBox="1"/>
            <p:nvPr/>
          </p:nvSpPr>
          <p:spPr>
            <a:xfrm>
              <a:off x="350401" y="3479708"/>
              <a:ext cx="3497178" cy="1621130"/>
            </a:xfrm>
            <a:prstGeom prst="rect">
              <a:avLst/>
            </a:prstGeom>
            <a:noFill/>
            <a:ln>
              <a:noFill/>
            </a:ln>
          </p:spPr>
          <p:txBody>
            <a:bodyPr wrap="square" rtlCol="0">
              <a:spAutoFit/>
            </a:bodyPr>
            <a:lstStyle/>
            <a:p>
              <a:r>
                <a:rPr lang="en-US" dirty="0">
                  <a:latin typeface="Times New Roman" panose="02020603050405020304" pitchFamily="18" charset="0"/>
                  <a:cs typeface="Times New Roman" panose="02020603050405020304" pitchFamily="18" charset="0"/>
                </a:rPr>
                <a:t>“The PESP came at the right time and enabled me to go forth and make the sequel </a:t>
              </a:r>
              <a:r>
                <a:rPr lang="en-US" i="1" dirty="0">
                  <a:latin typeface="Times New Roman" panose="02020603050405020304" pitchFamily="18" charset="0"/>
                  <a:cs typeface="Times New Roman" panose="02020603050405020304" pitchFamily="18" charset="0"/>
                </a:rPr>
                <a:t>Happiness Ever After </a:t>
              </a:r>
              <a:r>
                <a:rPr lang="en-US" dirty="0">
                  <a:latin typeface="Times New Roman" panose="02020603050405020304" pitchFamily="18" charset="0"/>
                  <a:cs typeface="Times New Roman" panose="02020603050405020304" pitchFamily="18" charset="0"/>
                </a:rPr>
                <a:t>- now streaming on Netflix in 190 countries, to over 200 million subscribers” – </a:t>
              </a:r>
              <a:r>
                <a:rPr lang="en-US" b="1" dirty="0">
                  <a:latin typeface="Times New Roman" panose="02020603050405020304" pitchFamily="18" charset="0"/>
                  <a:cs typeface="Times New Roman" panose="02020603050405020304" pitchFamily="18" charset="0"/>
                </a:rPr>
                <a:t>Bongiwe Selane</a:t>
              </a:r>
              <a:endParaRPr lang="en-ZA" b="1" dirty="0">
                <a:latin typeface="Times New Roman" panose="02020603050405020304" pitchFamily="18" charset="0"/>
                <a:cs typeface="Times New Roman" panose="02020603050405020304" pitchFamily="18" charset="0"/>
              </a:endParaRPr>
            </a:p>
          </p:txBody>
        </p:sp>
      </p:grpSp>
      <p:sp>
        <p:nvSpPr>
          <p:cNvPr id="31" name="TextBox 30">
            <a:extLst>
              <a:ext uri="{FF2B5EF4-FFF2-40B4-BE49-F238E27FC236}">
                <a16:creationId xmlns:a16="http://schemas.microsoft.com/office/drawing/2014/main" id="{46C5EA30-DFE2-8A3B-62E4-C165FF2DF6C1}"/>
              </a:ext>
            </a:extLst>
          </p:cNvPr>
          <p:cNvSpPr txBox="1"/>
          <p:nvPr/>
        </p:nvSpPr>
        <p:spPr>
          <a:xfrm>
            <a:off x="267179" y="942945"/>
            <a:ext cx="3683484" cy="5521976"/>
          </a:xfrm>
          <a:prstGeom prst="rect">
            <a:avLst/>
          </a:prstGeom>
          <a:noFill/>
          <a:ln>
            <a:solidFill>
              <a:schemeClr val="bg1"/>
            </a:solidFill>
          </a:ln>
          <a:effectLst>
            <a:outerShdw blurRad="63500" sx="102000" sy="102000" algn="ctr" rotWithShape="0">
              <a:prstClr val="black">
                <a:alpha val="40000"/>
              </a:prstClr>
            </a:outerShdw>
          </a:effectLst>
        </p:spPr>
        <p:txBody>
          <a:bodyPr wrap="square" rtlCol="0">
            <a:spAutoFit/>
          </a:bodyPr>
          <a:lstStyle/>
          <a:p>
            <a:endParaRPr lang="en-ZA" dirty="0"/>
          </a:p>
        </p:txBody>
      </p:sp>
      <p:sp>
        <p:nvSpPr>
          <p:cNvPr id="35" name="TextBox 34">
            <a:extLst>
              <a:ext uri="{FF2B5EF4-FFF2-40B4-BE49-F238E27FC236}">
                <a16:creationId xmlns:a16="http://schemas.microsoft.com/office/drawing/2014/main" id="{37BE30CD-107B-2671-9543-8E7247CC0F54}"/>
              </a:ext>
            </a:extLst>
          </p:cNvPr>
          <p:cNvSpPr txBox="1"/>
          <p:nvPr/>
        </p:nvSpPr>
        <p:spPr>
          <a:xfrm>
            <a:off x="8303431" y="942945"/>
            <a:ext cx="3593666" cy="5720917"/>
          </a:xfrm>
          <a:prstGeom prst="rect">
            <a:avLst/>
          </a:prstGeom>
          <a:noFill/>
          <a:ln>
            <a:solidFill>
              <a:schemeClr val="bg1"/>
            </a:solidFill>
          </a:ln>
          <a:effectLst>
            <a:outerShdw blurRad="63500" sx="102000" sy="102000" algn="ctr" rotWithShape="0">
              <a:prstClr val="black">
                <a:alpha val="40000"/>
              </a:prstClr>
            </a:outerShdw>
          </a:effectLst>
        </p:spPr>
        <p:txBody>
          <a:bodyPr wrap="square" rtlCol="0">
            <a:spAutoFit/>
          </a:bodyPr>
          <a:lstStyle/>
          <a:p>
            <a:endParaRPr lang="en-ZA" dirty="0"/>
          </a:p>
        </p:txBody>
      </p:sp>
      <p:grpSp>
        <p:nvGrpSpPr>
          <p:cNvPr id="10" name="Group 9">
            <a:extLst>
              <a:ext uri="{FF2B5EF4-FFF2-40B4-BE49-F238E27FC236}">
                <a16:creationId xmlns:a16="http://schemas.microsoft.com/office/drawing/2014/main" id="{5D48CD1D-E831-EB07-B4A4-15DD5606F8AA}"/>
              </a:ext>
            </a:extLst>
          </p:cNvPr>
          <p:cNvGrpSpPr/>
          <p:nvPr/>
        </p:nvGrpSpPr>
        <p:grpSpPr>
          <a:xfrm>
            <a:off x="8814500" y="1035704"/>
            <a:ext cx="3198403" cy="5535398"/>
            <a:chOff x="8617727" y="1031363"/>
            <a:chExt cx="3198403" cy="5535398"/>
          </a:xfrm>
        </p:grpSpPr>
        <p:grpSp>
          <p:nvGrpSpPr>
            <p:cNvPr id="5" name="Group 4">
              <a:extLst>
                <a:ext uri="{FF2B5EF4-FFF2-40B4-BE49-F238E27FC236}">
                  <a16:creationId xmlns:a16="http://schemas.microsoft.com/office/drawing/2014/main" id="{BDE35081-E79E-8EDB-F689-E50DEFC58BDF}"/>
                </a:ext>
              </a:extLst>
            </p:cNvPr>
            <p:cNvGrpSpPr/>
            <p:nvPr/>
          </p:nvGrpSpPr>
          <p:grpSpPr>
            <a:xfrm>
              <a:off x="8617727" y="1031363"/>
              <a:ext cx="3198403" cy="5535398"/>
              <a:chOff x="8624344" y="1020091"/>
              <a:chExt cx="3198403" cy="5535398"/>
            </a:xfrm>
          </p:grpSpPr>
          <p:sp>
            <p:nvSpPr>
              <p:cNvPr id="2" name="TextBox 1">
                <a:extLst>
                  <a:ext uri="{FF2B5EF4-FFF2-40B4-BE49-F238E27FC236}">
                    <a16:creationId xmlns:a16="http://schemas.microsoft.com/office/drawing/2014/main" id="{CEE40A32-CA7A-87E4-7DE2-D31BEBDEF180}"/>
                  </a:ext>
                </a:extLst>
              </p:cNvPr>
              <p:cNvSpPr txBox="1"/>
              <p:nvPr/>
            </p:nvSpPr>
            <p:spPr>
              <a:xfrm>
                <a:off x="8624344" y="3970166"/>
                <a:ext cx="3198403" cy="2585323"/>
              </a:xfrm>
              <a:prstGeom prst="rect">
                <a:avLst/>
              </a:prstGeom>
              <a:noFill/>
            </p:spPr>
            <p:txBody>
              <a:bodyPr wrap="square" rtlCol="0">
                <a:spAutoFit/>
              </a:bodyPr>
              <a:lstStyle/>
              <a:p>
                <a:r>
                  <a:rPr lang="en-US" dirty="0">
                    <a:solidFill>
                      <a:srgbClr val="000000"/>
                    </a:solidFill>
                    <a:latin typeface="Times New Roman" panose="02020603050405020304" pitchFamily="18" charset="0"/>
                    <a:cs typeface="Times New Roman" panose="02020603050405020304" pitchFamily="18" charset="0"/>
                  </a:rPr>
                  <a:t>“</a:t>
                </a:r>
                <a:r>
                  <a:rPr lang="en-US" b="0" i="0" dirty="0">
                    <a:solidFill>
                      <a:srgbClr val="000000"/>
                    </a:solidFill>
                    <a:effectLst/>
                    <a:latin typeface="Times New Roman" panose="02020603050405020304" pitchFamily="18" charset="0"/>
                    <a:cs typeface="Times New Roman" panose="02020603050405020304" pitchFamily="18" charset="0"/>
                  </a:rPr>
                  <a:t>The purpose of the screening was to help develop an audience, while also celebrating the work put in by our youth-only cast and crew. We can proudly say that the film was well received by our target audience of youth and women” – </a:t>
                </a:r>
                <a:r>
                  <a:rPr lang="en-US" b="1" i="0" dirty="0">
                    <a:solidFill>
                      <a:srgbClr val="000000"/>
                    </a:solidFill>
                    <a:effectLst/>
                    <a:latin typeface="Times New Roman" panose="02020603050405020304" pitchFamily="18" charset="0"/>
                    <a:cs typeface="Times New Roman" panose="02020603050405020304" pitchFamily="18" charset="0"/>
                  </a:rPr>
                  <a:t>Sinomtha Nduna</a:t>
                </a:r>
                <a:endParaRPr lang="en-ZA" b="1" dirty="0">
                  <a:latin typeface="Times New Roman" panose="02020603050405020304" pitchFamily="18" charset="0"/>
                  <a:cs typeface="Times New Roman" panose="02020603050405020304" pitchFamily="18" charset="0"/>
                </a:endParaRPr>
              </a:p>
            </p:txBody>
          </p:sp>
          <p:pic>
            <p:nvPicPr>
              <p:cNvPr id="1027" name="Picture 3">
                <a:extLst>
                  <a:ext uri="{FF2B5EF4-FFF2-40B4-BE49-F238E27FC236}">
                    <a16:creationId xmlns:a16="http://schemas.microsoft.com/office/drawing/2014/main" id="{1C6D646B-3856-990F-5EEA-0ACA8CF4A4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4664" y="1020091"/>
                <a:ext cx="2353658" cy="2940739"/>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EA8E05FE-9C89-0B44-10FD-E0161481B6BD}"/>
                </a:ext>
              </a:extLst>
            </p:cNvPr>
            <p:cNvSpPr txBox="1"/>
            <p:nvPr/>
          </p:nvSpPr>
          <p:spPr>
            <a:xfrm>
              <a:off x="8634664" y="1042423"/>
              <a:ext cx="2364569" cy="523220"/>
            </a:xfrm>
            <a:prstGeom prst="rect">
              <a:avLst/>
            </a:prstGeom>
            <a:solidFill>
              <a:schemeClr val="tx1"/>
            </a:solid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National Film and Video Foundation</a:t>
              </a:r>
              <a:endParaRPr lang="en-ZA" sz="1400" dirty="0">
                <a:solidFill>
                  <a:schemeClr val="bg1"/>
                </a:solidFill>
                <a:latin typeface="Arial" panose="020B0604020202020204" pitchFamily="34" charset="0"/>
                <a:cs typeface="Arial" panose="020B0604020202020204" pitchFamily="34" charset="0"/>
              </a:endParaRPr>
            </a:p>
          </p:txBody>
        </p:sp>
      </p:grpSp>
      <p:sp>
        <p:nvSpPr>
          <p:cNvPr id="3" name="TextBox 2">
            <a:extLst>
              <a:ext uri="{FF2B5EF4-FFF2-40B4-BE49-F238E27FC236}">
                <a16:creationId xmlns:a16="http://schemas.microsoft.com/office/drawing/2014/main" id="{82EED807-22C0-7CCB-D3D6-72D4D875EBD8}"/>
              </a:ext>
            </a:extLst>
          </p:cNvPr>
          <p:cNvSpPr txBox="1"/>
          <p:nvPr/>
        </p:nvSpPr>
        <p:spPr>
          <a:xfrm>
            <a:off x="4351622" y="894047"/>
            <a:ext cx="3806440" cy="5720917"/>
          </a:xfrm>
          <a:prstGeom prst="rect">
            <a:avLst/>
          </a:prstGeom>
          <a:noFill/>
          <a:ln>
            <a:solidFill>
              <a:schemeClr val="bg1"/>
            </a:solidFill>
          </a:ln>
          <a:effectLst>
            <a:outerShdw blurRad="63500" sx="102000" sy="102000" algn="ctr" rotWithShape="0">
              <a:prstClr val="black">
                <a:alpha val="40000"/>
              </a:prstClr>
            </a:outerShdw>
          </a:effectLst>
        </p:spPr>
        <p:txBody>
          <a:bodyPr wrap="square" rtlCol="0">
            <a:spAutoFit/>
          </a:bodyPr>
          <a:lstStyle/>
          <a:p>
            <a:endParaRPr lang="en-ZA" dirty="0"/>
          </a:p>
        </p:txBody>
      </p:sp>
      <p:grpSp>
        <p:nvGrpSpPr>
          <p:cNvPr id="4" name="Group 3">
            <a:extLst>
              <a:ext uri="{FF2B5EF4-FFF2-40B4-BE49-F238E27FC236}">
                <a16:creationId xmlns:a16="http://schemas.microsoft.com/office/drawing/2014/main" id="{88593C51-A275-8729-51D9-A62C790F9280}"/>
              </a:ext>
            </a:extLst>
          </p:cNvPr>
          <p:cNvGrpSpPr/>
          <p:nvPr/>
        </p:nvGrpSpPr>
        <p:grpSpPr>
          <a:xfrm>
            <a:off x="4461608" y="1033222"/>
            <a:ext cx="3593666" cy="4843276"/>
            <a:chOff x="4524717" y="1033223"/>
            <a:chExt cx="3593666" cy="4843276"/>
          </a:xfrm>
        </p:grpSpPr>
        <p:grpSp>
          <p:nvGrpSpPr>
            <p:cNvPr id="12" name="Group 11">
              <a:extLst>
                <a:ext uri="{FF2B5EF4-FFF2-40B4-BE49-F238E27FC236}">
                  <a16:creationId xmlns:a16="http://schemas.microsoft.com/office/drawing/2014/main" id="{FEE39A75-79A3-9E8D-D3DE-6E438E33EBB1}"/>
                </a:ext>
              </a:extLst>
            </p:cNvPr>
            <p:cNvGrpSpPr/>
            <p:nvPr/>
          </p:nvGrpSpPr>
          <p:grpSpPr>
            <a:xfrm>
              <a:off x="4524717" y="1033223"/>
              <a:ext cx="3593666" cy="2395777"/>
              <a:chOff x="4524717" y="1033223"/>
              <a:chExt cx="3593666" cy="2395777"/>
            </a:xfrm>
          </p:grpSpPr>
          <p:pic>
            <p:nvPicPr>
              <p:cNvPr id="14" name="Picture 13">
                <a:extLst>
                  <a:ext uri="{FF2B5EF4-FFF2-40B4-BE49-F238E27FC236}">
                    <a16:creationId xmlns:a16="http://schemas.microsoft.com/office/drawing/2014/main" id="{75D47E2E-940E-6F4D-1500-36154DD2AC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4717" y="1033223"/>
                <a:ext cx="3593666" cy="2395777"/>
              </a:xfrm>
              <a:prstGeom prst="rect">
                <a:avLst/>
              </a:prstGeom>
            </p:spPr>
          </p:pic>
          <p:sp>
            <p:nvSpPr>
              <p:cNvPr id="16" name="TextBox 15">
                <a:extLst>
                  <a:ext uri="{FF2B5EF4-FFF2-40B4-BE49-F238E27FC236}">
                    <a16:creationId xmlns:a16="http://schemas.microsoft.com/office/drawing/2014/main" id="{779EDBEE-70BD-11A3-A58E-6DF36833369D}"/>
                  </a:ext>
                </a:extLst>
              </p:cNvPr>
              <p:cNvSpPr txBox="1"/>
              <p:nvPr/>
            </p:nvSpPr>
            <p:spPr>
              <a:xfrm>
                <a:off x="4524717" y="1050508"/>
                <a:ext cx="3079241" cy="307777"/>
              </a:xfrm>
              <a:prstGeom prst="rect">
                <a:avLst/>
              </a:prstGeom>
              <a:solidFill>
                <a:schemeClr val="tx1"/>
              </a:solid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National Film and Video Foundation</a:t>
                </a:r>
                <a:endParaRPr lang="en-ZA" sz="1400" dirty="0">
                  <a:solidFill>
                    <a:schemeClr val="bg1"/>
                  </a:solidFill>
                  <a:latin typeface="Arial" panose="020B0604020202020204" pitchFamily="34" charset="0"/>
                  <a:cs typeface="Arial" panose="020B0604020202020204" pitchFamily="34" charset="0"/>
                </a:endParaRPr>
              </a:p>
            </p:txBody>
          </p:sp>
        </p:grpSp>
        <p:sp>
          <p:nvSpPr>
            <p:cNvPr id="13" name="TextBox 12">
              <a:extLst>
                <a:ext uri="{FF2B5EF4-FFF2-40B4-BE49-F238E27FC236}">
                  <a16:creationId xmlns:a16="http://schemas.microsoft.com/office/drawing/2014/main" id="{41AF7D71-2A01-8905-F8A8-C9A95B984225}"/>
                </a:ext>
              </a:extLst>
            </p:cNvPr>
            <p:cNvSpPr txBox="1"/>
            <p:nvPr/>
          </p:nvSpPr>
          <p:spPr>
            <a:xfrm>
              <a:off x="4578866" y="3568175"/>
              <a:ext cx="3449745" cy="2308324"/>
            </a:xfrm>
            <a:prstGeom prst="rect">
              <a:avLst/>
            </a:prstGeom>
            <a:noFill/>
          </p:spPr>
          <p:txBody>
            <a:bodyPr wrap="square" rtlCol="0">
              <a:spAutoFit/>
            </a:bodyPr>
            <a:lstStyle/>
            <a:p>
              <a:r>
                <a:rPr lang="en-US" b="0" i="0" dirty="0">
                  <a:solidFill>
                    <a:srgbClr val="000000"/>
                  </a:solidFill>
                  <a:effectLst/>
                  <a:latin typeface="Times New Roman" panose="02020603050405020304" pitchFamily="18" charset="0"/>
                  <a:cs typeface="Times New Roman" panose="02020603050405020304" pitchFamily="18" charset="0"/>
                </a:rPr>
                <a:t>“A total of seven mental health themed films were produced and screened on Mental Health Day. The films were created, scripted, produced and cast by grade ten students from selected areas where young people do not have access to movie theatres’’ – </a:t>
              </a:r>
              <a:r>
                <a:rPr lang="en-US" b="1" i="0" dirty="0">
                  <a:solidFill>
                    <a:srgbClr val="000000"/>
                  </a:solidFill>
                  <a:effectLst/>
                  <a:latin typeface="Times New Roman" panose="02020603050405020304" pitchFamily="18" charset="0"/>
                  <a:cs typeface="Times New Roman" panose="02020603050405020304" pitchFamily="18" charset="0"/>
                </a:rPr>
                <a:t>All </a:t>
              </a:r>
              <a:r>
                <a:rPr lang="en-US" b="1" i="0" dirty="0" err="1">
                  <a:solidFill>
                    <a:srgbClr val="000000"/>
                  </a:solidFill>
                  <a:effectLst/>
                  <a:latin typeface="Times New Roman" panose="02020603050405020304" pitchFamily="18" charset="0"/>
                  <a:cs typeface="Times New Roman" panose="02020603050405020304" pitchFamily="18" charset="0"/>
                </a:rPr>
                <a:t>Mshengus</a:t>
              </a:r>
              <a:endParaRPr lang="en-ZA"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24164497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4AD1FD-F613-9DE8-E52A-577F6234D0F1}"/>
              </a:ext>
            </a:extLst>
          </p:cNvPr>
          <p:cNvSpPr>
            <a:spLocks noGrp="1"/>
          </p:cNvSpPr>
          <p:nvPr>
            <p:ph idx="1"/>
          </p:nvPr>
        </p:nvSpPr>
        <p:spPr>
          <a:xfrm>
            <a:off x="534014" y="919987"/>
            <a:ext cx="10819786" cy="5938013"/>
          </a:xfrm>
        </p:spPr>
        <p:txBody>
          <a:bodyPr>
            <a:normAutofit fontScale="25000" lnSpcReduction="20000"/>
          </a:bodyPr>
          <a:lstStyle/>
          <a:p>
            <a:pPr marL="449263" indent="-449263">
              <a:buFont typeface="Wingdings" panose="05000000000000000000" pitchFamily="2" charset="2"/>
              <a:buChar char="Ø"/>
            </a:pPr>
            <a:endParaRPr lang="en-US" sz="5000" dirty="0">
              <a:latin typeface="Arial" panose="020B0604020202020204" pitchFamily="34" charset="0"/>
              <a:cs typeface="Arial" panose="020B0604020202020204" pitchFamily="34" charset="0"/>
            </a:endParaRPr>
          </a:p>
          <a:p>
            <a:pPr marL="531813" indent="-449263">
              <a:lnSpc>
                <a:spcPct val="170000"/>
              </a:lnSpc>
              <a:buFont typeface="Wingdings" panose="05000000000000000000" pitchFamily="2" charset="2"/>
              <a:buChar char="Ø"/>
            </a:pPr>
            <a:r>
              <a:rPr lang="en-US" sz="8000" dirty="0">
                <a:latin typeface="Arial" panose="020B0604020202020204" pitchFamily="34" charset="0"/>
                <a:cs typeface="Arial" panose="020B0604020202020204" pitchFamily="34" charset="0"/>
              </a:rPr>
              <a:t>47,5% of the applications made were from companies, followed by self-employed individuals at 27,1% and non-profit organisations at 25,4%. </a:t>
            </a:r>
          </a:p>
          <a:p>
            <a:pPr marL="531813" indent="-449263">
              <a:lnSpc>
                <a:spcPct val="170000"/>
              </a:lnSpc>
              <a:buFont typeface="Wingdings" panose="05000000000000000000" pitchFamily="2" charset="2"/>
              <a:buChar char="Ø"/>
            </a:pPr>
            <a:r>
              <a:rPr lang="en-US" sz="8000" dirty="0">
                <a:latin typeface="Arial" panose="020B0604020202020204" pitchFamily="34" charset="0"/>
                <a:cs typeface="Arial" panose="020B0604020202020204" pitchFamily="34" charset="0"/>
              </a:rPr>
              <a:t>79.7% of the beneficiaries were employing people in activities </a:t>
            </a:r>
            <a:r>
              <a:rPr lang="en-US" sz="8000" i="1" dirty="0">
                <a:latin typeface="Arial" panose="020B0604020202020204" pitchFamily="34" charset="0"/>
                <a:cs typeface="Arial" panose="020B0604020202020204" pitchFamily="34" charset="0"/>
              </a:rPr>
              <a:t>relevant to their PESP proposals</a:t>
            </a:r>
            <a:r>
              <a:rPr lang="en-US" sz="8000" dirty="0">
                <a:latin typeface="Arial" panose="020B0604020202020204" pitchFamily="34" charset="0"/>
                <a:cs typeface="Arial" panose="020B0604020202020204" pitchFamily="34" charset="0"/>
              </a:rPr>
              <a:t>, </a:t>
            </a:r>
            <a:r>
              <a:rPr lang="en-US" sz="8000" u="sng" dirty="0">
                <a:latin typeface="Arial" panose="020B0604020202020204" pitchFamily="34" charset="0"/>
                <a:cs typeface="Arial" panose="020B0604020202020204" pitchFamily="34" charset="0"/>
              </a:rPr>
              <a:t>prior</a:t>
            </a:r>
            <a:r>
              <a:rPr lang="en-US" sz="8000" dirty="0">
                <a:latin typeface="Arial" panose="020B0604020202020204" pitchFamily="34" charset="0"/>
                <a:cs typeface="Arial" panose="020B0604020202020204" pitchFamily="34" charset="0"/>
              </a:rPr>
              <a:t> to the pandemic. Just over 40% of the beneficiaries said they employed between one (1) and nine (9) people </a:t>
            </a:r>
            <a:r>
              <a:rPr lang="en-US" sz="8000" i="1" dirty="0">
                <a:latin typeface="Arial" panose="020B0604020202020204" pitchFamily="34" charset="0"/>
                <a:cs typeface="Arial" panose="020B0604020202020204" pitchFamily="34" charset="0"/>
              </a:rPr>
              <a:t>relevant to their proposals</a:t>
            </a:r>
            <a:r>
              <a:rPr lang="en-US" sz="8000" dirty="0">
                <a:latin typeface="Arial" panose="020B0604020202020204" pitchFamily="34" charset="0"/>
                <a:cs typeface="Arial" panose="020B0604020202020204" pitchFamily="34" charset="0"/>
              </a:rPr>
              <a:t>, before the pandemic. </a:t>
            </a:r>
          </a:p>
          <a:p>
            <a:pPr marL="449263" indent="-449263">
              <a:lnSpc>
                <a:spcPct val="170000"/>
              </a:lnSpc>
              <a:buFont typeface="Wingdings" panose="05000000000000000000" pitchFamily="2" charset="2"/>
              <a:buChar char="Ø"/>
            </a:pPr>
            <a:r>
              <a:rPr lang="en-US" sz="8000" b="1" dirty="0">
                <a:latin typeface="Arial" panose="020B0604020202020204" pitchFamily="34" charset="0"/>
                <a:cs typeface="Arial" panose="020B0604020202020204" pitchFamily="34" charset="0"/>
              </a:rPr>
              <a:t>The PESP funds mainly supported the creation of work/employment opportunities (76,27%), </a:t>
            </a:r>
            <a:r>
              <a:rPr lang="en-US" sz="8000" dirty="0">
                <a:latin typeface="Arial" panose="020B0604020202020204" pitchFamily="34" charset="0"/>
                <a:cs typeface="Arial" panose="020B0604020202020204" pitchFamily="34" charset="0"/>
              </a:rPr>
              <a:t>followed by re-activation (49,15%) and retention (40,68%) of work/employment opportunities. </a:t>
            </a:r>
          </a:p>
          <a:p>
            <a:pPr marL="449263" indent="-449263">
              <a:lnSpc>
                <a:spcPct val="170000"/>
              </a:lnSpc>
              <a:buFont typeface="Wingdings" panose="05000000000000000000" pitchFamily="2" charset="2"/>
              <a:buChar char="Ø"/>
            </a:pPr>
            <a:r>
              <a:rPr lang="en-US" sz="8000" b="1" dirty="0">
                <a:latin typeface="Arial" panose="020B0604020202020204" pitchFamily="34" charset="0"/>
                <a:cs typeface="Arial" panose="020B0604020202020204" pitchFamily="34" charset="0"/>
              </a:rPr>
              <a:t>68% of beneficiaries stated that the work/employment opportunities they created became permanent</a:t>
            </a:r>
            <a:r>
              <a:rPr lang="en-US" sz="8000" dirty="0">
                <a:latin typeface="Arial" panose="020B0604020202020204" pitchFamily="34" charset="0"/>
                <a:cs typeface="Arial" panose="020B0604020202020204" pitchFamily="34" charset="0"/>
              </a:rPr>
              <a:t>. The average number of permanent jobs created was 21.</a:t>
            </a:r>
          </a:p>
        </p:txBody>
      </p:sp>
      <p:sp>
        <p:nvSpPr>
          <p:cNvPr id="6" name="Title 1">
            <a:extLst>
              <a:ext uri="{FF2B5EF4-FFF2-40B4-BE49-F238E27FC236}">
                <a16:creationId xmlns:a16="http://schemas.microsoft.com/office/drawing/2014/main" id="{56BB45EC-012C-7963-B70D-E3057A0E7C46}"/>
              </a:ext>
            </a:extLst>
          </p:cNvPr>
          <p:cNvSpPr txBox="1">
            <a:spLocks/>
          </p:cNvSpPr>
          <p:nvPr/>
        </p:nvSpPr>
        <p:spPr>
          <a:xfrm>
            <a:off x="0" y="145651"/>
            <a:ext cx="12192000" cy="774336"/>
          </a:xfrm>
          <a:prstGeom prst="rect">
            <a:avLst/>
          </a:prstGeom>
          <a:solidFill>
            <a:schemeClr val="accent2">
              <a:lumMod val="75000"/>
            </a:schemeClr>
          </a:solidFill>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r>
              <a:rPr lang="en-US" sz="3200" dirty="0">
                <a:solidFill>
                  <a:schemeClr val="bg1"/>
                </a:solidFill>
                <a:latin typeface="Arial" panose="020B0604020202020204" pitchFamily="34" charset="0"/>
                <a:cs typeface="Arial" panose="020B0604020202020204" pitchFamily="34" charset="0"/>
              </a:rPr>
              <a:t>  CONCLUSION</a:t>
            </a:r>
            <a:endParaRPr lang="en-ZA" sz="3200"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0B188B1-859A-B99C-636B-20DB240AE628}"/>
              </a:ext>
            </a:extLst>
          </p:cNvPr>
          <p:cNvSpPr txBox="1"/>
          <p:nvPr/>
        </p:nvSpPr>
        <p:spPr>
          <a:xfrm>
            <a:off x="323558" y="5342653"/>
            <a:ext cx="11499110" cy="1448973"/>
          </a:xfrm>
          <a:prstGeom prst="rect">
            <a:avLst/>
          </a:prstGeom>
          <a:noFill/>
          <a:ln w="28575">
            <a:solidFill>
              <a:srgbClr val="FF0000"/>
            </a:solidFill>
            <a:prstDash val="dash"/>
          </a:ln>
        </p:spPr>
        <p:txBody>
          <a:bodyPr wrap="square" rtlCol="0">
            <a:spAutoFit/>
          </a:bodyPr>
          <a:lstStyle/>
          <a:p>
            <a:endParaRPr lang="en-ZA" dirty="0"/>
          </a:p>
        </p:txBody>
      </p:sp>
      <p:sp>
        <p:nvSpPr>
          <p:cNvPr id="4" name="TextBox 3">
            <a:extLst>
              <a:ext uri="{FF2B5EF4-FFF2-40B4-BE49-F238E27FC236}">
                <a16:creationId xmlns:a16="http://schemas.microsoft.com/office/drawing/2014/main" id="{C392BAC0-2875-06C4-5BAB-3C8734143E29}"/>
              </a:ext>
            </a:extLst>
          </p:cNvPr>
          <p:cNvSpPr txBox="1"/>
          <p:nvPr/>
        </p:nvSpPr>
        <p:spPr>
          <a:xfrm>
            <a:off x="323557" y="3810893"/>
            <a:ext cx="11499111" cy="1448973"/>
          </a:xfrm>
          <a:prstGeom prst="rect">
            <a:avLst/>
          </a:prstGeom>
          <a:noFill/>
          <a:ln w="28575">
            <a:solidFill>
              <a:srgbClr val="FF0000"/>
            </a:solidFill>
            <a:prstDash val="lgDash"/>
          </a:ln>
        </p:spPr>
        <p:txBody>
          <a:bodyPr wrap="square" rtlCol="0">
            <a:spAutoFit/>
          </a:bodyPr>
          <a:lstStyle/>
          <a:p>
            <a:endParaRPr lang="en-ZA" dirty="0"/>
          </a:p>
        </p:txBody>
      </p:sp>
    </p:spTree>
    <p:extLst>
      <p:ext uri="{BB962C8B-B14F-4D97-AF65-F5344CB8AC3E}">
        <p14:creationId xmlns:p14="http://schemas.microsoft.com/office/powerpoint/2010/main" val="1873118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4AD1FD-F613-9DE8-E52A-577F6234D0F1}"/>
              </a:ext>
            </a:extLst>
          </p:cNvPr>
          <p:cNvSpPr>
            <a:spLocks noGrp="1"/>
          </p:cNvSpPr>
          <p:nvPr>
            <p:ph idx="1"/>
          </p:nvPr>
        </p:nvSpPr>
        <p:spPr>
          <a:xfrm>
            <a:off x="534014" y="844697"/>
            <a:ext cx="10819786" cy="5938013"/>
          </a:xfrm>
        </p:spPr>
        <p:txBody>
          <a:bodyPr>
            <a:normAutofit fontScale="92500" lnSpcReduction="10000"/>
          </a:bodyPr>
          <a:lstStyle/>
          <a:p>
            <a:pPr marL="425450" indent="-342900">
              <a:lnSpc>
                <a:spcPct val="170000"/>
              </a:lnSpc>
              <a:buFont typeface="Wingdings" panose="05000000000000000000" pitchFamily="2" charset="2"/>
              <a:buChar char="Ø"/>
            </a:pPr>
            <a:r>
              <a:rPr lang="en-US" sz="2000" dirty="0">
                <a:latin typeface="Arial" panose="020B0604020202020204" pitchFamily="34" charset="0"/>
                <a:cs typeface="Arial" panose="020B0604020202020204" pitchFamily="34" charset="0"/>
              </a:rPr>
              <a:t>PESP funds were the main source of funding for projects. 64% of beneficiaries said they did not have other funds with which to undertake their proposed projects before the receipt of PESP funding. </a:t>
            </a:r>
          </a:p>
          <a:p>
            <a:pPr marL="425450" indent="-342900">
              <a:lnSpc>
                <a:spcPct val="170000"/>
              </a:lnSpc>
              <a:buFont typeface="Wingdings" panose="05000000000000000000" pitchFamily="2" charset="2"/>
              <a:buChar char="Ø"/>
            </a:pPr>
            <a:r>
              <a:rPr lang="en-US" sz="2000" dirty="0">
                <a:latin typeface="Arial" panose="020B0604020202020204" pitchFamily="34" charset="0"/>
                <a:cs typeface="Arial" panose="020B0604020202020204" pitchFamily="34" charset="0"/>
              </a:rPr>
              <a:t>For beneficiaries who did have other funding, this was largely in the form of grants (62%), followed by funding from family/friends (43%) and finally, loans (19%). The </a:t>
            </a:r>
            <a:r>
              <a:rPr lang="en-US" sz="2000" b="1" i="1" dirty="0">
                <a:latin typeface="Arial" panose="020B0604020202020204" pitchFamily="34" charset="0"/>
                <a:cs typeface="Arial" panose="020B0604020202020204" pitchFamily="34" charset="0"/>
              </a:rPr>
              <a:t>PESP funds </a:t>
            </a:r>
            <a:r>
              <a:rPr lang="en-US" sz="2000" dirty="0">
                <a:latin typeface="Arial" panose="020B0604020202020204" pitchFamily="34" charset="0"/>
                <a:cs typeface="Arial" panose="020B0604020202020204" pitchFamily="34" charset="0"/>
              </a:rPr>
              <a:t>comprised largely 51-75% of </a:t>
            </a:r>
            <a:r>
              <a:rPr lang="en-US" sz="2000" i="1" u="sng" dirty="0">
                <a:latin typeface="Arial" panose="020B0604020202020204" pitchFamily="34" charset="0"/>
                <a:cs typeface="Arial" panose="020B0604020202020204" pitchFamily="34" charset="0"/>
              </a:rPr>
              <a:t>total</a:t>
            </a:r>
            <a:r>
              <a:rPr lang="en-US" sz="2000" dirty="0">
                <a:latin typeface="Arial" panose="020B0604020202020204" pitchFamily="34" charset="0"/>
                <a:cs typeface="Arial" panose="020B0604020202020204" pitchFamily="34" charset="0"/>
              </a:rPr>
              <a:t> funds. </a:t>
            </a:r>
          </a:p>
          <a:p>
            <a:pPr marL="425450" indent="-342900">
              <a:lnSpc>
                <a:spcPct val="170000"/>
              </a:lnSpc>
              <a:buFont typeface="Wingdings" panose="05000000000000000000" pitchFamily="2" charset="2"/>
              <a:buChar char="Ø"/>
            </a:pPr>
            <a:r>
              <a:rPr lang="en-US" sz="2000" b="1" dirty="0">
                <a:latin typeface="Arial" panose="020B0604020202020204" pitchFamily="34" charset="0"/>
                <a:cs typeface="Arial" panose="020B0604020202020204" pitchFamily="34" charset="0"/>
              </a:rPr>
              <a:t>Of beneficiaries who had other funding, over half (57%) stated that the PESP funds assisted them to raise this funding. </a:t>
            </a:r>
            <a:endParaRPr lang="en-US" sz="8000" b="1" dirty="0">
              <a:latin typeface="Arial" panose="020B0604020202020204" pitchFamily="34" charset="0"/>
              <a:cs typeface="Arial" panose="020B0604020202020204" pitchFamily="34" charset="0"/>
            </a:endParaRPr>
          </a:p>
          <a:p>
            <a:pPr marL="425450" indent="-342900">
              <a:lnSpc>
                <a:spcPct val="170000"/>
              </a:lnSpc>
              <a:buFont typeface="Wingdings" panose="05000000000000000000" pitchFamily="2" charset="2"/>
              <a:buChar char="Ø"/>
            </a:pPr>
            <a:r>
              <a:rPr lang="en-US" sz="2100" dirty="0">
                <a:latin typeface="Arial" panose="020B0604020202020204" pitchFamily="34" charset="0"/>
                <a:cs typeface="Arial" panose="020B0604020202020204" pitchFamily="34" charset="0"/>
              </a:rPr>
              <a:t>‘Lack of funding for new work’, ‘expansion into new areas of opportunity’ and ‘cashflow challenges’ were the top three cited challenges/opportunities that the PESP funds were most useful for addressing.  </a:t>
            </a:r>
          </a:p>
        </p:txBody>
      </p:sp>
      <p:sp>
        <p:nvSpPr>
          <p:cNvPr id="6" name="Title 1">
            <a:extLst>
              <a:ext uri="{FF2B5EF4-FFF2-40B4-BE49-F238E27FC236}">
                <a16:creationId xmlns:a16="http://schemas.microsoft.com/office/drawing/2014/main" id="{83DE9ABF-65DA-23E1-4375-9E34B32C4A8A}"/>
              </a:ext>
            </a:extLst>
          </p:cNvPr>
          <p:cNvSpPr txBox="1">
            <a:spLocks/>
          </p:cNvSpPr>
          <p:nvPr/>
        </p:nvSpPr>
        <p:spPr>
          <a:xfrm>
            <a:off x="0" y="127065"/>
            <a:ext cx="12192000" cy="611374"/>
          </a:xfrm>
          <a:prstGeom prst="rect">
            <a:avLst/>
          </a:prstGeom>
          <a:solidFill>
            <a:schemeClr val="accent2">
              <a:lumMod val="75000"/>
            </a:schemeClr>
          </a:solidFill>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r>
              <a:rPr lang="en-US" sz="3200" dirty="0">
                <a:solidFill>
                  <a:schemeClr val="bg1"/>
                </a:solidFill>
                <a:latin typeface="Arial" panose="020B0604020202020204" pitchFamily="34" charset="0"/>
                <a:cs typeface="Arial" panose="020B0604020202020204" pitchFamily="34" charset="0"/>
              </a:rPr>
              <a:t>conclusion</a:t>
            </a:r>
            <a:endParaRPr lang="en-ZA" sz="3200"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EB3F15C-818E-55CC-2A5B-706CCE23E3CB}"/>
              </a:ext>
            </a:extLst>
          </p:cNvPr>
          <p:cNvSpPr txBox="1"/>
          <p:nvPr/>
        </p:nvSpPr>
        <p:spPr>
          <a:xfrm>
            <a:off x="534014" y="3795777"/>
            <a:ext cx="11499110" cy="1448973"/>
          </a:xfrm>
          <a:prstGeom prst="rect">
            <a:avLst/>
          </a:prstGeom>
          <a:noFill/>
          <a:ln w="28575">
            <a:solidFill>
              <a:srgbClr val="FF0000"/>
            </a:solidFill>
            <a:prstDash val="dash"/>
          </a:ln>
        </p:spPr>
        <p:txBody>
          <a:bodyPr wrap="square" rtlCol="0">
            <a:spAutoFit/>
          </a:bodyPr>
          <a:lstStyle/>
          <a:p>
            <a:endParaRPr lang="en-ZA" dirty="0"/>
          </a:p>
        </p:txBody>
      </p:sp>
    </p:spTree>
    <p:extLst>
      <p:ext uri="{BB962C8B-B14F-4D97-AF65-F5344CB8AC3E}">
        <p14:creationId xmlns:p14="http://schemas.microsoft.com/office/powerpoint/2010/main" val="997315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4AD1FD-F613-9DE8-E52A-577F6234D0F1}"/>
              </a:ext>
            </a:extLst>
          </p:cNvPr>
          <p:cNvSpPr>
            <a:spLocks noGrp="1"/>
          </p:cNvSpPr>
          <p:nvPr>
            <p:ph idx="1"/>
          </p:nvPr>
        </p:nvSpPr>
        <p:spPr>
          <a:xfrm>
            <a:off x="534014" y="844697"/>
            <a:ext cx="10819786" cy="5938013"/>
          </a:xfrm>
        </p:spPr>
        <p:txBody>
          <a:bodyPr>
            <a:normAutofit/>
          </a:bodyPr>
          <a:lstStyle/>
          <a:p>
            <a:pPr marL="425450" indent="-342900">
              <a:lnSpc>
                <a:spcPct val="170000"/>
              </a:lnSpc>
              <a:buFont typeface="Wingdings" panose="05000000000000000000" pitchFamily="2" charset="2"/>
              <a:buChar char="Ø"/>
            </a:pPr>
            <a:r>
              <a:rPr lang="en-US" sz="2000" dirty="0">
                <a:latin typeface="Arial" panose="020B0604020202020204" pitchFamily="34" charset="0"/>
                <a:cs typeface="Arial" panose="020B0604020202020204" pitchFamily="34" charset="0"/>
              </a:rPr>
              <a:t>The PESP funding created additional rounds of spending and work across various sectors in and beyond the creative sector. </a:t>
            </a:r>
          </a:p>
          <a:p>
            <a:pPr marL="425450" indent="-342900">
              <a:lnSpc>
                <a:spcPct val="170000"/>
              </a:lnSpc>
              <a:buFont typeface="Wingdings" panose="05000000000000000000" pitchFamily="2" charset="2"/>
              <a:buChar char="Ø"/>
            </a:pP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The trade, catering and accommodation sector; transport, storage and communications sector as well as the finance, real estate and business sector were most frequently cited as sectors in which beneficiaries made their purchases or contracted their services from, for completion of their projects</a:t>
            </a:r>
            <a:r>
              <a:rPr lang="en-US" sz="2000" dirty="0">
                <a:latin typeface="Arial" panose="020B0604020202020204" pitchFamily="34" charset="0"/>
                <a:cs typeface="Arial" panose="020B0604020202020204" pitchFamily="34" charset="0"/>
              </a:rPr>
              <a:t>. </a:t>
            </a:r>
          </a:p>
          <a:p>
            <a:pPr marL="425450" indent="-342900">
              <a:lnSpc>
                <a:spcPct val="170000"/>
              </a:lnSpc>
              <a:buFont typeface="Wingdings" panose="05000000000000000000" pitchFamily="2" charset="2"/>
              <a:buChar char="Ø"/>
            </a:pPr>
            <a:r>
              <a:rPr lang="en-US" sz="2000" dirty="0">
                <a:latin typeface="Arial" panose="020B0604020202020204" pitchFamily="34" charset="0"/>
                <a:cs typeface="Arial" panose="020B0604020202020204" pitchFamily="34" charset="0"/>
              </a:rPr>
              <a:t>Within the creative sector, collaborations within beneficiaries respective fields as well as upskilling protégés to start their own business, contributed towards indirect job creation. </a:t>
            </a:r>
          </a:p>
          <a:p>
            <a:pPr marL="425450" indent="-342900">
              <a:lnSpc>
                <a:spcPct val="170000"/>
              </a:lnSpc>
              <a:buFont typeface="Wingdings" panose="05000000000000000000" pitchFamily="2" charset="2"/>
              <a:buChar char="Ø"/>
            </a:pPr>
            <a:r>
              <a:rPr lang="en-US" sz="2000" dirty="0">
                <a:latin typeface="Arial" panose="020B0604020202020204" pitchFamily="34" charset="0"/>
                <a:cs typeface="Arial" panose="020B0604020202020204" pitchFamily="34" charset="0"/>
              </a:rPr>
              <a:t>77% of beneficiaries earned additional incomes from their PESP projects – this was predominantly in the form of the sales from work produced. </a:t>
            </a:r>
          </a:p>
          <a:p>
            <a:pPr marL="425450" indent="-342900">
              <a:lnSpc>
                <a:spcPct val="170000"/>
              </a:lnSpc>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206C161-9656-9258-F098-98BCF9365AE1}"/>
              </a:ext>
            </a:extLst>
          </p:cNvPr>
          <p:cNvSpPr txBox="1">
            <a:spLocks/>
          </p:cNvSpPr>
          <p:nvPr/>
        </p:nvSpPr>
        <p:spPr>
          <a:xfrm>
            <a:off x="0" y="127065"/>
            <a:ext cx="12192000" cy="611374"/>
          </a:xfrm>
          <a:prstGeom prst="rect">
            <a:avLst/>
          </a:prstGeom>
          <a:solidFill>
            <a:schemeClr val="accent2">
              <a:lumMod val="75000"/>
            </a:schemeClr>
          </a:solidFill>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r>
              <a:rPr lang="en-US" sz="3200">
                <a:solidFill>
                  <a:schemeClr val="bg1"/>
                </a:solidFill>
                <a:latin typeface="Arial" panose="020B0604020202020204" pitchFamily="34" charset="0"/>
                <a:cs typeface="Arial" panose="020B0604020202020204" pitchFamily="34" charset="0"/>
              </a:rPr>
              <a:t>  conclusion</a:t>
            </a:r>
            <a:endParaRPr lang="en-ZA" sz="3200"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05D7AE7-EEA4-9A66-69ED-C59F48A5CFF0}"/>
              </a:ext>
            </a:extLst>
          </p:cNvPr>
          <p:cNvSpPr txBox="1"/>
          <p:nvPr/>
        </p:nvSpPr>
        <p:spPr>
          <a:xfrm>
            <a:off x="534014" y="5465254"/>
            <a:ext cx="11505586" cy="1172626"/>
          </a:xfrm>
          <a:prstGeom prst="rect">
            <a:avLst/>
          </a:prstGeom>
          <a:noFill/>
          <a:ln w="28575">
            <a:solidFill>
              <a:srgbClr val="FF0000"/>
            </a:solidFill>
            <a:prstDash val="dash"/>
          </a:ln>
        </p:spPr>
        <p:txBody>
          <a:bodyPr wrap="square" rtlCol="0">
            <a:spAutoFit/>
          </a:bodyPr>
          <a:lstStyle/>
          <a:p>
            <a:endParaRPr lang="en-ZA" dirty="0"/>
          </a:p>
        </p:txBody>
      </p:sp>
      <p:sp>
        <p:nvSpPr>
          <p:cNvPr id="4" name="TextBox 3">
            <a:extLst>
              <a:ext uri="{FF2B5EF4-FFF2-40B4-BE49-F238E27FC236}">
                <a16:creationId xmlns:a16="http://schemas.microsoft.com/office/drawing/2014/main" id="{A3090C83-BF6D-C229-4ABE-21B89B6F822C}"/>
              </a:ext>
            </a:extLst>
          </p:cNvPr>
          <p:cNvSpPr txBox="1"/>
          <p:nvPr/>
        </p:nvSpPr>
        <p:spPr>
          <a:xfrm>
            <a:off x="422031" y="2124222"/>
            <a:ext cx="11617569" cy="2318824"/>
          </a:xfrm>
          <a:prstGeom prst="rect">
            <a:avLst/>
          </a:prstGeom>
          <a:noFill/>
          <a:ln w="28575">
            <a:solidFill>
              <a:srgbClr val="FF0000"/>
            </a:solidFill>
            <a:prstDash val="dash"/>
          </a:ln>
        </p:spPr>
        <p:txBody>
          <a:bodyPr wrap="square" rtlCol="0">
            <a:spAutoFit/>
          </a:bodyPr>
          <a:lstStyle/>
          <a:p>
            <a:endParaRPr lang="en-ZA" dirty="0"/>
          </a:p>
        </p:txBody>
      </p:sp>
    </p:spTree>
    <p:extLst>
      <p:ext uri="{BB962C8B-B14F-4D97-AF65-F5344CB8AC3E}">
        <p14:creationId xmlns:p14="http://schemas.microsoft.com/office/powerpoint/2010/main" val="2483382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06C161-9656-9258-F098-98BCF9365AE1}"/>
              </a:ext>
            </a:extLst>
          </p:cNvPr>
          <p:cNvSpPr txBox="1">
            <a:spLocks/>
          </p:cNvSpPr>
          <p:nvPr/>
        </p:nvSpPr>
        <p:spPr>
          <a:xfrm>
            <a:off x="0" y="127065"/>
            <a:ext cx="12192000" cy="611374"/>
          </a:xfrm>
          <a:prstGeom prst="rect">
            <a:avLst/>
          </a:prstGeom>
          <a:solidFill>
            <a:schemeClr val="accent2">
              <a:lumMod val="75000"/>
            </a:schemeClr>
          </a:solidFill>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r>
              <a:rPr lang="en-US" sz="3200" dirty="0">
                <a:solidFill>
                  <a:schemeClr val="bg1"/>
                </a:solidFill>
                <a:latin typeface="Arial" panose="020B0604020202020204" pitchFamily="34" charset="0"/>
                <a:cs typeface="Arial" panose="020B0604020202020204" pitchFamily="34" charset="0"/>
              </a:rPr>
              <a:t>  ANNEXURE a</a:t>
            </a:r>
            <a:endParaRPr lang="en-ZA" sz="3200" dirty="0">
              <a:solidFill>
                <a:schemeClr val="bg1"/>
              </a:solidFill>
              <a:latin typeface="Arial" panose="020B0604020202020204" pitchFamily="34" charset="0"/>
              <a:cs typeface="Arial" panose="020B0604020202020204" pitchFamily="34" charset="0"/>
            </a:endParaRPr>
          </a:p>
        </p:txBody>
      </p:sp>
      <p:pic>
        <p:nvPicPr>
          <p:cNvPr id="5" name="Content Placeholder 3">
            <a:extLst>
              <a:ext uri="{FF2B5EF4-FFF2-40B4-BE49-F238E27FC236}">
                <a16:creationId xmlns:a16="http://schemas.microsoft.com/office/drawing/2014/main" id="{736EA035-DD8A-AD9F-F011-6886A0645238}"/>
              </a:ext>
            </a:extLst>
          </p:cNvPr>
          <p:cNvPicPr>
            <a:picLocks noGrp="1" noChangeAspect="1"/>
          </p:cNvPicPr>
          <p:nvPr>
            <p:ph idx="1"/>
          </p:nvPr>
        </p:nvPicPr>
        <p:blipFill>
          <a:blip r:embed="rId3"/>
          <a:stretch>
            <a:fillRect/>
          </a:stretch>
        </p:blipFill>
        <p:spPr>
          <a:xfrm>
            <a:off x="332001" y="2077010"/>
            <a:ext cx="2794158" cy="2935377"/>
          </a:xfrm>
          <a:prstGeom prst="rect">
            <a:avLst/>
          </a:prstGeom>
        </p:spPr>
      </p:pic>
      <p:sp>
        <p:nvSpPr>
          <p:cNvPr id="7" name="TextBox 6">
            <a:extLst>
              <a:ext uri="{FF2B5EF4-FFF2-40B4-BE49-F238E27FC236}">
                <a16:creationId xmlns:a16="http://schemas.microsoft.com/office/drawing/2014/main" id="{EF60C2F5-FEDE-B916-696C-8107016C305C}"/>
              </a:ext>
            </a:extLst>
          </p:cNvPr>
          <p:cNvSpPr txBox="1"/>
          <p:nvPr/>
        </p:nvSpPr>
        <p:spPr>
          <a:xfrm>
            <a:off x="300337" y="1774835"/>
            <a:ext cx="3566565"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A1: Provincial budget allocation</a:t>
            </a:r>
            <a:endParaRPr lang="en-ZA" b="1"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FD8E7EE8-9919-49CC-726A-79F094CC83F3}"/>
              </a:ext>
            </a:extLst>
          </p:cNvPr>
          <p:cNvGrpSpPr/>
          <p:nvPr/>
        </p:nvGrpSpPr>
        <p:grpSpPr>
          <a:xfrm>
            <a:off x="3614290" y="1786011"/>
            <a:ext cx="3529139" cy="3099630"/>
            <a:chOff x="6800287" y="1902447"/>
            <a:chExt cx="3721154" cy="3959936"/>
          </a:xfrm>
        </p:grpSpPr>
        <p:graphicFrame>
          <p:nvGraphicFramePr>
            <p:cNvPr id="12" name="Object 11">
              <a:extLst>
                <a:ext uri="{FF2B5EF4-FFF2-40B4-BE49-F238E27FC236}">
                  <a16:creationId xmlns:a16="http://schemas.microsoft.com/office/drawing/2014/main" id="{64B6612E-4C3F-A752-DFB9-4979BECD7694}"/>
                </a:ext>
              </a:extLst>
            </p:cNvPr>
            <p:cNvGraphicFramePr>
              <a:graphicFrameLocks noChangeAspect="1"/>
            </p:cNvGraphicFramePr>
            <p:nvPr>
              <p:extLst>
                <p:ext uri="{D42A27DB-BD31-4B8C-83A1-F6EECF244321}">
                  <p14:modId xmlns:p14="http://schemas.microsoft.com/office/powerpoint/2010/main" val="2199415107"/>
                </p:ext>
              </p:extLst>
            </p:nvPr>
          </p:nvGraphicFramePr>
          <p:xfrm>
            <a:off x="6874354" y="2274215"/>
            <a:ext cx="3647087" cy="3588168"/>
          </p:xfrm>
          <a:graphic>
            <a:graphicData uri="http://schemas.openxmlformats.org/presentationml/2006/ole">
              <mc:AlternateContent xmlns:mc="http://schemas.openxmlformats.org/markup-compatibility/2006">
                <mc:Choice xmlns:v="urn:schemas-microsoft-com:vml" Requires="v">
                  <p:oleObj name="Worksheet" r:id="rId4" imgW="2076489" imgH="1542979" progId="Excel.Sheet.12">
                    <p:embed/>
                  </p:oleObj>
                </mc:Choice>
                <mc:Fallback>
                  <p:oleObj name="Worksheet" r:id="rId4" imgW="2076489" imgH="1542979" progId="Excel.Sheet.12">
                    <p:embed/>
                    <p:pic>
                      <p:nvPicPr>
                        <p:cNvPr id="12" name="Object 11">
                          <a:extLst>
                            <a:ext uri="{FF2B5EF4-FFF2-40B4-BE49-F238E27FC236}">
                              <a16:creationId xmlns:a16="http://schemas.microsoft.com/office/drawing/2014/main" id="{64B6612E-4C3F-A752-DFB9-4979BECD7694}"/>
                            </a:ext>
                          </a:extLst>
                        </p:cNvPr>
                        <p:cNvPicPr/>
                        <p:nvPr/>
                      </p:nvPicPr>
                      <p:blipFill>
                        <a:blip r:embed="rId5"/>
                        <a:stretch>
                          <a:fillRect/>
                        </a:stretch>
                      </p:blipFill>
                      <p:spPr>
                        <a:xfrm>
                          <a:off x="6874354" y="2274215"/>
                          <a:ext cx="3647087" cy="3588168"/>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D497EDBC-6230-611B-0048-FB0144699382}"/>
                </a:ext>
              </a:extLst>
            </p:cNvPr>
            <p:cNvSpPr txBox="1"/>
            <p:nvPr/>
          </p:nvSpPr>
          <p:spPr>
            <a:xfrm>
              <a:off x="6800287" y="1902447"/>
              <a:ext cx="3647087" cy="432520"/>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A2: Allocation by discipline</a:t>
              </a:r>
              <a:endParaRPr lang="en-ZA" sz="1600" b="1" dirty="0">
                <a:latin typeface="Arial" panose="020B0604020202020204" pitchFamily="34" charset="0"/>
                <a:cs typeface="Arial" panose="020B0604020202020204" pitchFamily="34" charset="0"/>
              </a:endParaRPr>
            </a:p>
          </p:txBody>
        </p:sp>
      </p:grpSp>
      <p:pic>
        <p:nvPicPr>
          <p:cNvPr id="14" name="Picture 13">
            <a:extLst>
              <a:ext uri="{FF2B5EF4-FFF2-40B4-BE49-F238E27FC236}">
                <a16:creationId xmlns:a16="http://schemas.microsoft.com/office/drawing/2014/main" id="{B722D19B-82C7-4B93-0A18-34CC2F13FE2E}"/>
              </a:ext>
            </a:extLst>
          </p:cNvPr>
          <p:cNvPicPr>
            <a:picLocks noChangeAspect="1"/>
          </p:cNvPicPr>
          <p:nvPr/>
        </p:nvPicPr>
        <p:blipFill>
          <a:blip r:embed="rId6"/>
          <a:stretch>
            <a:fillRect/>
          </a:stretch>
        </p:blipFill>
        <p:spPr>
          <a:xfrm>
            <a:off x="332001" y="846745"/>
            <a:ext cx="1751619" cy="522052"/>
          </a:xfrm>
          <a:prstGeom prst="rect">
            <a:avLst/>
          </a:prstGeom>
          <a:solidFill>
            <a:schemeClr val="accent2">
              <a:lumMod val="75000"/>
            </a:schemeClr>
          </a:solidFill>
        </p:spPr>
      </p:pic>
      <p:grpSp>
        <p:nvGrpSpPr>
          <p:cNvPr id="15" name="Group 14">
            <a:extLst>
              <a:ext uri="{FF2B5EF4-FFF2-40B4-BE49-F238E27FC236}">
                <a16:creationId xmlns:a16="http://schemas.microsoft.com/office/drawing/2014/main" id="{85B16E44-B1E1-D742-88BA-3098274E080A}"/>
              </a:ext>
            </a:extLst>
          </p:cNvPr>
          <p:cNvGrpSpPr/>
          <p:nvPr/>
        </p:nvGrpSpPr>
        <p:grpSpPr>
          <a:xfrm>
            <a:off x="7143429" y="1825675"/>
            <a:ext cx="4243415" cy="2136529"/>
            <a:chOff x="659949" y="-674565"/>
            <a:chExt cx="4498502" cy="2136529"/>
          </a:xfrm>
        </p:grpSpPr>
        <p:graphicFrame>
          <p:nvGraphicFramePr>
            <p:cNvPr id="16" name="Object 15">
              <a:extLst>
                <a:ext uri="{FF2B5EF4-FFF2-40B4-BE49-F238E27FC236}">
                  <a16:creationId xmlns:a16="http://schemas.microsoft.com/office/drawing/2014/main" id="{A3F6566D-6B17-891B-7FA9-0195AACBC183}"/>
                </a:ext>
              </a:extLst>
            </p:cNvPr>
            <p:cNvGraphicFramePr>
              <a:graphicFrameLocks noChangeAspect="1"/>
            </p:cNvGraphicFramePr>
            <p:nvPr>
              <p:extLst>
                <p:ext uri="{D42A27DB-BD31-4B8C-83A1-F6EECF244321}">
                  <p14:modId xmlns:p14="http://schemas.microsoft.com/office/powerpoint/2010/main" val="1109611887"/>
                </p:ext>
              </p:extLst>
            </p:nvPr>
          </p:nvGraphicFramePr>
          <p:xfrm>
            <a:off x="1332966" y="-336011"/>
            <a:ext cx="3373979" cy="1797975"/>
          </p:xfrm>
          <a:graphic>
            <a:graphicData uri="http://schemas.openxmlformats.org/presentationml/2006/ole">
              <mc:AlternateContent xmlns:mc="http://schemas.openxmlformats.org/markup-compatibility/2006">
                <mc:Choice xmlns:v="urn:schemas-microsoft-com:vml" Requires="v">
                  <p:oleObj name="Worksheet" r:id="rId7" imgW="1447869" imgH="771490" progId="Excel.Sheet.12">
                    <p:embed/>
                  </p:oleObj>
                </mc:Choice>
                <mc:Fallback>
                  <p:oleObj name="Worksheet" r:id="rId7" imgW="1447869" imgH="771490" progId="Excel.Sheet.12">
                    <p:embed/>
                    <p:pic>
                      <p:nvPicPr>
                        <p:cNvPr id="16" name="Object 15">
                          <a:extLst>
                            <a:ext uri="{FF2B5EF4-FFF2-40B4-BE49-F238E27FC236}">
                              <a16:creationId xmlns:a16="http://schemas.microsoft.com/office/drawing/2014/main" id="{A3F6566D-6B17-891B-7FA9-0195AACBC183}"/>
                            </a:ext>
                          </a:extLst>
                        </p:cNvPr>
                        <p:cNvPicPr/>
                        <p:nvPr/>
                      </p:nvPicPr>
                      <p:blipFill>
                        <a:blip r:embed="rId8"/>
                        <a:stretch>
                          <a:fillRect/>
                        </a:stretch>
                      </p:blipFill>
                      <p:spPr>
                        <a:xfrm>
                          <a:off x="1332966" y="-336011"/>
                          <a:ext cx="3373979" cy="1797975"/>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5D235185-C7EB-82E6-7E28-E212980861F6}"/>
                </a:ext>
              </a:extLst>
            </p:cNvPr>
            <p:cNvSpPr txBox="1"/>
            <p:nvPr/>
          </p:nvSpPr>
          <p:spPr>
            <a:xfrm>
              <a:off x="659949" y="-674565"/>
              <a:ext cx="4498502"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A3:Reported jobs by race</a:t>
              </a:r>
              <a:endParaRPr lang="en-ZA" sz="1600" b="1"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03089441-032E-A3F8-7B5D-E5E6EBDB77E9}"/>
              </a:ext>
            </a:extLst>
          </p:cNvPr>
          <p:cNvGrpSpPr/>
          <p:nvPr/>
        </p:nvGrpSpPr>
        <p:grpSpPr>
          <a:xfrm>
            <a:off x="370052" y="5418426"/>
            <a:ext cx="4931217" cy="1111630"/>
            <a:chOff x="714234" y="4679336"/>
            <a:chExt cx="5650448" cy="1541024"/>
          </a:xfrm>
        </p:grpSpPr>
        <p:graphicFrame>
          <p:nvGraphicFramePr>
            <p:cNvPr id="19" name="Object 18">
              <a:extLst>
                <a:ext uri="{FF2B5EF4-FFF2-40B4-BE49-F238E27FC236}">
                  <a16:creationId xmlns:a16="http://schemas.microsoft.com/office/drawing/2014/main" id="{26097759-D550-985C-A2DE-69BEB00E336C}"/>
                </a:ext>
              </a:extLst>
            </p:cNvPr>
            <p:cNvGraphicFramePr>
              <a:graphicFrameLocks noChangeAspect="1"/>
            </p:cNvGraphicFramePr>
            <p:nvPr>
              <p:extLst>
                <p:ext uri="{D42A27DB-BD31-4B8C-83A1-F6EECF244321}">
                  <p14:modId xmlns:p14="http://schemas.microsoft.com/office/powerpoint/2010/main" val="3665188749"/>
                </p:ext>
              </p:extLst>
            </p:nvPr>
          </p:nvGraphicFramePr>
          <p:xfrm>
            <a:off x="714234" y="5148664"/>
            <a:ext cx="5650448" cy="1071696"/>
          </p:xfrm>
          <a:graphic>
            <a:graphicData uri="http://schemas.openxmlformats.org/presentationml/2006/ole">
              <mc:AlternateContent xmlns:mc="http://schemas.openxmlformats.org/markup-compatibility/2006">
                <mc:Choice xmlns:v="urn:schemas-microsoft-com:vml" Requires="v">
                  <p:oleObj name="Worksheet" r:id="rId9" imgW="2733854" imgH="409500" progId="Excel.Sheet.12">
                    <p:embed/>
                  </p:oleObj>
                </mc:Choice>
                <mc:Fallback>
                  <p:oleObj name="Worksheet" r:id="rId9" imgW="2733854" imgH="409500" progId="Excel.Sheet.12">
                    <p:embed/>
                    <p:pic>
                      <p:nvPicPr>
                        <p:cNvPr id="19" name="Object 18">
                          <a:extLst>
                            <a:ext uri="{FF2B5EF4-FFF2-40B4-BE49-F238E27FC236}">
                              <a16:creationId xmlns:a16="http://schemas.microsoft.com/office/drawing/2014/main" id="{26097759-D550-985C-A2DE-69BEB00E336C}"/>
                            </a:ext>
                          </a:extLst>
                        </p:cNvPr>
                        <p:cNvPicPr/>
                        <p:nvPr/>
                      </p:nvPicPr>
                      <p:blipFill>
                        <a:blip r:embed="rId10"/>
                        <a:stretch>
                          <a:fillRect/>
                        </a:stretch>
                      </p:blipFill>
                      <p:spPr>
                        <a:xfrm>
                          <a:off x="714234" y="5148664"/>
                          <a:ext cx="5650448" cy="1071696"/>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7F7C8DF7-84C4-1E33-F0A0-4CF7D76768D4}"/>
                </a:ext>
              </a:extLst>
            </p:cNvPr>
            <p:cNvSpPr txBox="1"/>
            <p:nvPr/>
          </p:nvSpPr>
          <p:spPr>
            <a:xfrm>
              <a:off x="1220281" y="4679336"/>
              <a:ext cx="3647087" cy="469329"/>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A4:Reported jobs by youth</a:t>
              </a:r>
              <a:endParaRPr lang="en-ZA" sz="2000" b="1" dirty="0">
                <a:latin typeface="Arial" panose="020B0604020202020204" pitchFamily="34" charset="0"/>
                <a:cs typeface="Arial" panose="020B0604020202020204" pitchFamily="34" charset="0"/>
              </a:endParaRPr>
            </a:p>
          </p:txBody>
        </p:sp>
      </p:grpSp>
      <p:grpSp>
        <p:nvGrpSpPr>
          <p:cNvPr id="21" name="Group 20">
            <a:extLst>
              <a:ext uri="{FF2B5EF4-FFF2-40B4-BE49-F238E27FC236}">
                <a16:creationId xmlns:a16="http://schemas.microsoft.com/office/drawing/2014/main" id="{2C8DAF5C-ADBC-4A20-56E1-17012DA77FCF}"/>
              </a:ext>
            </a:extLst>
          </p:cNvPr>
          <p:cNvGrpSpPr/>
          <p:nvPr/>
        </p:nvGrpSpPr>
        <p:grpSpPr>
          <a:xfrm>
            <a:off x="7289677" y="5051859"/>
            <a:ext cx="3950917" cy="1631757"/>
            <a:chOff x="6024704" y="1639929"/>
            <a:chExt cx="3935993" cy="1752780"/>
          </a:xfrm>
        </p:grpSpPr>
        <p:sp>
          <p:nvSpPr>
            <p:cNvPr id="22" name="TextBox 21">
              <a:extLst>
                <a:ext uri="{FF2B5EF4-FFF2-40B4-BE49-F238E27FC236}">
                  <a16:creationId xmlns:a16="http://schemas.microsoft.com/office/drawing/2014/main" id="{E6743046-1928-1EEF-6D7D-59F482233B09}"/>
                </a:ext>
              </a:extLst>
            </p:cNvPr>
            <p:cNvSpPr txBox="1"/>
            <p:nvPr/>
          </p:nvSpPr>
          <p:spPr>
            <a:xfrm>
              <a:off x="6024704" y="1639929"/>
              <a:ext cx="3935993" cy="36366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A5:Reported jobs by gender</a:t>
              </a:r>
              <a:endParaRPr lang="en-ZA" sz="2000" b="1" dirty="0">
                <a:latin typeface="Arial" panose="020B0604020202020204" pitchFamily="34" charset="0"/>
                <a:cs typeface="Arial" panose="020B0604020202020204" pitchFamily="34" charset="0"/>
              </a:endParaRPr>
            </a:p>
          </p:txBody>
        </p:sp>
        <p:graphicFrame>
          <p:nvGraphicFramePr>
            <p:cNvPr id="23" name="Object 22">
              <a:extLst>
                <a:ext uri="{FF2B5EF4-FFF2-40B4-BE49-F238E27FC236}">
                  <a16:creationId xmlns:a16="http://schemas.microsoft.com/office/drawing/2014/main" id="{9217DBDB-E0B5-1D83-2747-D0E5AE5B5743}"/>
                </a:ext>
              </a:extLst>
            </p:cNvPr>
            <p:cNvGraphicFramePr>
              <a:graphicFrameLocks noChangeAspect="1"/>
            </p:cNvGraphicFramePr>
            <p:nvPr>
              <p:extLst>
                <p:ext uri="{D42A27DB-BD31-4B8C-83A1-F6EECF244321}">
                  <p14:modId xmlns:p14="http://schemas.microsoft.com/office/powerpoint/2010/main" val="2471041787"/>
                </p:ext>
              </p:extLst>
            </p:nvPr>
          </p:nvGraphicFramePr>
          <p:xfrm>
            <a:off x="6364682" y="1988728"/>
            <a:ext cx="3452414" cy="1403981"/>
          </p:xfrm>
          <a:graphic>
            <a:graphicData uri="http://schemas.openxmlformats.org/presentationml/2006/ole">
              <mc:AlternateContent xmlns:mc="http://schemas.openxmlformats.org/markup-compatibility/2006">
                <mc:Choice xmlns:v="urn:schemas-microsoft-com:vml" Requires="v">
                  <p:oleObj name="Worksheet" r:id="rId11" imgW="1428579" imgH="581068" progId="Excel.Sheet.12">
                    <p:embed/>
                  </p:oleObj>
                </mc:Choice>
                <mc:Fallback>
                  <p:oleObj name="Worksheet" r:id="rId11" imgW="1428579" imgH="581068" progId="Excel.Sheet.12">
                    <p:embed/>
                    <p:pic>
                      <p:nvPicPr>
                        <p:cNvPr id="23" name="Object 22">
                          <a:extLst>
                            <a:ext uri="{FF2B5EF4-FFF2-40B4-BE49-F238E27FC236}">
                              <a16:creationId xmlns:a16="http://schemas.microsoft.com/office/drawing/2014/main" id="{9217DBDB-E0B5-1D83-2747-D0E5AE5B5743}"/>
                            </a:ext>
                          </a:extLst>
                        </p:cNvPr>
                        <p:cNvPicPr/>
                        <p:nvPr/>
                      </p:nvPicPr>
                      <p:blipFill>
                        <a:blip r:embed="rId12"/>
                        <a:stretch>
                          <a:fillRect/>
                        </a:stretch>
                      </p:blipFill>
                      <p:spPr>
                        <a:xfrm>
                          <a:off x="6364682" y="1988728"/>
                          <a:ext cx="3452414" cy="1403981"/>
                        </a:xfrm>
                        <a:prstGeom prst="rect">
                          <a:avLst/>
                        </a:prstGeom>
                      </p:spPr>
                    </p:pic>
                  </p:oleObj>
                </mc:Fallback>
              </mc:AlternateContent>
            </a:graphicData>
          </a:graphic>
        </p:graphicFrame>
      </p:grpSp>
    </p:spTree>
    <p:extLst>
      <p:ext uri="{BB962C8B-B14F-4D97-AF65-F5344CB8AC3E}">
        <p14:creationId xmlns:p14="http://schemas.microsoft.com/office/powerpoint/2010/main" val="387022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0626E-5642-272D-C3F1-04B3FDA76026}"/>
              </a:ext>
            </a:extLst>
          </p:cNvPr>
          <p:cNvSpPr>
            <a:spLocks noGrp="1"/>
          </p:cNvSpPr>
          <p:nvPr>
            <p:ph type="ctrTitle" idx="4294967295"/>
          </p:nvPr>
        </p:nvSpPr>
        <p:spPr>
          <a:xfrm>
            <a:off x="0" y="65629"/>
            <a:ext cx="12192000" cy="1007961"/>
          </a:xfrm>
          <a:solidFill>
            <a:schemeClr val="accent2">
              <a:lumMod val="75000"/>
            </a:schemeClr>
          </a:solidFill>
        </p:spPr>
        <p:txBody>
          <a:bodyPr>
            <a:noAutofit/>
          </a:bodyPr>
          <a:lstStyle/>
          <a:p>
            <a:pPr algn="ctr"/>
            <a:r>
              <a:rPr lang="en-US" sz="2800" dirty="0">
                <a:solidFill>
                  <a:schemeClr val="bg1"/>
                </a:solidFill>
                <a:latin typeface="Arial" panose="020B0604020202020204" pitchFamily="34" charset="0"/>
                <a:cs typeface="Arial" panose="020B0604020202020204" pitchFamily="34" charset="0"/>
              </a:rPr>
              <a:t>Presidential Employment Stimulus </a:t>
            </a:r>
            <a:r>
              <a:rPr lang="en-US" sz="3200" dirty="0">
                <a:solidFill>
                  <a:schemeClr val="bg1"/>
                </a:solidFill>
                <a:latin typeface="Arial" panose="020B0604020202020204" pitchFamily="34" charset="0"/>
                <a:cs typeface="Arial" panose="020B0604020202020204" pitchFamily="34" charset="0"/>
              </a:rPr>
              <a:t>Programme (PESP)</a:t>
            </a:r>
            <a:endParaRPr lang="en-ZA" sz="3200" dirty="0">
              <a:solidFill>
                <a:schemeClr val="bg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8B09C4E5-664F-93A1-3AD1-FB4159453DAF}"/>
              </a:ext>
            </a:extLst>
          </p:cNvPr>
          <p:cNvPicPr>
            <a:picLocks noChangeAspect="1"/>
          </p:cNvPicPr>
          <p:nvPr/>
        </p:nvPicPr>
        <p:blipFill>
          <a:blip r:embed="rId3"/>
          <a:stretch>
            <a:fillRect/>
          </a:stretch>
        </p:blipFill>
        <p:spPr>
          <a:xfrm>
            <a:off x="331896" y="2508662"/>
            <a:ext cx="5507277" cy="2708311"/>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E407E86D-0A8E-D110-C874-65ECE153D35F}"/>
              </a:ext>
            </a:extLst>
          </p:cNvPr>
          <p:cNvPicPr>
            <a:picLocks noChangeAspect="1"/>
          </p:cNvPicPr>
          <p:nvPr/>
        </p:nvPicPr>
        <p:blipFill>
          <a:blip r:embed="rId4"/>
          <a:stretch>
            <a:fillRect/>
          </a:stretch>
        </p:blipFill>
        <p:spPr>
          <a:xfrm>
            <a:off x="6359883" y="2508662"/>
            <a:ext cx="5405385" cy="27083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03197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77E788AB-B288-1F5D-5280-CF488C928122}"/>
              </a:ext>
            </a:extLst>
          </p:cNvPr>
          <p:cNvGrpSpPr/>
          <p:nvPr/>
        </p:nvGrpSpPr>
        <p:grpSpPr>
          <a:xfrm>
            <a:off x="190740" y="1178336"/>
            <a:ext cx="4980351" cy="3513616"/>
            <a:chOff x="190740" y="1178336"/>
            <a:chExt cx="4980351" cy="3513616"/>
          </a:xfrm>
        </p:grpSpPr>
        <p:graphicFrame>
          <p:nvGraphicFramePr>
            <p:cNvPr id="4" name="Object 3">
              <a:extLst>
                <a:ext uri="{FF2B5EF4-FFF2-40B4-BE49-F238E27FC236}">
                  <a16:creationId xmlns:a16="http://schemas.microsoft.com/office/drawing/2014/main" id="{0AF8541A-2E51-A71C-4081-E905C616D751}"/>
                </a:ext>
              </a:extLst>
            </p:cNvPr>
            <p:cNvGraphicFramePr>
              <a:graphicFrameLocks noChangeAspect="1"/>
            </p:cNvGraphicFramePr>
            <p:nvPr>
              <p:extLst>
                <p:ext uri="{D42A27DB-BD31-4B8C-83A1-F6EECF244321}">
                  <p14:modId xmlns:p14="http://schemas.microsoft.com/office/powerpoint/2010/main" val="682527373"/>
                </p:ext>
              </p:extLst>
            </p:nvPr>
          </p:nvGraphicFramePr>
          <p:xfrm>
            <a:off x="325651" y="1516890"/>
            <a:ext cx="3361558" cy="3175062"/>
          </p:xfrm>
          <a:graphic>
            <a:graphicData uri="http://schemas.openxmlformats.org/presentationml/2006/ole">
              <mc:AlternateContent xmlns:mc="http://schemas.openxmlformats.org/markup-compatibility/2006">
                <mc:Choice xmlns:v="urn:schemas-microsoft-com:vml" Requires="v">
                  <p:oleObj name="Worksheet" r:id="rId3" imgW="1866949" imgH="1781289" progId="Excel.Sheet.12">
                    <p:embed/>
                  </p:oleObj>
                </mc:Choice>
                <mc:Fallback>
                  <p:oleObj name="Worksheet" r:id="rId3" imgW="1866949" imgH="1781289" progId="Excel.Sheet.12">
                    <p:embed/>
                    <p:pic>
                      <p:nvPicPr>
                        <p:cNvPr id="4" name="Object 3">
                          <a:extLst>
                            <a:ext uri="{FF2B5EF4-FFF2-40B4-BE49-F238E27FC236}">
                              <a16:creationId xmlns:a16="http://schemas.microsoft.com/office/drawing/2014/main" id="{0AF8541A-2E51-A71C-4081-E905C616D751}"/>
                            </a:ext>
                          </a:extLst>
                        </p:cNvPr>
                        <p:cNvPicPr/>
                        <p:nvPr/>
                      </p:nvPicPr>
                      <p:blipFill>
                        <a:blip r:embed="rId4"/>
                        <a:stretch>
                          <a:fillRect/>
                        </a:stretch>
                      </p:blipFill>
                      <p:spPr>
                        <a:xfrm>
                          <a:off x="325651" y="1516890"/>
                          <a:ext cx="3361558" cy="3175062"/>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2C48A8BF-B12C-7EA0-22A3-78A8A9EA149F}"/>
                </a:ext>
              </a:extLst>
            </p:cNvPr>
            <p:cNvSpPr txBox="1"/>
            <p:nvPr/>
          </p:nvSpPr>
          <p:spPr>
            <a:xfrm>
              <a:off x="190740" y="1178336"/>
              <a:ext cx="4980351"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B1: Number of funded projects per province (%)</a:t>
              </a:r>
              <a:endParaRPr lang="en-ZA" sz="1600" b="1" dirty="0">
                <a:latin typeface="Arial" panose="020B06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075171C2-DF23-FDD2-CB0A-7B894ABCE1A8}"/>
              </a:ext>
            </a:extLst>
          </p:cNvPr>
          <p:cNvSpPr>
            <a:spLocks noGrp="1"/>
          </p:cNvSpPr>
          <p:nvPr>
            <p:ph type="title"/>
          </p:nvPr>
        </p:nvSpPr>
        <p:spPr>
          <a:xfrm>
            <a:off x="0" y="227532"/>
            <a:ext cx="12192000" cy="782031"/>
          </a:xfrm>
          <a:solidFill>
            <a:schemeClr val="accent2">
              <a:lumMod val="75000"/>
            </a:schemeClr>
          </a:solidFill>
        </p:spPr>
        <p:txBody>
          <a:bodyPr vert="horz" lIns="91440" tIns="45720" rIns="91440" bIns="45720" rtlCol="0" anchor="ctr">
            <a:noAutofit/>
          </a:bodyPr>
          <a:lstStyle/>
          <a:p>
            <a:pPr algn="ctr"/>
            <a:r>
              <a:rPr lang="en-US" sz="3200" dirty="0">
                <a:solidFill>
                  <a:schemeClr val="bg1"/>
                </a:solidFill>
                <a:latin typeface="Arial" panose="020B0604020202020204" pitchFamily="34" charset="0"/>
                <a:cs typeface="Arial" panose="020B0604020202020204" pitchFamily="34" charset="0"/>
              </a:rPr>
              <a:t>  </a:t>
            </a:r>
            <a:r>
              <a:rPr lang="en-US" sz="2800" dirty="0">
                <a:solidFill>
                  <a:schemeClr val="bg1"/>
                </a:solidFill>
                <a:latin typeface="Arial" panose="020B0604020202020204" pitchFamily="34" charset="0"/>
                <a:cs typeface="Arial" panose="020B0604020202020204" pitchFamily="34" charset="0"/>
              </a:rPr>
              <a:t>ANNEXURE B </a:t>
            </a:r>
            <a:endParaRPr lang="en-ZA" sz="3200" dirty="0">
              <a:solidFill>
                <a:schemeClr val="bg1"/>
              </a:solidFill>
              <a:latin typeface="Arial" panose="020B06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E674C05E-C5A8-A90A-7916-F085B32A2671}"/>
              </a:ext>
            </a:extLst>
          </p:cNvPr>
          <p:cNvGrpSpPr/>
          <p:nvPr/>
        </p:nvGrpSpPr>
        <p:grpSpPr>
          <a:xfrm>
            <a:off x="5642521" y="1292219"/>
            <a:ext cx="5320093" cy="2063833"/>
            <a:chOff x="6588615" y="2980947"/>
            <a:chExt cx="5320093" cy="2063833"/>
          </a:xfrm>
        </p:grpSpPr>
        <p:graphicFrame>
          <p:nvGraphicFramePr>
            <p:cNvPr id="10" name="Object 9">
              <a:extLst>
                <a:ext uri="{FF2B5EF4-FFF2-40B4-BE49-F238E27FC236}">
                  <a16:creationId xmlns:a16="http://schemas.microsoft.com/office/drawing/2014/main" id="{202747AD-8894-E24F-E8AF-2E13904BE628}"/>
                </a:ext>
              </a:extLst>
            </p:cNvPr>
            <p:cNvGraphicFramePr>
              <a:graphicFrameLocks noChangeAspect="1"/>
            </p:cNvGraphicFramePr>
            <p:nvPr>
              <p:extLst>
                <p:ext uri="{D42A27DB-BD31-4B8C-83A1-F6EECF244321}">
                  <p14:modId xmlns:p14="http://schemas.microsoft.com/office/powerpoint/2010/main" val="257034471"/>
                </p:ext>
              </p:extLst>
            </p:nvPr>
          </p:nvGraphicFramePr>
          <p:xfrm>
            <a:off x="6588615" y="3300776"/>
            <a:ext cx="5320093" cy="1744004"/>
          </p:xfrm>
          <a:graphic>
            <a:graphicData uri="http://schemas.openxmlformats.org/presentationml/2006/ole">
              <mc:AlternateContent xmlns:mc="http://schemas.openxmlformats.org/markup-compatibility/2006">
                <mc:Choice xmlns:v="urn:schemas-microsoft-com:vml" Requires="v">
                  <p:oleObj name="Worksheet" r:id="rId5" imgW="3105277" imgH="780916" progId="Excel.Sheet.12">
                    <p:embed/>
                  </p:oleObj>
                </mc:Choice>
                <mc:Fallback>
                  <p:oleObj name="Worksheet" r:id="rId5" imgW="3105277" imgH="780916" progId="Excel.Sheet.12">
                    <p:embed/>
                    <p:pic>
                      <p:nvPicPr>
                        <p:cNvPr id="10" name="Object 9">
                          <a:extLst>
                            <a:ext uri="{FF2B5EF4-FFF2-40B4-BE49-F238E27FC236}">
                              <a16:creationId xmlns:a16="http://schemas.microsoft.com/office/drawing/2014/main" id="{202747AD-8894-E24F-E8AF-2E13904BE628}"/>
                            </a:ext>
                          </a:extLst>
                        </p:cNvPr>
                        <p:cNvPicPr/>
                        <p:nvPr/>
                      </p:nvPicPr>
                      <p:blipFill>
                        <a:blip r:embed="rId6"/>
                        <a:stretch>
                          <a:fillRect/>
                        </a:stretch>
                      </p:blipFill>
                      <p:spPr>
                        <a:xfrm>
                          <a:off x="6588615" y="3300776"/>
                          <a:ext cx="5320093" cy="1744004"/>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94B788D5-4092-2B6A-B08D-6B2EBE13BD64}"/>
                </a:ext>
              </a:extLst>
            </p:cNvPr>
            <p:cNvSpPr txBox="1"/>
            <p:nvPr/>
          </p:nvSpPr>
          <p:spPr>
            <a:xfrm>
              <a:off x="6588615" y="2980947"/>
              <a:ext cx="4498502"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B2:Reported jobs by race</a:t>
              </a:r>
              <a:endParaRPr lang="en-ZA" sz="1600" b="1" dirty="0">
                <a:latin typeface="Arial" panose="020B0604020202020204" pitchFamily="34" charset="0"/>
                <a:cs typeface="Arial" panose="020B0604020202020204" pitchFamily="34" charset="0"/>
              </a:endParaRPr>
            </a:p>
          </p:txBody>
        </p:sp>
      </p:grpSp>
      <p:grpSp>
        <p:nvGrpSpPr>
          <p:cNvPr id="26" name="Group 25">
            <a:extLst>
              <a:ext uri="{FF2B5EF4-FFF2-40B4-BE49-F238E27FC236}">
                <a16:creationId xmlns:a16="http://schemas.microsoft.com/office/drawing/2014/main" id="{8EBFC4F1-8296-62EF-1F67-118AC93E5756}"/>
              </a:ext>
            </a:extLst>
          </p:cNvPr>
          <p:cNvGrpSpPr/>
          <p:nvPr/>
        </p:nvGrpSpPr>
        <p:grpSpPr>
          <a:xfrm>
            <a:off x="248632" y="5126992"/>
            <a:ext cx="5760355" cy="1452316"/>
            <a:chOff x="190740" y="5044780"/>
            <a:chExt cx="5905260" cy="1653488"/>
          </a:xfrm>
        </p:grpSpPr>
        <p:graphicFrame>
          <p:nvGraphicFramePr>
            <p:cNvPr id="13" name="Object 12">
              <a:extLst>
                <a:ext uri="{FF2B5EF4-FFF2-40B4-BE49-F238E27FC236}">
                  <a16:creationId xmlns:a16="http://schemas.microsoft.com/office/drawing/2014/main" id="{A112FEE3-8970-7838-21C8-D8228F13E6C4}"/>
                </a:ext>
              </a:extLst>
            </p:cNvPr>
            <p:cNvGraphicFramePr>
              <a:graphicFrameLocks noChangeAspect="1"/>
            </p:cNvGraphicFramePr>
            <p:nvPr>
              <p:extLst>
                <p:ext uri="{D42A27DB-BD31-4B8C-83A1-F6EECF244321}">
                  <p14:modId xmlns:p14="http://schemas.microsoft.com/office/powerpoint/2010/main" val="955810270"/>
                </p:ext>
              </p:extLst>
            </p:nvPr>
          </p:nvGraphicFramePr>
          <p:xfrm>
            <a:off x="190740" y="5388573"/>
            <a:ext cx="5905260" cy="1309695"/>
          </p:xfrm>
          <a:graphic>
            <a:graphicData uri="http://schemas.openxmlformats.org/presentationml/2006/ole">
              <mc:AlternateContent xmlns:mc="http://schemas.openxmlformats.org/markup-compatibility/2006">
                <mc:Choice xmlns:v="urn:schemas-microsoft-com:vml" Requires="v">
                  <p:oleObj name="Worksheet" r:id="rId7" imgW="3924148" imgH="809574" progId="Excel.Sheet.12">
                    <p:embed/>
                  </p:oleObj>
                </mc:Choice>
                <mc:Fallback>
                  <p:oleObj name="Worksheet" r:id="rId7" imgW="3924148" imgH="809574" progId="Excel.Sheet.12">
                    <p:embed/>
                    <p:pic>
                      <p:nvPicPr>
                        <p:cNvPr id="13" name="Object 12">
                          <a:extLst>
                            <a:ext uri="{FF2B5EF4-FFF2-40B4-BE49-F238E27FC236}">
                              <a16:creationId xmlns:a16="http://schemas.microsoft.com/office/drawing/2014/main" id="{A112FEE3-8970-7838-21C8-D8228F13E6C4}"/>
                            </a:ext>
                          </a:extLst>
                        </p:cNvPr>
                        <p:cNvPicPr/>
                        <p:nvPr/>
                      </p:nvPicPr>
                      <p:blipFill>
                        <a:blip r:embed="rId8"/>
                        <a:stretch>
                          <a:fillRect/>
                        </a:stretch>
                      </p:blipFill>
                      <p:spPr>
                        <a:xfrm>
                          <a:off x="190740" y="5388573"/>
                          <a:ext cx="5905260" cy="1309695"/>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7287AB14-F7A9-88FF-F10A-AD077D466BA6}"/>
                </a:ext>
              </a:extLst>
            </p:cNvPr>
            <p:cNvSpPr txBox="1"/>
            <p:nvPr/>
          </p:nvSpPr>
          <p:spPr>
            <a:xfrm>
              <a:off x="190740" y="5044780"/>
              <a:ext cx="4141417"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B3:Reported jobs by youth</a:t>
              </a:r>
              <a:endParaRPr lang="en-ZA" sz="1600" b="1" dirty="0">
                <a:latin typeface="Arial" panose="020B0604020202020204" pitchFamily="34" charset="0"/>
                <a:cs typeface="Arial" panose="020B0604020202020204" pitchFamily="34" charset="0"/>
              </a:endParaRPr>
            </a:p>
          </p:txBody>
        </p:sp>
      </p:grpSp>
      <p:grpSp>
        <p:nvGrpSpPr>
          <p:cNvPr id="27" name="Group 26">
            <a:extLst>
              <a:ext uri="{FF2B5EF4-FFF2-40B4-BE49-F238E27FC236}">
                <a16:creationId xmlns:a16="http://schemas.microsoft.com/office/drawing/2014/main" id="{8B80222C-A3B3-02CA-B740-CE7F0B75354A}"/>
              </a:ext>
            </a:extLst>
          </p:cNvPr>
          <p:cNvGrpSpPr/>
          <p:nvPr/>
        </p:nvGrpSpPr>
        <p:grpSpPr>
          <a:xfrm>
            <a:off x="6423724" y="5126992"/>
            <a:ext cx="5320093" cy="1417881"/>
            <a:chOff x="6588615" y="5245952"/>
            <a:chExt cx="5320093" cy="1417881"/>
          </a:xfrm>
        </p:grpSpPr>
        <p:graphicFrame>
          <p:nvGraphicFramePr>
            <p:cNvPr id="16" name="Object 15">
              <a:extLst>
                <a:ext uri="{FF2B5EF4-FFF2-40B4-BE49-F238E27FC236}">
                  <a16:creationId xmlns:a16="http://schemas.microsoft.com/office/drawing/2014/main" id="{7932BF7F-6C3F-D2C8-AE00-6CF894532DDB}"/>
                </a:ext>
              </a:extLst>
            </p:cNvPr>
            <p:cNvGraphicFramePr>
              <a:graphicFrameLocks noChangeAspect="1"/>
            </p:cNvGraphicFramePr>
            <p:nvPr>
              <p:extLst>
                <p:ext uri="{D42A27DB-BD31-4B8C-83A1-F6EECF244321}">
                  <p14:modId xmlns:p14="http://schemas.microsoft.com/office/powerpoint/2010/main" val="3249187707"/>
                </p:ext>
              </p:extLst>
            </p:nvPr>
          </p:nvGraphicFramePr>
          <p:xfrm>
            <a:off x="6588615" y="5635615"/>
            <a:ext cx="5320093" cy="1028218"/>
          </p:xfrm>
          <a:graphic>
            <a:graphicData uri="http://schemas.openxmlformats.org/presentationml/2006/ole">
              <mc:AlternateContent xmlns:mc="http://schemas.openxmlformats.org/markup-compatibility/2006">
                <mc:Choice xmlns:v="urn:schemas-microsoft-com:vml" Requires="v">
                  <p:oleObj name="Worksheet" r:id="rId9" imgW="2076489" imgH="400074" progId="Excel.Sheet.12">
                    <p:embed/>
                  </p:oleObj>
                </mc:Choice>
                <mc:Fallback>
                  <p:oleObj name="Worksheet" r:id="rId9" imgW="2076489" imgH="400074" progId="Excel.Sheet.12">
                    <p:embed/>
                    <p:pic>
                      <p:nvPicPr>
                        <p:cNvPr id="16" name="Object 15">
                          <a:extLst>
                            <a:ext uri="{FF2B5EF4-FFF2-40B4-BE49-F238E27FC236}">
                              <a16:creationId xmlns:a16="http://schemas.microsoft.com/office/drawing/2014/main" id="{7932BF7F-6C3F-D2C8-AE00-6CF894532DDB}"/>
                            </a:ext>
                          </a:extLst>
                        </p:cNvPr>
                        <p:cNvPicPr/>
                        <p:nvPr/>
                      </p:nvPicPr>
                      <p:blipFill>
                        <a:blip r:embed="rId10"/>
                        <a:stretch>
                          <a:fillRect/>
                        </a:stretch>
                      </p:blipFill>
                      <p:spPr>
                        <a:xfrm>
                          <a:off x="6588615" y="5635615"/>
                          <a:ext cx="5320093" cy="1028218"/>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7B214F0F-56A6-E02C-0340-B69A099CE37B}"/>
                </a:ext>
              </a:extLst>
            </p:cNvPr>
            <p:cNvSpPr txBox="1"/>
            <p:nvPr/>
          </p:nvSpPr>
          <p:spPr>
            <a:xfrm>
              <a:off x="6588615" y="5245952"/>
              <a:ext cx="3935993"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B4: Reported jobs by gender</a:t>
              </a:r>
              <a:endParaRPr lang="en-ZA" sz="1600" b="1" dirty="0">
                <a:latin typeface="Arial" panose="020B0604020202020204" pitchFamily="34" charset="0"/>
                <a:cs typeface="Arial" panose="020B0604020202020204" pitchFamily="34" charset="0"/>
              </a:endParaRPr>
            </a:p>
          </p:txBody>
        </p:sp>
      </p:grpSp>
      <p:pic>
        <p:nvPicPr>
          <p:cNvPr id="21" name="Content Placeholder 4" descr="Logo&#10;&#10;Description automatically generated">
            <a:extLst>
              <a:ext uri="{FF2B5EF4-FFF2-40B4-BE49-F238E27FC236}">
                <a16:creationId xmlns:a16="http://schemas.microsoft.com/office/drawing/2014/main" id="{B57AFEDF-0FBC-695D-126C-2EE82173910B}"/>
              </a:ext>
            </a:extLst>
          </p:cNvPr>
          <p:cNvPicPr>
            <a:picLocks noGrp="1" noChangeAspect="1"/>
          </p:cNvPicPr>
          <p:nvPr>
            <p:ph idx="1"/>
          </p:nvPr>
        </p:nvPicPr>
        <p:blipFill>
          <a:blip r:embed="rId11" cstate="print">
            <a:extLst>
              <a:ext uri="{28A0092B-C50C-407E-A947-70E740481C1C}">
                <a14:useLocalDpi xmlns:a14="http://schemas.microsoft.com/office/drawing/2010/main" val="0"/>
              </a:ext>
            </a:extLst>
          </a:blip>
          <a:stretch>
            <a:fillRect/>
          </a:stretch>
        </p:blipFill>
        <p:spPr>
          <a:xfrm>
            <a:off x="10829633" y="227531"/>
            <a:ext cx="1250853" cy="1120082"/>
          </a:xfrm>
          <a:prstGeom prst="rect">
            <a:avLst/>
          </a:prstGeom>
        </p:spPr>
      </p:pic>
    </p:spTree>
    <p:extLst>
      <p:ext uri="{BB962C8B-B14F-4D97-AF65-F5344CB8AC3E}">
        <p14:creationId xmlns:p14="http://schemas.microsoft.com/office/powerpoint/2010/main" val="225167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103D3FF-8A92-BE00-4A93-030F2960D8B2}"/>
              </a:ext>
            </a:extLst>
          </p:cNvPr>
          <p:cNvSpPr txBox="1"/>
          <p:nvPr/>
        </p:nvSpPr>
        <p:spPr>
          <a:xfrm>
            <a:off x="6822831" y="401985"/>
            <a:ext cx="4870796" cy="6054030"/>
          </a:xfrm>
          <a:prstGeom prst="rect">
            <a:avLst/>
          </a:prstGeom>
          <a:noFill/>
          <a:ln w="19050">
            <a:solidFill>
              <a:schemeClr val="tx1"/>
            </a:solidFill>
          </a:ln>
        </p:spPr>
        <p:txBody>
          <a:bodyPr wrap="square" rtlCol="0">
            <a:spAutoFit/>
          </a:bodyPr>
          <a:lstStyle/>
          <a:p>
            <a:endParaRPr lang="en-US" dirty="0"/>
          </a:p>
          <a:p>
            <a:endParaRPr lang="en-ZA" dirty="0"/>
          </a:p>
          <a:p>
            <a:endParaRPr lang="en-ZA" dirty="0"/>
          </a:p>
          <a:p>
            <a:pPr>
              <a:lnSpc>
                <a:spcPct val="150000"/>
              </a:lnSpc>
            </a:pPr>
            <a:endParaRPr lang="en-ZA" sz="1400"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q"/>
            </a:pPr>
            <a:r>
              <a:rPr lang="en-ZA" sz="1400" b="1" dirty="0">
                <a:latin typeface="Arial" panose="020B0604020202020204" pitchFamily="34" charset="0"/>
                <a:cs typeface="Arial" panose="020B0604020202020204" pitchFamily="34" charset="0"/>
              </a:rPr>
              <a:t>Mandate from DSAC: </a:t>
            </a:r>
          </a:p>
          <a:p>
            <a:pPr marL="265113">
              <a:lnSpc>
                <a:spcPct val="150000"/>
              </a:lnSpc>
            </a:pPr>
            <a:r>
              <a:rPr lang="en-ZA" sz="1400" dirty="0">
                <a:latin typeface="Arial" panose="020B0604020202020204" pitchFamily="34" charset="0"/>
                <a:cs typeface="Arial" panose="020B0604020202020204" pitchFamily="34" charset="0"/>
              </a:rPr>
              <a:t>Stream 1 – Stream 3: 5000 new employment opportunities </a:t>
            </a:r>
          </a:p>
          <a:p>
            <a:pPr marL="265113">
              <a:lnSpc>
                <a:spcPct val="150000"/>
              </a:lnSpc>
            </a:pPr>
            <a:r>
              <a:rPr lang="en-ZA" sz="1400" dirty="0">
                <a:latin typeface="Arial" panose="020B0604020202020204" pitchFamily="34" charset="0"/>
                <a:cs typeface="Arial" panose="020B0604020202020204" pitchFamily="34" charset="0"/>
              </a:rPr>
              <a:t>Stream 4: 3000 job retentions </a:t>
            </a:r>
          </a:p>
          <a:p>
            <a:pPr marL="265113">
              <a:lnSpc>
                <a:spcPct val="150000"/>
              </a:lnSpc>
            </a:pPr>
            <a:r>
              <a:rPr lang="en-ZA" sz="1400" b="1" dirty="0">
                <a:latin typeface="Arial" panose="020B0604020202020204" pitchFamily="34" charset="0"/>
                <a:cs typeface="Arial" panose="020B0604020202020204" pitchFamily="34" charset="0"/>
              </a:rPr>
              <a:t>Project implementation timelines</a:t>
            </a:r>
            <a:r>
              <a:rPr lang="en-ZA" sz="1400" dirty="0">
                <a:latin typeface="Arial" panose="020B0604020202020204" pitchFamily="34" charset="0"/>
                <a:cs typeface="Arial" panose="020B0604020202020204" pitchFamily="34" charset="0"/>
              </a:rPr>
              <a:t>: 1 January 2021 – 31 March 2021</a:t>
            </a:r>
          </a:p>
          <a:p>
            <a:pPr marL="265113">
              <a:lnSpc>
                <a:spcPct val="150000"/>
              </a:lnSpc>
            </a:pPr>
            <a:endParaRPr lang="en-ZA" sz="1400"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q"/>
            </a:pPr>
            <a:r>
              <a:rPr lang="en-US" sz="1400" b="1" u="sng" dirty="0">
                <a:latin typeface="Arial" panose="020B0604020202020204" pitchFamily="34" charset="0"/>
                <a:cs typeface="Arial" panose="020B0604020202020204" pitchFamily="34" charset="0"/>
              </a:rPr>
              <a:t>Evaluation criteria </a:t>
            </a:r>
            <a:endParaRPr lang="en-US" sz="1400" dirty="0">
              <a:latin typeface="Arial" panose="020B0604020202020204" pitchFamily="34" charset="0"/>
              <a:cs typeface="Arial" panose="020B0604020202020204" pitchFamily="34" charset="0"/>
            </a:endParaRPr>
          </a:p>
          <a:p>
            <a:pPr>
              <a:lnSpc>
                <a:spcPct val="150000"/>
              </a:lnSpc>
            </a:pPr>
            <a:r>
              <a:rPr lang="en-US" sz="1400" b="1" dirty="0">
                <a:latin typeface="Arial" panose="020B0604020202020204" pitchFamily="34" charset="0"/>
                <a:cs typeface="Arial" panose="020B0604020202020204" pitchFamily="34" charset="0"/>
              </a:rPr>
              <a:t>1. Functionality</a:t>
            </a:r>
            <a:endParaRPr lang="en-GB" sz="14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GB" sz="1400" b="1" dirty="0">
                <a:latin typeface="Arial" panose="020B0604020202020204" pitchFamily="34" charset="0"/>
                <a:cs typeface="Arial" panose="020B0604020202020204" pitchFamily="34" charset="0"/>
              </a:rPr>
              <a:t>2. Price and Broad-based black economic empowerment (B-BBEE) </a:t>
            </a:r>
          </a:p>
          <a:p>
            <a:pPr>
              <a:lnSpc>
                <a:spcPct val="150000"/>
              </a:lnSpc>
            </a:pPr>
            <a:r>
              <a:rPr lang="en-GB" sz="1400" dirty="0">
                <a:latin typeface="Arial" panose="020B0604020202020204" pitchFamily="34" charset="0"/>
                <a:cs typeface="Arial" panose="020B0604020202020204" pitchFamily="34" charset="0"/>
              </a:rPr>
              <a:t>2.1. Cost to service ratio</a:t>
            </a:r>
          </a:p>
          <a:p>
            <a:pPr>
              <a:lnSpc>
                <a:spcPct val="150000"/>
              </a:lnSpc>
            </a:pPr>
            <a:r>
              <a:rPr lang="en-GB" sz="1400" dirty="0">
                <a:latin typeface="Arial" panose="020B0604020202020204" pitchFamily="34" charset="0"/>
                <a:cs typeface="Arial" panose="020B0604020202020204" pitchFamily="34" charset="0"/>
              </a:rPr>
              <a:t>2.2. BBBEE</a:t>
            </a:r>
            <a:endParaRPr lang="en-GB" sz="1400" b="1" dirty="0">
              <a:latin typeface="Arial" panose="020B0604020202020204" pitchFamily="34" charset="0"/>
              <a:cs typeface="Arial" panose="020B0604020202020204" pitchFamily="34" charset="0"/>
            </a:endParaRPr>
          </a:p>
          <a:p>
            <a:pPr>
              <a:lnSpc>
                <a:spcPct val="150000"/>
              </a:lnSpc>
            </a:pPr>
            <a:r>
              <a:rPr lang="en-GB" sz="1400" b="1" dirty="0">
                <a:latin typeface="Arial" panose="020B0604020202020204" pitchFamily="34" charset="0"/>
                <a:cs typeface="Arial" panose="020B0604020202020204" pitchFamily="34" charset="0"/>
              </a:rPr>
              <a:t>3. Geographical spread</a:t>
            </a:r>
            <a:endParaRPr lang="en-US" sz="1400" b="1" dirty="0">
              <a:latin typeface="Arial" panose="020B0604020202020204" pitchFamily="34" charset="0"/>
              <a:cs typeface="Arial" panose="020B0604020202020204" pitchFamily="34" charset="0"/>
            </a:endParaRPr>
          </a:p>
          <a:p>
            <a:pPr>
              <a:lnSpc>
                <a:spcPct val="150000"/>
              </a:lnSpc>
            </a:pPr>
            <a:r>
              <a:rPr lang="en-US" sz="1400" b="1" dirty="0">
                <a:latin typeface="Arial" panose="020B0604020202020204" pitchFamily="34" charset="0"/>
                <a:cs typeface="Arial" panose="020B0604020202020204" pitchFamily="34" charset="0"/>
              </a:rPr>
              <a:t>4. Scarce skills</a:t>
            </a:r>
          </a:p>
        </p:txBody>
      </p:sp>
      <p:grpSp>
        <p:nvGrpSpPr>
          <p:cNvPr id="2" name="Group 1">
            <a:extLst>
              <a:ext uri="{FF2B5EF4-FFF2-40B4-BE49-F238E27FC236}">
                <a16:creationId xmlns:a16="http://schemas.microsoft.com/office/drawing/2014/main" id="{A1F35523-655E-98B4-802D-1A1941B8DCC9}"/>
              </a:ext>
            </a:extLst>
          </p:cNvPr>
          <p:cNvGrpSpPr/>
          <p:nvPr/>
        </p:nvGrpSpPr>
        <p:grpSpPr>
          <a:xfrm>
            <a:off x="498373" y="0"/>
            <a:ext cx="4969625" cy="6206599"/>
            <a:chOff x="556780" y="-216984"/>
            <a:chExt cx="4969625" cy="6206599"/>
          </a:xfrm>
        </p:grpSpPr>
        <p:sp>
          <p:nvSpPr>
            <p:cNvPr id="5" name="TextBox 4">
              <a:extLst>
                <a:ext uri="{FF2B5EF4-FFF2-40B4-BE49-F238E27FC236}">
                  <a16:creationId xmlns:a16="http://schemas.microsoft.com/office/drawing/2014/main" id="{93FCE586-D607-D1C5-F4AE-E21A38DCE90E}"/>
                </a:ext>
              </a:extLst>
            </p:cNvPr>
            <p:cNvSpPr txBox="1"/>
            <p:nvPr/>
          </p:nvSpPr>
          <p:spPr>
            <a:xfrm>
              <a:off x="556780" y="212584"/>
              <a:ext cx="4969625" cy="5777031"/>
            </a:xfrm>
            <a:prstGeom prst="rect">
              <a:avLst/>
            </a:prstGeom>
            <a:noFill/>
            <a:ln w="19050">
              <a:solidFill>
                <a:schemeClr val="tx1"/>
              </a:solidFill>
            </a:ln>
          </p:spPr>
          <p:txBody>
            <a:bodyPr wrap="square" rtlCol="0">
              <a:spAutoFit/>
            </a:bodyPr>
            <a:lstStyle/>
            <a:p>
              <a:endParaRPr lang="en-US" dirty="0"/>
            </a:p>
            <a:p>
              <a:endParaRPr lang="en-US" dirty="0"/>
            </a:p>
            <a:p>
              <a:pPr marL="285750" indent="-285750">
                <a:buFont typeface="Wingdings" panose="05000000000000000000" pitchFamily="2" charset="2"/>
                <a:buChar char="q"/>
              </a:pPr>
              <a:r>
                <a:rPr lang="en-ZA" sz="1400" b="1" dirty="0">
                  <a:latin typeface="Arial" panose="020B0604020202020204" pitchFamily="34" charset="0"/>
                  <a:cs typeface="Arial" panose="020B0604020202020204" pitchFamily="34" charset="0"/>
                </a:rPr>
                <a:t>Mandate from DSAC: </a:t>
              </a:r>
            </a:p>
            <a:p>
              <a:pPr marL="265113">
                <a:lnSpc>
                  <a:spcPct val="150000"/>
                </a:lnSpc>
              </a:pPr>
              <a:r>
                <a:rPr lang="en-ZA" sz="1400" dirty="0">
                  <a:latin typeface="Arial" panose="020B0604020202020204" pitchFamily="34" charset="0"/>
                  <a:cs typeface="Arial" panose="020B0604020202020204" pitchFamily="34" charset="0"/>
                </a:rPr>
                <a:t>Stream 1: 7000 job retentions </a:t>
              </a:r>
            </a:p>
            <a:p>
              <a:pPr marL="265113">
                <a:lnSpc>
                  <a:spcPct val="150000"/>
                </a:lnSpc>
              </a:pPr>
              <a:r>
                <a:rPr lang="en-ZA" sz="1400" dirty="0">
                  <a:latin typeface="Arial" panose="020B0604020202020204" pitchFamily="34" charset="0"/>
                  <a:cs typeface="Arial" panose="020B0604020202020204" pitchFamily="34" charset="0"/>
                </a:rPr>
                <a:t>Stream 2:  8000 new employment opportunities</a:t>
              </a:r>
            </a:p>
            <a:p>
              <a:pPr marL="265113">
                <a:lnSpc>
                  <a:spcPct val="150000"/>
                </a:lnSpc>
              </a:pPr>
              <a:r>
                <a:rPr lang="en-ZA" sz="1400" b="1" dirty="0">
                  <a:latin typeface="Arial" panose="020B0604020202020204" pitchFamily="34" charset="0"/>
                  <a:cs typeface="Arial" panose="020B0604020202020204" pitchFamily="34" charset="0"/>
                </a:rPr>
                <a:t>Project implementation timelines</a:t>
              </a:r>
              <a:r>
                <a:rPr lang="en-ZA" sz="1400" dirty="0">
                  <a:latin typeface="Arial" panose="020B0604020202020204" pitchFamily="34" charset="0"/>
                  <a:cs typeface="Arial" panose="020B0604020202020204" pitchFamily="34" charset="0"/>
                </a:rPr>
                <a:t>: 1 January 2021 – 31 March 2021</a:t>
              </a:r>
            </a:p>
            <a:p>
              <a:pPr marL="265113">
                <a:lnSpc>
                  <a:spcPct val="150000"/>
                </a:lnSpc>
              </a:pPr>
              <a:endParaRPr lang="en-ZA"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400" b="1" dirty="0">
                  <a:latin typeface="Arial" panose="020B0604020202020204" pitchFamily="34" charset="0"/>
                  <a:cs typeface="Arial" panose="020B0604020202020204" pitchFamily="34" charset="0"/>
                </a:rPr>
                <a:t>Evaluation criteria</a:t>
              </a:r>
              <a:endParaRPr lang="en-US" sz="1600"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pPr>
                <a:lnSpc>
                  <a:spcPct val="150000"/>
                </a:lnSpc>
              </a:pPr>
              <a:r>
                <a:rPr lang="en-US" sz="1400" b="1" dirty="0">
                  <a:latin typeface="Arial" panose="020B0604020202020204" pitchFamily="34" charset="0"/>
                  <a:cs typeface="Arial" panose="020B0604020202020204" pitchFamily="34" charset="0"/>
                </a:rPr>
                <a:t>Stream 1: Job retention wage subsidy</a:t>
              </a:r>
              <a:r>
                <a:rPr lang="en-US" sz="1400" dirty="0">
                  <a:latin typeface="Arial" panose="020B0604020202020204" pitchFamily="34" charset="0"/>
                  <a:cs typeface="Arial" panose="020B0604020202020204" pitchFamily="34" charset="0"/>
                </a:rPr>
                <a:t> </a:t>
              </a:r>
            </a:p>
            <a:p>
              <a:pPr>
                <a:lnSpc>
                  <a:spcPct val="150000"/>
                </a:lnSpc>
              </a:pPr>
              <a:r>
                <a:rPr lang="en-US" sz="1400" dirty="0">
                  <a:latin typeface="Arial" panose="020B0604020202020204" pitchFamily="34" charset="0"/>
                  <a:cs typeface="Arial" panose="020B0604020202020204" pitchFamily="34" charset="0"/>
                </a:rPr>
                <a:t>1. Demonstration of job retention </a:t>
              </a:r>
            </a:p>
            <a:p>
              <a:pPr>
                <a:lnSpc>
                  <a:spcPct val="150000"/>
                </a:lnSpc>
              </a:pPr>
              <a:r>
                <a:rPr lang="en-US" sz="1400" dirty="0">
                  <a:latin typeface="Arial" panose="020B0604020202020204" pitchFamily="34" charset="0"/>
                  <a:cs typeface="Arial" panose="020B0604020202020204" pitchFamily="34" charset="0"/>
                </a:rPr>
                <a:t>2. Transformation </a:t>
              </a:r>
            </a:p>
            <a:p>
              <a:pPr>
                <a:lnSpc>
                  <a:spcPct val="150000"/>
                </a:lnSpc>
              </a:pPr>
              <a:r>
                <a:rPr lang="en-US" sz="1400" dirty="0">
                  <a:latin typeface="Arial" panose="020B0604020202020204" pitchFamily="34" charset="0"/>
                  <a:cs typeface="Arial" panose="020B0604020202020204" pitchFamily="34" charset="0"/>
                </a:rPr>
                <a:t>3. Sector experience and knowledge </a:t>
              </a:r>
            </a:p>
            <a:p>
              <a:pPr>
                <a:lnSpc>
                  <a:spcPct val="150000"/>
                </a:lnSpc>
              </a:pPr>
              <a:r>
                <a:rPr lang="en-US" sz="1400" b="1" dirty="0">
                  <a:latin typeface="Arial" panose="020B0604020202020204" pitchFamily="34" charset="0"/>
                  <a:cs typeface="Arial" panose="020B0604020202020204" pitchFamily="34" charset="0"/>
                </a:rPr>
                <a:t>Stream 2:Job creation</a:t>
              </a:r>
            </a:p>
            <a:p>
              <a:pPr marL="342900" indent="-342900">
                <a:lnSpc>
                  <a:spcPct val="150000"/>
                </a:lnSpc>
                <a:buAutoNum type="arabicPeriod"/>
              </a:pPr>
              <a:r>
                <a:rPr lang="en-US" sz="1400" dirty="0">
                  <a:latin typeface="Arial" panose="020B0604020202020204" pitchFamily="34" charset="0"/>
                  <a:cs typeface="Arial" panose="020B0604020202020204" pitchFamily="34" charset="0"/>
                </a:rPr>
                <a:t>Innovation </a:t>
              </a:r>
            </a:p>
            <a:p>
              <a:pPr marL="342900" indent="-342900">
                <a:lnSpc>
                  <a:spcPct val="150000"/>
                </a:lnSpc>
                <a:buAutoNum type="arabicPeriod"/>
              </a:pPr>
              <a:r>
                <a:rPr lang="en-US" sz="1400" dirty="0">
                  <a:latin typeface="Arial" panose="020B0604020202020204" pitchFamily="34" charset="0"/>
                  <a:cs typeface="Arial" panose="020B0604020202020204" pitchFamily="34" charset="0"/>
                </a:rPr>
                <a:t>Transformation </a:t>
              </a:r>
            </a:p>
            <a:p>
              <a:pPr marL="342900" indent="-342900">
                <a:lnSpc>
                  <a:spcPct val="150000"/>
                </a:lnSpc>
                <a:buAutoNum type="arabicPeriod"/>
              </a:pPr>
              <a:r>
                <a:rPr lang="en-US" sz="1400" dirty="0">
                  <a:latin typeface="Arial" panose="020B0604020202020204" pitchFamily="34" charset="0"/>
                  <a:cs typeface="Arial" panose="020B0604020202020204" pitchFamily="34" charset="0"/>
                </a:rPr>
                <a:t>Sector experience </a:t>
              </a:r>
            </a:p>
            <a:p>
              <a:pPr marL="342900" indent="-342900">
                <a:lnSpc>
                  <a:spcPct val="150000"/>
                </a:lnSpc>
                <a:buAutoNum type="arabicPeriod"/>
              </a:pPr>
              <a:r>
                <a:rPr lang="en-US" sz="1400" dirty="0">
                  <a:latin typeface="Arial" panose="020B0604020202020204" pitchFamily="34" charset="0"/>
                  <a:cs typeface="Arial" panose="020B0604020202020204" pitchFamily="34" charset="0"/>
                </a:rPr>
                <a:t>Budget and activity plan</a:t>
              </a:r>
            </a:p>
          </p:txBody>
        </p:sp>
        <p:pic>
          <p:nvPicPr>
            <p:cNvPr id="8" name="Picture 7">
              <a:extLst>
                <a:ext uri="{FF2B5EF4-FFF2-40B4-BE49-F238E27FC236}">
                  <a16:creationId xmlns:a16="http://schemas.microsoft.com/office/drawing/2014/main" id="{DE8A9A1F-EA91-5ED5-4CA2-C7DC4076713A}"/>
                </a:ext>
              </a:extLst>
            </p:cNvPr>
            <p:cNvPicPr>
              <a:picLocks noChangeAspect="1"/>
            </p:cNvPicPr>
            <p:nvPr/>
          </p:nvPicPr>
          <p:blipFill>
            <a:blip r:embed="rId3"/>
            <a:stretch>
              <a:fillRect/>
            </a:stretch>
          </p:blipFill>
          <p:spPr>
            <a:xfrm>
              <a:off x="1356994" y="-216984"/>
              <a:ext cx="2728947" cy="859136"/>
            </a:xfrm>
            <a:prstGeom prst="rect">
              <a:avLst/>
            </a:prstGeom>
          </p:spPr>
        </p:pic>
      </p:grpSp>
      <p:pic>
        <p:nvPicPr>
          <p:cNvPr id="9" name="Content Placeholder 4" descr="Logo&#10;&#10;Description automatically generated">
            <a:extLst>
              <a:ext uri="{FF2B5EF4-FFF2-40B4-BE49-F238E27FC236}">
                <a16:creationId xmlns:a16="http://schemas.microsoft.com/office/drawing/2014/main" id="{B196D680-8206-EBB3-5098-02AED6515743}"/>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8650880" y="0"/>
            <a:ext cx="1648152" cy="1347158"/>
          </a:xfrm>
          <a:prstGeom prst="rect">
            <a:avLst/>
          </a:prstGeom>
        </p:spPr>
      </p:pic>
    </p:spTree>
    <p:extLst>
      <p:ext uri="{BB962C8B-B14F-4D97-AF65-F5344CB8AC3E}">
        <p14:creationId xmlns:p14="http://schemas.microsoft.com/office/powerpoint/2010/main" val="701234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7EF4CFBF-E38C-9645-81E9-E2F79EEF8B3C}"/>
              </a:ext>
            </a:extLst>
          </p:cNvPr>
          <p:cNvSpPr txBox="1"/>
          <p:nvPr/>
        </p:nvSpPr>
        <p:spPr>
          <a:xfrm>
            <a:off x="4544507" y="1204660"/>
            <a:ext cx="1933752" cy="369332"/>
          </a:xfrm>
          <a:prstGeom prst="rect">
            <a:avLst/>
          </a:prstGeom>
          <a:solidFill>
            <a:schemeClr val="tx1"/>
          </a:solid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Applications</a:t>
            </a:r>
            <a:r>
              <a:rPr lang="en-US" b="1" dirty="0">
                <a:solidFill>
                  <a:schemeClr val="bg1"/>
                </a:solidFill>
                <a:latin typeface="Arial" panose="020B0604020202020204" pitchFamily="34" charset="0"/>
                <a:cs typeface="Arial" panose="020B0604020202020204" pitchFamily="34" charset="0"/>
              </a:rPr>
              <a:t> </a:t>
            </a:r>
            <a:endParaRPr lang="en-ZA" b="1" dirty="0">
              <a:solidFill>
                <a:schemeClr val="bg1"/>
              </a:solidFill>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12CC4F58-F005-E7DC-AC59-739CF768C18C}"/>
              </a:ext>
            </a:extLst>
          </p:cNvPr>
          <p:cNvSpPr>
            <a:spLocks noGrp="1"/>
          </p:cNvSpPr>
          <p:nvPr>
            <p:ph type="title"/>
          </p:nvPr>
        </p:nvSpPr>
        <p:spPr>
          <a:xfrm>
            <a:off x="0" y="255667"/>
            <a:ext cx="12192000" cy="782031"/>
          </a:xfrm>
          <a:solidFill>
            <a:schemeClr val="accent2">
              <a:lumMod val="75000"/>
            </a:schemeClr>
          </a:solidFill>
        </p:spPr>
        <p:txBody>
          <a:bodyPr vert="horz" lIns="91440" tIns="45720" rIns="91440" bIns="45720" rtlCol="0" anchor="ctr">
            <a:noAutofit/>
          </a:bodyPr>
          <a:lstStyle/>
          <a:p>
            <a:r>
              <a:rPr lang="en-US" sz="3200" dirty="0">
                <a:solidFill>
                  <a:schemeClr val="bg1"/>
                </a:solidFill>
                <a:latin typeface="Arial" panose="020B0604020202020204" pitchFamily="34" charset="0"/>
                <a:cs typeface="Arial" panose="020B0604020202020204" pitchFamily="34" charset="0"/>
              </a:rPr>
              <a:t>  PESP 1: Overview of funded projects** </a:t>
            </a:r>
            <a:endParaRPr lang="en-ZA" sz="3200" dirty="0">
              <a:solidFill>
                <a:schemeClr val="bg1"/>
              </a:solidFill>
              <a:latin typeface="Arial" panose="020B0604020202020204" pitchFamily="34" charset="0"/>
              <a:cs typeface="Arial" panose="020B0604020202020204" pitchFamily="34" charset="0"/>
            </a:endParaRPr>
          </a:p>
        </p:txBody>
      </p:sp>
      <p:sp>
        <p:nvSpPr>
          <p:cNvPr id="2" name="Oval 1">
            <a:extLst>
              <a:ext uri="{FF2B5EF4-FFF2-40B4-BE49-F238E27FC236}">
                <a16:creationId xmlns:a16="http://schemas.microsoft.com/office/drawing/2014/main" id="{1E487ACD-8377-6F5F-7E1F-A689DCEB858B}"/>
              </a:ext>
            </a:extLst>
          </p:cNvPr>
          <p:cNvSpPr/>
          <p:nvPr/>
        </p:nvSpPr>
        <p:spPr>
          <a:xfrm>
            <a:off x="7310577" y="1886051"/>
            <a:ext cx="1751619" cy="1646349"/>
          </a:xfrm>
          <a:prstGeom prst="ellipse">
            <a:avLst/>
          </a:prstGeom>
          <a:solidFill>
            <a:srgbClr val="FFCC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panose="020B0604020202020204" pitchFamily="34" charset="0"/>
                <a:cs typeface="Arial" panose="020B0604020202020204" pitchFamily="34" charset="0"/>
              </a:rPr>
              <a:t>R302 million</a:t>
            </a:r>
            <a:endParaRPr lang="en-ZA" sz="2000" b="1" dirty="0">
              <a:solidFill>
                <a:schemeClr val="tx1"/>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71E11E3B-4E0B-707D-36CE-7A820A68335D}"/>
              </a:ext>
            </a:extLst>
          </p:cNvPr>
          <p:cNvPicPr>
            <a:picLocks noChangeAspect="1"/>
          </p:cNvPicPr>
          <p:nvPr/>
        </p:nvPicPr>
        <p:blipFill>
          <a:blip r:embed="rId3"/>
          <a:stretch>
            <a:fillRect/>
          </a:stretch>
        </p:blipFill>
        <p:spPr>
          <a:xfrm>
            <a:off x="138604" y="2401784"/>
            <a:ext cx="1751619" cy="522052"/>
          </a:xfrm>
          <a:prstGeom prst="rect">
            <a:avLst/>
          </a:prstGeom>
          <a:solidFill>
            <a:schemeClr val="accent2">
              <a:lumMod val="75000"/>
            </a:schemeClr>
          </a:solidFill>
        </p:spPr>
      </p:pic>
      <p:pic>
        <p:nvPicPr>
          <p:cNvPr id="34" name="Content Placeholder 4" descr="Logo&#10;&#10;Description automatically generated">
            <a:extLst>
              <a:ext uri="{FF2B5EF4-FFF2-40B4-BE49-F238E27FC236}">
                <a16:creationId xmlns:a16="http://schemas.microsoft.com/office/drawing/2014/main" id="{93F9B260-DFFC-71F4-0F9A-30BED3253463}"/>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88988" y="4203545"/>
            <a:ext cx="1250853" cy="1120082"/>
          </a:xfrm>
          <a:prstGeom prst="rect">
            <a:avLst/>
          </a:prstGeom>
        </p:spPr>
      </p:pic>
      <p:sp>
        <p:nvSpPr>
          <p:cNvPr id="41" name="Oval 40">
            <a:extLst>
              <a:ext uri="{FF2B5EF4-FFF2-40B4-BE49-F238E27FC236}">
                <a16:creationId xmlns:a16="http://schemas.microsoft.com/office/drawing/2014/main" id="{47E9F65D-3128-EB61-3FEB-2A32C00CE720}"/>
              </a:ext>
            </a:extLst>
          </p:cNvPr>
          <p:cNvSpPr/>
          <p:nvPr/>
        </p:nvSpPr>
        <p:spPr>
          <a:xfrm>
            <a:off x="4635573" y="1886051"/>
            <a:ext cx="1751619" cy="1646349"/>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panose="020B0604020202020204" pitchFamily="34" charset="0"/>
                <a:cs typeface="Arial" panose="020B0604020202020204" pitchFamily="34" charset="0"/>
              </a:rPr>
              <a:t>R3,75 billion</a:t>
            </a:r>
            <a:endParaRPr lang="en-ZA" sz="2000" b="1" dirty="0">
              <a:solidFill>
                <a:schemeClr val="tx1"/>
              </a:solidFill>
              <a:latin typeface="Arial" panose="020B0604020202020204" pitchFamily="34" charset="0"/>
              <a:cs typeface="Arial" panose="020B0604020202020204" pitchFamily="34" charset="0"/>
            </a:endParaRPr>
          </a:p>
        </p:txBody>
      </p:sp>
      <p:sp>
        <p:nvSpPr>
          <p:cNvPr id="42" name="Oval 41">
            <a:extLst>
              <a:ext uri="{FF2B5EF4-FFF2-40B4-BE49-F238E27FC236}">
                <a16:creationId xmlns:a16="http://schemas.microsoft.com/office/drawing/2014/main" id="{EAE2A278-E3ED-2CB1-C214-2354D74E8B06}"/>
              </a:ext>
            </a:extLst>
          </p:cNvPr>
          <p:cNvSpPr/>
          <p:nvPr/>
        </p:nvSpPr>
        <p:spPr>
          <a:xfrm>
            <a:off x="2111178" y="1833676"/>
            <a:ext cx="1751619" cy="164634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panose="020B0604020202020204" pitchFamily="34" charset="0"/>
                <a:cs typeface="Arial" panose="020B0604020202020204" pitchFamily="34" charset="0"/>
              </a:rPr>
              <a:t>R300 million</a:t>
            </a:r>
            <a:endParaRPr lang="en-ZA" sz="2000" b="1" dirty="0">
              <a:solidFill>
                <a:schemeClr val="tx1"/>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2D5B9B1F-361F-E569-1A47-4132BDB4A14C}"/>
              </a:ext>
            </a:extLst>
          </p:cNvPr>
          <p:cNvSpPr txBox="1"/>
          <p:nvPr/>
        </p:nvSpPr>
        <p:spPr>
          <a:xfrm>
            <a:off x="7068902" y="1202477"/>
            <a:ext cx="2234971" cy="369332"/>
          </a:xfrm>
          <a:prstGeom prst="rect">
            <a:avLst/>
          </a:prstGeom>
          <a:solidFill>
            <a:schemeClr val="tx1"/>
          </a:solid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Actual Expenditure</a:t>
            </a:r>
            <a:r>
              <a:rPr lang="en-US" b="1" dirty="0">
                <a:solidFill>
                  <a:schemeClr val="bg1"/>
                </a:solidFill>
                <a:latin typeface="Arial" panose="020B0604020202020204" pitchFamily="34" charset="0"/>
                <a:cs typeface="Arial" panose="020B0604020202020204" pitchFamily="34" charset="0"/>
              </a:rPr>
              <a:t> </a:t>
            </a:r>
            <a:endParaRPr lang="en-ZA" b="1" dirty="0">
              <a:solidFill>
                <a:schemeClr val="bg1"/>
              </a:solidFill>
              <a:latin typeface="Arial" panose="020B0604020202020204" pitchFamily="34" charset="0"/>
              <a:cs typeface="Arial" panose="020B0604020202020204" pitchFamily="34" charset="0"/>
            </a:endParaRPr>
          </a:p>
        </p:txBody>
      </p:sp>
      <p:sp>
        <p:nvSpPr>
          <p:cNvPr id="46" name="Oval 45">
            <a:extLst>
              <a:ext uri="{FF2B5EF4-FFF2-40B4-BE49-F238E27FC236}">
                <a16:creationId xmlns:a16="http://schemas.microsoft.com/office/drawing/2014/main" id="{07BB0E49-78FA-7FDB-89A5-331C238C4B00}"/>
              </a:ext>
            </a:extLst>
          </p:cNvPr>
          <p:cNvSpPr/>
          <p:nvPr/>
        </p:nvSpPr>
        <p:spPr>
          <a:xfrm>
            <a:off x="2090509" y="3938465"/>
            <a:ext cx="1751619" cy="164634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panose="020B0604020202020204" pitchFamily="34" charset="0"/>
                <a:cs typeface="Arial" panose="020B0604020202020204" pitchFamily="34" charset="0"/>
              </a:rPr>
              <a:t>R140 million</a:t>
            </a:r>
            <a:endParaRPr lang="en-ZA" sz="2000" b="1" dirty="0">
              <a:solidFill>
                <a:schemeClr val="tx1"/>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02851B6F-15D3-8B2A-4840-AFBBE3198DB6}"/>
              </a:ext>
            </a:extLst>
          </p:cNvPr>
          <p:cNvSpPr txBox="1"/>
          <p:nvPr/>
        </p:nvSpPr>
        <p:spPr>
          <a:xfrm>
            <a:off x="2020112" y="1202477"/>
            <a:ext cx="1933752" cy="369332"/>
          </a:xfrm>
          <a:prstGeom prst="rect">
            <a:avLst/>
          </a:prstGeom>
          <a:solidFill>
            <a:schemeClr val="tx1"/>
          </a:solid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Budget</a:t>
            </a:r>
            <a:r>
              <a:rPr lang="en-US" b="1" dirty="0">
                <a:solidFill>
                  <a:schemeClr val="bg1"/>
                </a:solidFill>
                <a:latin typeface="Arial" panose="020B0604020202020204" pitchFamily="34" charset="0"/>
                <a:cs typeface="Arial" panose="020B0604020202020204" pitchFamily="34" charset="0"/>
              </a:rPr>
              <a:t> </a:t>
            </a:r>
            <a:endParaRPr lang="en-ZA" b="1" dirty="0">
              <a:solidFill>
                <a:schemeClr val="bg1"/>
              </a:solidFill>
              <a:latin typeface="Arial" panose="020B0604020202020204" pitchFamily="34" charset="0"/>
              <a:cs typeface="Arial" panose="020B0604020202020204" pitchFamily="34" charset="0"/>
            </a:endParaRPr>
          </a:p>
        </p:txBody>
      </p:sp>
      <p:sp>
        <p:nvSpPr>
          <p:cNvPr id="48" name="Oval 47">
            <a:extLst>
              <a:ext uri="{FF2B5EF4-FFF2-40B4-BE49-F238E27FC236}">
                <a16:creationId xmlns:a16="http://schemas.microsoft.com/office/drawing/2014/main" id="{9B416C9C-09C5-42C3-FFD9-DE203005C58F}"/>
              </a:ext>
            </a:extLst>
          </p:cNvPr>
          <p:cNvSpPr/>
          <p:nvPr/>
        </p:nvSpPr>
        <p:spPr>
          <a:xfrm>
            <a:off x="4638113" y="4006990"/>
            <a:ext cx="1751619" cy="1646349"/>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panose="020B0604020202020204" pitchFamily="34" charset="0"/>
                <a:cs typeface="Arial" panose="020B0604020202020204" pitchFamily="34" charset="0"/>
              </a:rPr>
              <a:t>R3,2 billion</a:t>
            </a:r>
            <a:endParaRPr lang="en-ZA" sz="2000" b="1" dirty="0">
              <a:solidFill>
                <a:schemeClr val="tx1"/>
              </a:solidFill>
              <a:latin typeface="Arial" panose="020B0604020202020204" pitchFamily="34" charset="0"/>
              <a:cs typeface="Arial" panose="020B0604020202020204" pitchFamily="34" charset="0"/>
            </a:endParaRPr>
          </a:p>
        </p:txBody>
      </p:sp>
      <p:sp>
        <p:nvSpPr>
          <p:cNvPr id="50" name="Oval 49">
            <a:extLst>
              <a:ext uri="{FF2B5EF4-FFF2-40B4-BE49-F238E27FC236}">
                <a16:creationId xmlns:a16="http://schemas.microsoft.com/office/drawing/2014/main" id="{A7A8786A-CDFF-566A-D2AE-A25F0260C33A}"/>
              </a:ext>
            </a:extLst>
          </p:cNvPr>
          <p:cNvSpPr/>
          <p:nvPr/>
        </p:nvSpPr>
        <p:spPr>
          <a:xfrm>
            <a:off x="7344753" y="4006990"/>
            <a:ext cx="1751619" cy="1646349"/>
          </a:xfrm>
          <a:prstGeom prst="ellipse">
            <a:avLst/>
          </a:prstGeom>
          <a:solidFill>
            <a:srgbClr val="FFCC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panose="020B0604020202020204" pitchFamily="34" charset="0"/>
                <a:cs typeface="Arial" panose="020B0604020202020204" pitchFamily="34" charset="0"/>
              </a:rPr>
              <a:t>R138 million</a:t>
            </a:r>
            <a:endParaRPr lang="en-ZA" sz="2000" b="1" dirty="0">
              <a:solidFill>
                <a:schemeClr val="tx1"/>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D82D8110-FBEE-23E0-CFE9-9663B93CF70D}"/>
              </a:ext>
            </a:extLst>
          </p:cNvPr>
          <p:cNvSpPr txBox="1"/>
          <p:nvPr/>
        </p:nvSpPr>
        <p:spPr>
          <a:xfrm>
            <a:off x="9649709" y="1202477"/>
            <a:ext cx="2234971" cy="307777"/>
          </a:xfrm>
          <a:prstGeom prst="rect">
            <a:avLst/>
          </a:prstGeom>
          <a:solidFill>
            <a:schemeClr val="tx1"/>
          </a:solidFill>
        </p:spPr>
        <p:txBody>
          <a:bodyPr wrap="square" rtlCol="0">
            <a:spAutoFit/>
          </a:bodyPr>
          <a:lstStyle/>
          <a:p>
            <a:pPr algn="ctr"/>
            <a:r>
              <a:rPr lang="en-US" sz="1400" b="1" dirty="0">
                <a:solidFill>
                  <a:schemeClr val="bg1"/>
                </a:solidFill>
                <a:latin typeface="Arial" panose="020B0604020202020204" pitchFamily="34" charset="0"/>
                <a:cs typeface="Arial" panose="020B0604020202020204" pitchFamily="34" charset="0"/>
              </a:rPr>
              <a:t>Reported Jobs</a:t>
            </a:r>
          </a:p>
        </p:txBody>
      </p:sp>
      <p:sp>
        <p:nvSpPr>
          <p:cNvPr id="56" name="TextBox 55">
            <a:extLst>
              <a:ext uri="{FF2B5EF4-FFF2-40B4-BE49-F238E27FC236}">
                <a16:creationId xmlns:a16="http://schemas.microsoft.com/office/drawing/2014/main" id="{E35443CC-8B7D-6658-0945-3255DB6C421D}"/>
              </a:ext>
            </a:extLst>
          </p:cNvPr>
          <p:cNvSpPr txBox="1"/>
          <p:nvPr/>
        </p:nvSpPr>
        <p:spPr>
          <a:xfrm>
            <a:off x="107997" y="6501692"/>
            <a:ext cx="10168507" cy="58477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**See Annexures A and B for provincial allocation of the budget and reported number of jobs by race, youth and gender</a:t>
            </a:r>
            <a:endParaRPr lang="en-ZA" sz="1400" dirty="0">
              <a:latin typeface="Arial" panose="020B0604020202020204" pitchFamily="34" charset="0"/>
              <a:cs typeface="Arial" panose="020B0604020202020204" pitchFamily="34" charset="0"/>
            </a:endParaRPr>
          </a:p>
          <a:p>
            <a:endParaRPr lang="en-ZA" dirty="0"/>
          </a:p>
        </p:txBody>
      </p:sp>
      <p:sp>
        <p:nvSpPr>
          <p:cNvPr id="57" name="Oval 56">
            <a:extLst>
              <a:ext uri="{FF2B5EF4-FFF2-40B4-BE49-F238E27FC236}">
                <a16:creationId xmlns:a16="http://schemas.microsoft.com/office/drawing/2014/main" id="{A88239B5-3AA6-CB17-0397-3EBD34C65D1A}"/>
              </a:ext>
            </a:extLst>
          </p:cNvPr>
          <p:cNvSpPr/>
          <p:nvPr/>
        </p:nvSpPr>
        <p:spPr>
          <a:xfrm>
            <a:off x="9891384" y="1901184"/>
            <a:ext cx="1751619" cy="1646349"/>
          </a:xfrm>
          <a:prstGeom prst="ellips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panose="020B0604020202020204" pitchFamily="34" charset="0"/>
                <a:cs typeface="Arial" panose="020B0604020202020204" pitchFamily="34" charset="0"/>
              </a:rPr>
              <a:t>21 871 </a:t>
            </a:r>
            <a:endParaRPr lang="en-ZA" sz="2000" b="1" dirty="0">
              <a:solidFill>
                <a:schemeClr val="tx1"/>
              </a:solidFill>
              <a:latin typeface="Arial" panose="020B0604020202020204" pitchFamily="34" charset="0"/>
              <a:cs typeface="Arial" panose="020B0604020202020204" pitchFamily="34" charset="0"/>
            </a:endParaRPr>
          </a:p>
        </p:txBody>
      </p:sp>
      <p:sp>
        <p:nvSpPr>
          <p:cNvPr id="58" name="Oval 57">
            <a:extLst>
              <a:ext uri="{FF2B5EF4-FFF2-40B4-BE49-F238E27FC236}">
                <a16:creationId xmlns:a16="http://schemas.microsoft.com/office/drawing/2014/main" id="{0FB6DB1C-25CF-A415-8EEE-8C223D8A607F}"/>
              </a:ext>
            </a:extLst>
          </p:cNvPr>
          <p:cNvSpPr/>
          <p:nvPr/>
        </p:nvSpPr>
        <p:spPr>
          <a:xfrm>
            <a:off x="10051393" y="3938464"/>
            <a:ext cx="1751619" cy="1646349"/>
          </a:xfrm>
          <a:prstGeom prst="ellips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panose="020B0604020202020204" pitchFamily="34" charset="0"/>
                <a:cs typeface="Arial" panose="020B0604020202020204" pitchFamily="34" charset="0"/>
              </a:rPr>
              <a:t>7 598</a:t>
            </a:r>
            <a:endParaRPr lang="en-ZA" sz="2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8963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E8D3CEB-EFBA-035D-EBA2-D899EE004F2A}"/>
              </a:ext>
            </a:extLst>
          </p:cNvPr>
          <p:cNvSpPr txBox="1"/>
          <p:nvPr/>
        </p:nvSpPr>
        <p:spPr>
          <a:xfrm>
            <a:off x="368968" y="1395663"/>
            <a:ext cx="11630527" cy="5081519"/>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n-US" sz="2000" dirty="0">
                <a:latin typeface="Arial" panose="020B0604020202020204" pitchFamily="34" charset="0"/>
                <a:cs typeface="Arial" panose="020B0604020202020204" pitchFamily="34" charset="0"/>
              </a:rPr>
              <a:t>Simple random sampling method</a:t>
            </a:r>
          </a:p>
          <a:p>
            <a:pPr marL="285750" indent="-285750">
              <a:lnSpc>
                <a:spcPct val="150000"/>
              </a:lnSpc>
              <a:buFont typeface="Wingdings" panose="05000000000000000000" pitchFamily="2" charset="2"/>
              <a:buChar char="q"/>
            </a:pPr>
            <a:r>
              <a:rPr lang="en-ZA" sz="2000" dirty="0">
                <a:latin typeface="Arial" panose="020B0604020202020204" pitchFamily="34" charset="0"/>
                <a:cs typeface="Arial" panose="020B0604020202020204" pitchFamily="34" charset="0"/>
              </a:rPr>
              <a:t>Determining sample size</a:t>
            </a:r>
          </a:p>
          <a:p>
            <a:pPr lvl="8">
              <a:lnSpc>
                <a:spcPct val="150000"/>
              </a:lnSpc>
            </a:pPr>
            <a:r>
              <a:rPr lang="en-ZA" sz="2000" dirty="0">
                <a:latin typeface="Arial" panose="020B0604020202020204" pitchFamily="34" charset="0"/>
                <a:cs typeface="Arial" panose="020B0604020202020204" pitchFamily="34" charset="0"/>
              </a:rPr>
              <a:t>			</a:t>
            </a:r>
          </a:p>
          <a:p>
            <a:pPr>
              <a:lnSpc>
                <a:spcPct val="150000"/>
              </a:lnSpc>
            </a:pPr>
            <a:endParaRPr lang="en-ZA" sz="2000"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q"/>
            </a:pPr>
            <a:endParaRPr lang="en-ZA" sz="2000" dirty="0">
              <a:latin typeface="Arial" panose="020B0604020202020204" pitchFamily="34" charset="0"/>
              <a:cs typeface="Arial" panose="020B0604020202020204" pitchFamily="34" charset="0"/>
            </a:endParaRPr>
          </a:p>
          <a:p>
            <a:pPr>
              <a:lnSpc>
                <a:spcPct val="150000"/>
              </a:lnSpc>
            </a:pPr>
            <a:endParaRPr lang="en-ZA" sz="2000" dirty="0">
              <a:latin typeface="Arial" panose="020B0604020202020204" pitchFamily="34" charset="0"/>
              <a:cs typeface="Arial" panose="020B0604020202020204" pitchFamily="34" charset="0"/>
            </a:endParaRPr>
          </a:p>
          <a:p>
            <a:pPr>
              <a:lnSpc>
                <a:spcPct val="150000"/>
              </a:lnSpc>
            </a:pPr>
            <a:endParaRPr lang="en-ZA" sz="2000" dirty="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q"/>
            </a:pPr>
            <a:r>
              <a:rPr lang="en-ZA" sz="2000" dirty="0">
                <a:latin typeface="Arial" panose="020B0604020202020204" pitchFamily="34" charset="0"/>
                <a:cs typeface="Arial" panose="020B0604020202020204" pitchFamily="34" charset="0"/>
              </a:rPr>
              <a:t>Sample included: male/female/non-binary; all provinces represented; age (18-35; 35-67) </a:t>
            </a:r>
          </a:p>
          <a:p>
            <a:pPr marL="285750" indent="-285750">
              <a:lnSpc>
                <a:spcPct val="150000"/>
              </a:lnSpc>
              <a:buFont typeface="Wingdings" panose="05000000000000000000" pitchFamily="2" charset="2"/>
              <a:buChar char="q"/>
            </a:pPr>
            <a:r>
              <a:rPr lang="en-ZA" sz="2000" dirty="0">
                <a:latin typeface="Arial" panose="020B0604020202020204" pitchFamily="34" charset="0"/>
                <a:cs typeface="Arial" panose="020B0604020202020204" pitchFamily="34" charset="0"/>
              </a:rPr>
              <a:t>Questionnaire consisted of structures and semi-structured questions. </a:t>
            </a:r>
          </a:p>
          <a:p>
            <a:pPr marL="285750" indent="-285750">
              <a:lnSpc>
                <a:spcPct val="150000"/>
              </a:lnSpc>
              <a:buFont typeface="Wingdings" panose="05000000000000000000" pitchFamily="2" charset="2"/>
              <a:buChar char="q"/>
            </a:pPr>
            <a:r>
              <a:rPr lang="en-ZA" sz="2000" dirty="0">
                <a:latin typeface="Arial" panose="020B0604020202020204" pitchFamily="34" charset="0"/>
                <a:cs typeface="Arial" panose="020B0604020202020204" pitchFamily="34" charset="0"/>
              </a:rPr>
              <a:t>Interviews with the NAC and NVF PESP application project leads </a:t>
            </a:r>
          </a:p>
          <a:p>
            <a:pPr marL="285750" indent="-285750">
              <a:lnSpc>
                <a:spcPct val="150000"/>
              </a:lnSpc>
              <a:buFont typeface="Wingdings" panose="05000000000000000000" pitchFamily="2" charset="2"/>
              <a:buChar char="q"/>
            </a:pPr>
            <a:endParaRPr lang="en-ZA" dirty="0"/>
          </a:p>
        </p:txBody>
      </p:sp>
      <p:graphicFrame>
        <p:nvGraphicFramePr>
          <p:cNvPr id="19" name="Object 18">
            <a:extLst>
              <a:ext uri="{FF2B5EF4-FFF2-40B4-BE49-F238E27FC236}">
                <a16:creationId xmlns:a16="http://schemas.microsoft.com/office/drawing/2014/main" id="{B5274995-9C08-B5DB-B37D-E7D554047822}"/>
              </a:ext>
            </a:extLst>
          </p:cNvPr>
          <p:cNvGraphicFramePr>
            <a:graphicFrameLocks noChangeAspect="1"/>
          </p:cNvGraphicFramePr>
          <p:nvPr>
            <p:extLst>
              <p:ext uri="{D42A27DB-BD31-4B8C-83A1-F6EECF244321}">
                <p14:modId xmlns:p14="http://schemas.microsoft.com/office/powerpoint/2010/main" val="523382837"/>
              </p:ext>
            </p:extLst>
          </p:nvPr>
        </p:nvGraphicFramePr>
        <p:xfrm>
          <a:off x="6345594" y="2571992"/>
          <a:ext cx="5455651" cy="1191126"/>
        </p:xfrm>
        <a:graphic>
          <a:graphicData uri="http://schemas.openxmlformats.org/presentationml/2006/ole">
            <mc:AlternateContent xmlns:mc="http://schemas.openxmlformats.org/markup-compatibility/2006">
              <mc:Choice xmlns:v="urn:schemas-microsoft-com:vml" Requires="v">
                <p:oleObj name="Worksheet" r:id="rId3" imgW="3533813" imgH="771490" progId="Excel.Sheet.12">
                  <p:embed/>
                </p:oleObj>
              </mc:Choice>
              <mc:Fallback>
                <p:oleObj name="Worksheet" r:id="rId3" imgW="3533813" imgH="771490" progId="Excel.Sheet.12">
                  <p:embed/>
                  <p:pic>
                    <p:nvPicPr>
                      <p:cNvPr id="19" name="Object 18">
                        <a:extLst>
                          <a:ext uri="{FF2B5EF4-FFF2-40B4-BE49-F238E27FC236}">
                            <a16:creationId xmlns:a16="http://schemas.microsoft.com/office/drawing/2014/main" id="{B5274995-9C08-B5DB-B37D-E7D554047822}"/>
                          </a:ext>
                        </a:extLst>
                      </p:cNvPr>
                      <p:cNvPicPr/>
                      <p:nvPr/>
                    </p:nvPicPr>
                    <p:blipFill>
                      <a:blip r:embed="rId4"/>
                      <a:stretch>
                        <a:fillRect/>
                      </a:stretch>
                    </p:blipFill>
                    <p:spPr>
                      <a:xfrm>
                        <a:off x="6345594" y="2571992"/>
                        <a:ext cx="5455651" cy="1191126"/>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A9D370D6-FA49-91EB-888C-2946C0C85D60}"/>
              </a:ext>
            </a:extLst>
          </p:cNvPr>
          <p:cNvGraphicFramePr>
            <a:graphicFrameLocks noChangeAspect="1"/>
          </p:cNvGraphicFramePr>
          <p:nvPr>
            <p:extLst>
              <p:ext uri="{D42A27DB-BD31-4B8C-83A1-F6EECF244321}">
                <p14:modId xmlns:p14="http://schemas.microsoft.com/office/powerpoint/2010/main" val="1013080361"/>
              </p:ext>
            </p:extLst>
          </p:nvPr>
        </p:nvGraphicFramePr>
        <p:xfrm>
          <a:off x="393829" y="2571992"/>
          <a:ext cx="5790402" cy="1714015"/>
        </p:xfrm>
        <a:graphic>
          <a:graphicData uri="http://schemas.openxmlformats.org/presentationml/2006/ole">
            <mc:AlternateContent xmlns:mc="http://schemas.openxmlformats.org/markup-compatibility/2006">
              <mc:Choice xmlns:v="urn:schemas-microsoft-com:vml" Requires="v">
                <p:oleObj name="Worksheet" r:id="rId5" imgW="3533813" imgH="1133479" progId="Excel.Sheet.12">
                  <p:embed/>
                </p:oleObj>
              </mc:Choice>
              <mc:Fallback>
                <p:oleObj name="Worksheet" r:id="rId5" imgW="3533813" imgH="1133479" progId="Excel.Sheet.12">
                  <p:embed/>
                  <p:pic>
                    <p:nvPicPr>
                      <p:cNvPr id="20" name="Object 19">
                        <a:extLst>
                          <a:ext uri="{FF2B5EF4-FFF2-40B4-BE49-F238E27FC236}">
                            <a16:creationId xmlns:a16="http://schemas.microsoft.com/office/drawing/2014/main" id="{A9D370D6-FA49-91EB-888C-2946C0C85D60}"/>
                          </a:ext>
                        </a:extLst>
                      </p:cNvPr>
                      <p:cNvPicPr/>
                      <p:nvPr/>
                    </p:nvPicPr>
                    <p:blipFill>
                      <a:blip r:embed="rId6"/>
                      <a:stretch>
                        <a:fillRect/>
                      </a:stretch>
                    </p:blipFill>
                    <p:spPr>
                      <a:xfrm>
                        <a:off x="393829" y="2571992"/>
                        <a:ext cx="5790402" cy="1714015"/>
                      </a:xfrm>
                      <a:prstGeom prst="rect">
                        <a:avLst/>
                      </a:prstGeom>
                    </p:spPr>
                  </p:pic>
                </p:oleObj>
              </mc:Fallback>
            </mc:AlternateContent>
          </a:graphicData>
        </a:graphic>
      </p:graphicFrame>
      <p:sp>
        <p:nvSpPr>
          <p:cNvPr id="21" name="Title 1">
            <a:extLst>
              <a:ext uri="{FF2B5EF4-FFF2-40B4-BE49-F238E27FC236}">
                <a16:creationId xmlns:a16="http://schemas.microsoft.com/office/drawing/2014/main" id="{22ED3191-5224-B97D-E3CF-868F38A32A05}"/>
              </a:ext>
            </a:extLst>
          </p:cNvPr>
          <p:cNvSpPr txBox="1">
            <a:spLocks/>
          </p:cNvSpPr>
          <p:nvPr/>
        </p:nvSpPr>
        <p:spPr>
          <a:xfrm>
            <a:off x="0" y="255667"/>
            <a:ext cx="12192000" cy="782031"/>
          </a:xfrm>
          <a:prstGeom prst="rect">
            <a:avLst/>
          </a:prstGeom>
          <a:solidFill>
            <a:schemeClr val="accent2">
              <a:lumMod val="75000"/>
            </a:schemeClr>
          </a:solidFill>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r>
              <a:rPr lang="en-US" sz="3200" dirty="0">
                <a:solidFill>
                  <a:schemeClr val="bg1"/>
                </a:solidFill>
                <a:latin typeface="Arial" panose="020B0604020202020204" pitchFamily="34" charset="0"/>
                <a:cs typeface="Arial" panose="020B0604020202020204" pitchFamily="34" charset="0"/>
              </a:rPr>
              <a:t>  RESEARCH METHODOLOGY</a:t>
            </a:r>
            <a:endParaRPr lang="en-ZA"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1596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EC9082D-B13B-D418-CBF1-1A1B8BF20E2D}"/>
              </a:ext>
            </a:extLst>
          </p:cNvPr>
          <p:cNvSpPr txBox="1"/>
          <p:nvPr/>
        </p:nvSpPr>
        <p:spPr>
          <a:xfrm>
            <a:off x="637735" y="1051877"/>
            <a:ext cx="7033163" cy="5386090"/>
          </a:xfrm>
          <a:prstGeom prst="rect">
            <a:avLst/>
          </a:prstGeom>
          <a:solidFill>
            <a:schemeClr val="bg1"/>
          </a:solidFill>
          <a:ln w="19050">
            <a:solidFill>
              <a:schemeClr val="tx1"/>
            </a:solidFill>
          </a:ln>
          <a:effectLst>
            <a:outerShdw blurRad="50800" dist="38100" dir="8100000" algn="tr" rotWithShape="0">
              <a:prstClr val="black">
                <a:alpha val="40000"/>
              </a:prstClr>
            </a:outerShdw>
          </a:effectLst>
        </p:spPr>
        <p:txBody>
          <a:bodyPr wrap="square" rtlCol="0">
            <a:spAutoFit/>
          </a:bodyPr>
          <a:lstStyle/>
          <a:p>
            <a:pPr algn="ctr"/>
            <a:r>
              <a:rPr lang="en-US" sz="2000" b="1" dirty="0">
                <a:latin typeface="Arial" panose="020B0604020202020204" pitchFamily="34" charset="0"/>
                <a:cs typeface="Arial" panose="020B0604020202020204" pitchFamily="34" charset="0"/>
              </a:rPr>
              <a:t>In what capacity did you make your proposal?</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ZA" dirty="0"/>
          </a:p>
          <a:p>
            <a:endParaRPr lang="en-ZA" dirty="0"/>
          </a:p>
        </p:txBody>
      </p:sp>
      <p:graphicFrame>
        <p:nvGraphicFramePr>
          <p:cNvPr id="7" name="Chart 6">
            <a:extLst>
              <a:ext uri="{FF2B5EF4-FFF2-40B4-BE49-F238E27FC236}">
                <a16:creationId xmlns:a16="http://schemas.microsoft.com/office/drawing/2014/main" id="{E411D551-7DFC-9AE7-89C1-19734F44EC0D}"/>
              </a:ext>
            </a:extLst>
          </p:cNvPr>
          <p:cNvGraphicFramePr>
            <a:graphicFrameLocks/>
          </p:cNvGraphicFramePr>
          <p:nvPr>
            <p:extLst>
              <p:ext uri="{D42A27DB-BD31-4B8C-83A1-F6EECF244321}">
                <p14:modId xmlns:p14="http://schemas.microsoft.com/office/powerpoint/2010/main" val="1721690817"/>
              </p:ext>
            </p:extLst>
          </p:nvPr>
        </p:nvGraphicFramePr>
        <p:xfrm>
          <a:off x="-2573508" y="1477131"/>
          <a:ext cx="7607823" cy="4328992"/>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a:extLst>
              <a:ext uri="{FF2B5EF4-FFF2-40B4-BE49-F238E27FC236}">
                <a16:creationId xmlns:a16="http://schemas.microsoft.com/office/drawing/2014/main" id="{C13A43E1-D889-6CAF-BBAB-AA406930A783}"/>
              </a:ext>
            </a:extLst>
          </p:cNvPr>
          <p:cNvSpPr txBox="1">
            <a:spLocks/>
          </p:cNvSpPr>
          <p:nvPr/>
        </p:nvSpPr>
        <p:spPr>
          <a:xfrm>
            <a:off x="0" y="127065"/>
            <a:ext cx="12192000" cy="611374"/>
          </a:xfrm>
          <a:prstGeom prst="rect">
            <a:avLst/>
          </a:prstGeom>
          <a:solidFill>
            <a:schemeClr val="accent2">
              <a:lumMod val="75000"/>
            </a:schemeClr>
          </a:solidFill>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r>
              <a:rPr lang="en-US" sz="3200" dirty="0">
                <a:solidFill>
                  <a:schemeClr val="bg1"/>
                </a:solidFill>
                <a:latin typeface="Arial" panose="020B0604020202020204" pitchFamily="34" charset="0"/>
                <a:cs typeface="Arial" panose="020B0604020202020204" pitchFamily="34" charset="0"/>
              </a:rPr>
              <a:t>  SURVEY RESPONSES</a:t>
            </a:r>
            <a:endParaRPr lang="en-ZA" sz="3200" dirty="0">
              <a:solidFill>
                <a:schemeClr val="bg1"/>
              </a:solidFill>
              <a:latin typeface="Arial" panose="020B0604020202020204" pitchFamily="34" charset="0"/>
              <a:cs typeface="Arial" panose="020B0604020202020204" pitchFamily="34" charset="0"/>
            </a:endParaRPr>
          </a:p>
        </p:txBody>
      </p:sp>
      <p:graphicFrame>
        <p:nvGraphicFramePr>
          <p:cNvPr id="17" name="Object 16">
            <a:extLst>
              <a:ext uri="{FF2B5EF4-FFF2-40B4-BE49-F238E27FC236}">
                <a16:creationId xmlns:a16="http://schemas.microsoft.com/office/drawing/2014/main" id="{9ACE9B1B-B33A-E7D3-36F0-9594A39EF36F}"/>
              </a:ext>
            </a:extLst>
          </p:cNvPr>
          <p:cNvGraphicFramePr>
            <a:graphicFrameLocks noChangeAspect="1"/>
          </p:cNvGraphicFramePr>
          <p:nvPr>
            <p:extLst>
              <p:ext uri="{D42A27DB-BD31-4B8C-83A1-F6EECF244321}">
                <p14:modId xmlns:p14="http://schemas.microsoft.com/office/powerpoint/2010/main" val="2113261017"/>
              </p:ext>
            </p:extLst>
          </p:nvPr>
        </p:nvGraphicFramePr>
        <p:xfrm>
          <a:off x="4368239" y="5416015"/>
          <a:ext cx="3202070" cy="932522"/>
        </p:xfrm>
        <a:graphic>
          <a:graphicData uri="http://schemas.openxmlformats.org/presentationml/2006/ole">
            <mc:AlternateContent xmlns:mc="http://schemas.openxmlformats.org/markup-compatibility/2006">
              <mc:Choice xmlns:v="urn:schemas-microsoft-com:vml" Requires="v">
                <p:oleObj name="Worksheet" r:id="rId4" imgW="2104856" imgH="581068" progId="Excel.Sheet.12">
                  <p:embed/>
                </p:oleObj>
              </mc:Choice>
              <mc:Fallback>
                <p:oleObj name="Worksheet" r:id="rId4" imgW="2104856" imgH="581068" progId="Excel.Sheet.12">
                  <p:embed/>
                  <p:pic>
                    <p:nvPicPr>
                      <p:cNvPr id="17" name="Object 16">
                        <a:extLst>
                          <a:ext uri="{FF2B5EF4-FFF2-40B4-BE49-F238E27FC236}">
                            <a16:creationId xmlns:a16="http://schemas.microsoft.com/office/drawing/2014/main" id="{9ACE9B1B-B33A-E7D3-36F0-9594A39EF36F}"/>
                          </a:ext>
                        </a:extLst>
                      </p:cNvPr>
                      <p:cNvPicPr/>
                      <p:nvPr/>
                    </p:nvPicPr>
                    <p:blipFill>
                      <a:blip r:embed="rId5"/>
                      <a:stretch>
                        <a:fillRect/>
                      </a:stretch>
                    </p:blipFill>
                    <p:spPr>
                      <a:xfrm>
                        <a:off x="4368239" y="5416015"/>
                        <a:ext cx="3202070" cy="932522"/>
                      </a:xfrm>
                      <a:prstGeom prst="rect">
                        <a:avLst/>
                      </a:prstGeom>
                    </p:spPr>
                  </p:pic>
                </p:oleObj>
              </mc:Fallback>
            </mc:AlternateContent>
          </a:graphicData>
        </a:graphic>
      </p:graphicFrame>
    </p:spTree>
    <p:extLst>
      <p:ext uri="{BB962C8B-B14F-4D97-AF65-F5344CB8AC3E}">
        <p14:creationId xmlns:p14="http://schemas.microsoft.com/office/powerpoint/2010/main" val="1058284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1CAB630F-9EF8-6427-E724-D15A18F7BC81}"/>
              </a:ext>
            </a:extLst>
          </p:cNvPr>
          <p:cNvSpPr txBox="1"/>
          <p:nvPr/>
        </p:nvSpPr>
        <p:spPr>
          <a:xfrm>
            <a:off x="456446" y="4157606"/>
            <a:ext cx="11310317" cy="1754326"/>
          </a:xfrm>
          <a:prstGeom prst="rect">
            <a:avLst/>
          </a:prstGeom>
          <a:solidFill>
            <a:schemeClr val="bg1"/>
          </a:solidFill>
          <a:ln w="19050">
            <a:solidFill>
              <a:schemeClr val="tx1"/>
            </a:solidFill>
          </a:ln>
          <a:effectLst/>
        </p:spPr>
        <p:txBody>
          <a:bodyPr wrap="square" rtlCol="0">
            <a:spAutoFit/>
          </a:bodyPr>
          <a:lstStyle/>
          <a:p>
            <a:r>
              <a:rPr lang="en-US" sz="2000" b="1" dirty="0">
                <a:latin typeface="Arial" panose="020B0604020202020204" pitchFamily="34" charset="0"/>
                <a:cs typeface="Arial" panose="020B0604020202020204" pitchFamily="34" charset="0"/>
              </a:rPr>
              <a:t>How many people were you employing?</a:t>
            </a:r>
          </a:p>
          <a:p>
            <a:endParaRPr lang="en-US" sz="2400" b="1"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1 – 9 people (41,67%)		 ☺ 10-19  people (25,0%) 		☺ 20-29 people (4,17%);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30-39 people (4,17%)		 ☺ 40-49 people (10.42%)		☺ ≥50 people (14,58%)   </a:t>
            </a:r>
          </a:p>
        </p:txBody>
      </p:sp>
      <p:sp>
        <p:nvSpPr>
          <p:cNvPr id="29" name="TextBox 28">
            <a:extLst>
              <a:ext uri="{FF2B5EF4-FFF2-40B4-BE49-F238E27FC236}">
                <a16:creationId xmlns:a16="http://schemas.microsoft.com/office/drawing/2014/main" id="{37A1FA65-9292-51E9-2247-E9C05E53A6D3}"/>
              </a:ext>
            </a:extLst>
          </p:cNvPr>
          <p:cNvSpPr txBox="1"/>
          <p:nvPr/>
        </p:nvSpPr>
        <p:spPr>
          <a:xfrm>
            <a:off x="456446" y="1077248"/>
            <a:ext cx="11310317" cy="2616101"/>
          </a:xfrm>
          <a:prstGeom prst="rect">
            <a:avLst/>
          </a:prstGeom>
          <a:solidFill>
            <a:schemeClr val="bg1"/>
          </a:solidFill>
          <a:ln w="19050">
            <a:solidFill>
              <a:schemeClr val="tx1"/>
            </a:solidFill>
          </a:ln>
          <a:effectLst/>
        </p:spPr>
        <p:txBody>
          <a:bodyPr wrap="square" rtlCol="0">
            <a:spAutoFit/>
          </a:bodyPr>
          <a:lstStyle/>
          <a:p>
            <a:r>
              <a:rPr lang="en-US" sz="2000" b="1" dirty="0">
                <a:latin typeface="Arial" panose="020B0604020202020204" pitchFamily="34" charset="0"/>
                <a:cs typeface="Arial" panose="020B0604020202020204" pitchFamily="34" charset="0"/>
              </a:rPr>
              <a:t>Before the pandemic, were you employing people in activities relevant to your PESP proposal?</a:t>
            </a:r>
          </a:p>
          <a:p>
            <a:endParaRPr lang="en-US" sz="1600" b="1" dirty="0">
              <a:latin typeface="Arial" panose="020B0604020202020204" pitchFamily="34" charset="0"/>
              <a:cs typeface="Arial" panose="020B0604020202020204" pitchFamily="34" charset="0"/>
            </a:endParaRPr>
          </a:p>
          <a:p>
            <a:endParaRPr lang="en-US" dirty="0"/>
          </a:p>
          <a:p>
            <a:endParaRPr lang="en-US" dirty="0"/>
          </a:p>
          <a:p>
            <a:endParaRPr lang="en-US" dirty="0"/>
          </a:p>
          <a:p>
            <a:endParaRPr lang="en-US" dirty="0"/>
          </a:p>
          <a:p>
            <a:endParaRPr lang="en-US" dirty="0"/>
          </a:p>
          <a:p>
            <a:endParaRPr lang="en-US" dirty="0"/>
          </a:p>
        </p:txBody>
      </p:sp>
      <p:grpSp>
        <p:nvGrpSpPr>
          <p:cNvPr id="14" name="Group 13">
            <a:extLst>
              <a:ext uri="{FF2B5EF4-FFF2-40B4-BE49-F238E27FC236}">
                <a16:creationId xmlns:a16="http://schemas.microsoft.com/office/drawing/2014/main" id="{515B884F-A2B1-FE3C-BC88-DD656B4E0599}"/>
              </a:ext>
            </a:extLst>
          </p:cNvPr>
          <p:cNvGrpSpPr/>
          <p:nvPr/>
        </p:nvGrpSpPr>
        <p:grpSpPr>
          <a:xfrm>
            <a:off x="1031812" y="1908402"/>
            <a:ext cx="10413946" cy="1520598"/>
            <a:chOff x="1063896" y="2040214"/>
            <a:chExt cx="10413946" cy="1520598"/>
          </a:xfrm>
        </p:grpSpPr>
        <p:pic>
          <p:nvPicPr>
            <p:cNvPr id="24" name="Picture 23">
              <a:extLst>
                <a:ext uri="{FF2B5EF4-FFF2-40B4-BE49-F238E27FC236}">
                  <a16:creationId xmlns:a16="http://schemas.microsoft.com/office/drawing/2014/main" id="{4BFA7548-D8C2-347D-F355-8215A28FF867}"/>
                </a:ext>
              </a:extLst>
            </p:cNvPr>
            <p:cNvPicPr>
              <a:picLocks noChangeAspect="1"/>
            </p:cNvPicPr>
            <p:nvPr/>
          </p:nvPicPr>
          <p:blipFill>
            <a:blip r:embed="rId3"/>
            <a:stretch>
              <a:fillRect/>
            </a:stretch>
          </p:blipFill>
          <p:spPr>
            <a:xfrm>
              <a:off x="1518508" y="2040214"/>
              <a:ext cx="9673767" cy="1520598"/>
            </a:xfrm>
            <a:prstGeom prst="rect">
              <a:avLst/>
            </a:prstGeom>
          </p:spPr>
        </p:pic>
        <p:sp>
          <p:nvSpPr>
            <p:cNvPr id="18" name="TextBox 17">
              <a:extLst>
                <a:ext uri="{FF2B5EF4-FFF2-40B4-BE49-F238E27FC236}">
                  <a16:creationId xmlns:a16="http://schemas.microsoft.com/office/drawing/2014/main" id="{2685E26B-1B11-935D-0B2B-DE432902BCAA}"/>
                </a:ext>
              </a:extLst>
            </p:cNvPr>
            <p:cNvSpPr txBox="1"/>
            <p:nvPr/>
          </p:nvSpPr>
          <p:spPr>
            <a:xfrm>
              <a:off x="9856038" y="3094269"/>
              <a:ext cx="162180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79,66%</a:t>
              </a:r>
              <a:endParaRPr lang="en-ZA"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476549AE-59BE-3B2B-A1F4-83EA55756E76}"/>
                </a:ext>
              </a:extLst>
            </p:cNvPr>
            <p:cNvSpPr txBox="1"/>
            <p:nvPr/>
          </p:nvSpPr>
          <p:spPr>
            <a:xfrm>
              <a:off x="3666624" y="2295084"/>
              <a:ext cx="162180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20,34%</a:t>
              </a:r>
              <a:endParaRPr lang="en-ZA"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A9BD0D6-A823-1190-BFF7-893AF1C9A309}"/>
                </a:ext>
              </a:extLst>
            </p:cNvPr>
            <p:cNvSpPr txBox="1"/>
            <p:nvPr/>
          </p:nvSpPr>
          <p:spPr>
            <a:xfrm>
              <a:off x="1063896" y="2295084"/>
              <a:ext cx="162180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No</a:t>
              </a:r>
              <a:endParaRPr lang="en-ZA"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BBE9788-583D-BB6B-509C-C2C412E388D2}"/>
                </a:ext>
              </a:extLst>
            </p:cNvPr>
            <p:cNvSpPr txBox="1"/>
            <p:nvPr/>
          </p:nvSpPr>
          <p:spPr>
            <a:xfrm>
              <a:off x="1063896" y="3148226"/>
              <a:ext cx="162180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Yes</a:t>
              </a:r>
              <a:r>
                <a:rPr lang="en-US" sz="1400" dirty="0">
                  <a:latin typeface="Arial" panose="020B0604020202020204" pitchFamily="34" charset="0"/>
                  <a:cs typeface="Arial" panose="020B0604020202020204" pitchFamily="34" charset="0"/>
                </a:rPr>
                <a:t> </a:t>
              </a:r>
              <a:endParaRPr lang="en-ZA" sz="1400" dirty="0">
                <a:latin typeface="Arial" panose="020B0604020202020204" pitchFamily="34" charset="0"/>
                <a:cs typeface="Arial" panose="020B0604020202020204" pitchFamily="34" charset="0"/>
              </a:endParaRPr>
            </a:p>
          </p:txBody>
        </p:sp>
      </p:grpSp>
      <p:sp>
        <p:nvSpPr>
          <p:cNvPr id="10" name="Title 1">
            <a:extLst>
              <a:ext uri="{FF2B5EF4-FFF2-40B4-BE49-F238E27FC236}">
                <a16:creationId xmlns:a16="http://schemas.microsoft.com/office/drawing/2014/main" id="{C13A43E1-D889-6CAF-BBAB-AA406930A783}"/>
              </a:ext>
            </a:extLst>
          </p:cNvPr>
          <p:cNvSpPr txBox="1">
            <a:spLocks/>
          </p:cNvSpPr>
          <p:nvPr/>
        </p:nvSpPr>
        <p:spPr>
          <a:xfrm>
            <a:off x="0" y="46855"/>
            <a:ext cx="12192000" cy="611374"/>
          </a:xfrm>
          <a:prstGeom prst="rect">
            <a:avLst/>
          </a:prstGeom>
          <a:solidFill>
            <a:schemeClr val="accent2">
              <a:lumMod val="75000"/>
            </a:schemeClr>
          </a:solidFill>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r>
              <a:rPr lang="en-US" sz="3200" dirty="0">
                <a:solidFill>
                  <a:schemeClr val="bg1"/>
                </a:solidFill>
                <a:latin typeface="Arial" panose="020B0604020202020204" pitchFamily="34" charset="0"/>
                <a:cs typeface="Arial" panose="020B0604020202020204" pitchFamily="34" charset="0"/>
              </a:rPr>
              <a:t>  SURVEY RESPONSES</a:t>
            </a:r>
            <a:endParaRPr lang="en-ZA"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76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487E1-601B-7D25-4036-DE0D74F21F74}"/>
              </a:ext>
            </a:extLst>
          </p:cNvPr>
          <p:cNvSpPr>
            <a:spLocks noGrp="1"/>
          </p:cNvSpPr>
          <p:nvPr>
            <p:ph type="ctrTitle"/>
          </p:nvPr>
        </p:nvSpPr>
        <p:spPr/>
        <p:txBody>
          <a:bodyPr>
            <a:noAutofit/>
          </a:bodyPr>
          <a:lstStyle/>
          <a:p>
            <a:pPr algn="l"/>
            <a:br>
              <a:rPr lang="en-US" sz="4000" b="1" dirty="0">
                <a:latin typeface="Arial" panose="020B0604020202020204" pitchFamily="34" charset="0"/>
                <a:cs typeface="Arial" panose="020B0604020202020204" pitchFamily="34" charset="0"/>
              </a:rPr>
            </a:br>
            <a:br>
              <a:rPr lang="en-US" sz="4000" b="1" dirty="0">
                <a:latin typeface="Arial" panose="020B0604020202020204" pitchFamily="34" charset="0"/>
                <a:cs typeface="Arial" panose="020B0604020202020204" pitchFamily="34" charset="0"/>
              </a:rPr>
            </a:br>
            <a:br>
              <a:rPr lang="en-US" sz="4000" b="1" dirty="0">
                <a:latin typeface="Arial" panose="020B0604020202020204" pitchFamily="34" charset="0"/>
                <a:cs typeface="Arial" panose="020B0604020202020204" pitchFamily="34" charset="0"/>
              </a:rPr>
            </a:br>
            <a:br>
              <a:rPr lang="en-US" sz="4000" b="1" dirty="0">
                <a:latin typeface="Arial" panose="020B0604020202020204" pitchFamily="34" charset="0"/>
                <a:cs typeface="Arial" panose="020B0604020202020204" pitchFamily="34" charset="0"/>
              </a:rPr>
            </a:br>
            <a:endParaRPr lang="en-ZA" sz="4000"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1D0647D-1C1E-CA64-DE85-38E98451C570}"/>
              </a:ext>
            </a:extLst>
          </p:cNvPr>
          <p:cNvSpPr txBox="1"/>
          <p:nvPr/>
        </p:nvSpPr>
        <p:spPr>
          <a:xfrm>
            <a:off x="274012" y="1000841"/>
            <a:ext cx="11498021" cy="2462213"/>
          </a:xfrm>
          <a:prstGeom prst="rect">
            <a:avLst/>
          </a:prstGeom>
          <a:solidFill>
            <a:schemeClr val="bg1"/>
          </a:solidFill>
          <a:ln w="19050">
            <a:solidFill>
              <a:schemeClr val="tx1"/>
            </a:solidFill>
          </a:ln>
          <a:effectLst/>
        </p:spPr>
        <p:txBody>
          <a:bodyPr wrap="square" rtlCol="0">
            <a:spAutoFit/>
          </a:bodyPr>
          <a:lstStyle/>
          <a:p>
            <a:pPr algn="ctr"/>
            <a:r>
              <a:rPr lang="en-US" sz="2000" b="1" dirty="0">
                <a:latin typeface="Arial" panose="020B0604020202020204" pitchFamily="34" charset="0"/>
                <a:cs typeface="Arial" panose="020B0604020202020204" pitchFamily="34" charset="0"/>
              </a:rPr>
              <a:t>What forms of employment or work opportunities did the PESP funds support?**</a:t>
            </a: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A53E141-26CD-8276-E30A-CD10EA6EBB20}"/>
              </a:ext>
            </a:extLst>
          </p:cNvPr>
          <p:cNvSpPr txBox="1"/>
          <p:nvPr/>
        </p:nvSpPr>
        <p:spPr>
          <a:xfrm>
            <a:off x="274013" y="3841812"/>
            <a:ext cx="11498020" cy="2862322"/>
          </a:xfrm>
          <a:prstGeom prst="rect">
            <a:avLst/>
          </a:prstGeom>
          <a:solidFill>
            <a:schemeClr val="bg1"/>
          </a:solidFill>
          <a:ln w="19050">
            <a:solidFill>
              <a:schemeClr val="tx1"/>
            </a:solidFill>
          </a:ln>
          <a:effectLst/>
        </p:spPr>
        <p:txBody>
          <a:bodyPr wrap="square" rtlCol="0">
            <a:spAutoFit/>
          </a:bodyPr>
          <a:lstStyle/>
          <a:p>
            <a:pPr algn="ctr"/>
            <a:r>
              <a:rPr lang="en-US" sz="2000" b="1" dirty="0">
                <a:latin typeface="Arial" panose="020B0604020202020204" pitchFamily="34" charset="0"/>
                <a:cs typeface="Arial" panose="020B0604020202020204" pitchFamily="34" charset="0"/>
              </a:rPr>
              <a:t>Of the jobs created from the PESP grant, have any become permanent, and how many?</a:t>
            </a: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 Average: 21; ☺ Minimum: 5; ☺ Maximum: 60</a:t>
            </a:r>
          </a:p>
        </p:txBody>
      </p:sp>
      <p:sp>
        <p:nvSpPr>
          <p:cNvPr id="35" name="TextBox 34">
            <a:extLst>
              <a:ext uri="{FF2B5EF4-FFF2-40B4-BE49-F238E27FC236}">
                <a16:creationId xmlns:a16="http://schemas.microsoft.com/office/drawing/2014/main" id="{52D7DF9F-D29A-A448-BF0C-21BCEA852DDF}"/>
              </a:ext>
            </a:extLst>
          </p:cNvPr>
          <p:cNvSpPr txBox="1"/>
          <p:nvPr/>
        </p:nvSpPr>
        <p:spPr>
          <a:xfrm>
            <a:off x="5460728" y="5959214"/>
            <a:ext cx="206584" cy="270306"/>
          </a:xfrm>
          <a:prstGeom prst="rect">
            <a:avLst/>
          </a:prstGeom>
          <a:noFill/>
        </p:spPr>
        <p:txBody>
          <a:bodyPr wrap="square" rtlCol="0">
            <a:spAutoFit/>
          </a:bodyPr>
          <a:lstStyle/>
          <a:p>
            <a:endParaRPr lang="en-ZA" dirty="0"/>
          </a:p>
        </p:txBody>
      </p:sp>
      <p:sp>
        <p:nvSpPr>
          <p:cNvPr id="16" name="Title 1">
            <a:extLst>
              <a:ext uri="{FF2B5EF4-FFF2-40B4-BE49-F238E27FC236}">
                <a16:creationId xmlns:a16="http://schemas.microsoft.com/office/drawing/2014/main" id="{131D4AB7-CFBC-8492-7A66-B15261AED337}"/>
              </a:ext>
            </a:extLst>
          </p:cNvPr>
          <p:cNvSpPr txBox="1">
            <a:spLocks/>
          </p:cNvSpPr>
          <p:nvPr/>
        </p:nvSpPr>
        <p:spPr>
          <a:xfrm>
            <a:off x="-19532" y="45588"/>
            <a:ext cx="12211531" cy="611374"/>
          </a:xfrm>
          <a:prstGeom prst="rect">
            <a:avLst/>
          </a:prstGeom>
          <a:solidFill>
            <a:schemeClr val="accent2">
              <a:lumMod val="75000"/>
            </a:schemeClr>
          </a:solidFill>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r>
              <a:rPr lang="en-US" sz="3200" dirty="0">
                <a:solidFill>
                  <a:schemeClr val="bg1"/>
                </a:solidFill>
                <a:latin typeface="Arial" panose="020B0604020202020204" pitchFamily="34" charset="0"/>
                <a:cs typeface="Arial" panose="020B0604020202020204" pitchFamily="34" charset="0"/>
              </a:rPr>
              <a:t>  SURVEY RESPONSES</a:t>
            </a:r>
            <a:endParaRPr lang="en-ZA" sz="3200" dirty="0">
              <a:solidFill>
                <a:schemeClr val="bg1"/>
              </a:solidFill>
              <a:latin typeface="Arial" panose="020B060402020202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DD6396C8-CA2A-12BB-8414-DEC7B544AD09}"/>
              </a:ext>
            </a:extLst>
          </p:cNvPr>
          <p:cNvGrpSpPr/>
          <p:nvPr/>
        </p:nvGrpSpPr>
        <p:grpSpPr>
          <a:xfrm>
            <a:off x="346989" y="1550849"/>
            <a:ext cx="11498021" cy="1878151"/>
            <a:chOff x="540617" y="1508870"/>
            <a:chExt cx="11498021" cy="1878151"/>
          </a:xfrm>
        </p:grpSpPr>
        <p:pic>
          <p:nvPicPr>
            <p:cNvPr id="21" name="Picture 20">
              <a:extLst>
                <a:ext uri="{FF2B5EF4-FFF2-40B4-BE49-F238E27FC236}">
                  <a16:creationId xmlns:a16="http://schemas.microsoft.com/office/drawing/2014/main" id="{7FBCDAEB-2E85-ED4D-ADA0-319D201A5AB7}"/>
                </a:ext>
              </a:extLst>
            </p:cNvPr>
            <p:cNvPicPr>
              <a:picLocks noChangeAspect="1"/>
            </p:cNvPicPr>
            <p:nvPr/>
          </p:nvPicPr>
          <p:blipFill>
            <a:blip r:embed="rId3"/>
            <a:stretch>
              <a:fillRect/>
            </a:stretch>
          </p:blipFill>
          <p:spPr>
            <a:xfrm>
              <a:off x="4343400" y="1508870"/>
              <a:ext cx="7376826" cy="1878151"/>
            </a:xfrm>
            <a:prstGeom prst="rect">
              <a:avLst/>
            </a:prstGeom>
          </p:spPr>
        </p:pic>
        <p:sp>
          <p:nvSpPr>
            <p:cNvPr id="22" name="TextBox 21">
              <a:extLst>
                <a:ext uri="{FF2B5EF4-FFF2-40B4-BE49-F238E27FC236}">
                  <a16:creationId xmlns:a16="http://schemas.microsoft.com/office/drawing/2014/main" id="{3D0BEF78-8738-8295-B49C-1B7F929019DA}"/>
                </a:ext>
              </a:extLst>
            </p:cNvPr>
            <p:cNvSpPr txBox="1"/>
            <p:nvPr/>
          </p:nvSpPr>
          <p:spPr>
            <a:xfrm>
              <a:off x="540617" y="1548987"/>
              <a:ext cx="3923433"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Creation of jobs that you/your entity had not supported before </a:t>
              </a:r>
              <a:endParaRPr lang="en-ZA" sz="16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DAD33833-6412-2715-E9AE-22315908671C}"/>
                </a:ext>
              </a:extLst>
            </p:cNvPr>
            <p:cNvSpPr txBox="1"/>
            <p:nvPr/>
          </p:nvSpPr>
          <p:spPr>
            <a:xfrm>
              <a:off x="821020" y="2345109"/>
              <a:ext cx="4217777" cy="584775"/>
            </a:xfrm>
            <a:prstGeom prst="rect">
              <a:avLst/>
            </a:prstGeom>
            <a:noFill/>
          </p:spPr>
          <p:txBody>
            <a:bodyPr wrap="square" rtlCol="0">
              <a:spAutoFit/>
            </a:bodyPr>
            <a:lstStyle/>
            <a:p>
              <a:r>
                <a:rPr lang="en-US" sz="1600" b="0" i="0" u="none" strike="noStrike" dirty="0">
                  <a:solidFill>
                    <a:srgbClr val="000000"/>
                  </a:solidFill>
                  <a:effectLst/>
                  <a:latin typeface="Arial" panose="020B0604020202020204" pitchFamily="34" charset="0"/>
                </a:rPr>
                <a:t>Re-activation of jobs/work terminated because of the pandemic </a:t>
              </a:r>
              <a:endParaRPr lang="en-ZA" sz="14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3607DF3C-5C5F-1AF7-BAE7-B3D80556B370}"/>
                </a:ext>
              </a:extLst>
            </p:cNvPr>
            <p:cNvSpPr txBox="1"/>
            <p:nvPr/>
          </p:nvSpPr>
          <p:spPr>
            <a:xfrm>
              <a:off x="1893302" y="3027192"/>
              <a:ext cx="3923433" cy="338554"/>
            </a:xfrm>
            <a:prstGeom prst="rect">
              <a:avLst/>
            </a:prstGeom>
            <a:noFill/>
          </p:spPr>
          <p:txBody>
            <a:bodyPr wrap="square" rtlCol="0">
              <a:spAutoFit/>
            </a:bodyPr>
            <a:lstStyle/>
            <a:p>
              <a:r>
                <a:rPr lang="en-ZA" sz="1600" dirty="0">
                  <a:latin typeface="Arial" panose="020B0604020202020204" pitchFamily="34" charset="0"/>
                  <a:cs typeface="Arial" panose="020B0604020202020204" pitchFamily="34" charset="0"/>
                </a:rPr>
                <a:t>Retention of jobs/work </a:t>
              </a:r>
            </a:p>
          </p:txBody>
        </p:sp>
        <p:sp>
          <p:nvSpPr>
            <p:cNvPr id="31" name="TextBox 30">
              <a:extLst>
                <a:ext uri="{FF2B5EF4-FFF2-40B4-BE49-F238E27FC236}">
                  <a16:creationId xmlns:a16="http://schemas.microsoft.com/office/drawing/2014/main" id="{5700B05D-9EDC-2C02-D15F-32DB2B1EF550}"/>
                </a:ext>
              </a:extLst>
            </p:cNvPr>
            <p:cNvSpPr txBox="1"/>
            <p:nvPr/>
          </p:nvSpPr>
          <p:spPr>
            <a:xfrm>
              <a:off x="7980006" y="2996414"/>
              <a:ext cx="115229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40,68%</a:t>
              </a:r>
              <a:endParaRPr lang="en-ZA"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48FBA8A1-0271-DD0E-35E7-BC311CEC3BBE}"/>
                </a:ext>
              </a:extLst>
            </p:cNvPr>
            <p:cNvSpPr txBox="1"/>
            <p:nvPr/>
          </p:nvSpPr>
          <p:spPr>
            <a:xfrm>
              <a:off x="8607959" y="2283370"/>
              <a:ext cx="115229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49,15%</a:t>
              </a:r>
              <a:endParaRPr lang="en-ZA"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82758319-72D2-194C-F191-2F96D645C265}"/>
                </a:ext>
              </a:extLst>
            </p:cNvPr>
            <p:cNvSpPr txBox="1"/>
            <p:nvPr/>
          </p:nvSpPr>
          <p:spPr>
            <a:xfrm>
              <a:off x="10886346" y="1586683"/>
              <a:ext cx="115229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76,27%</a:t>
              </a:r>
              <a:endParaRPr lang="en-ZA" dirty="0">
                <a:latin typeface="Arial" panose="020B0604020202020204" pitchFamily="34" charset="0"/>
                <a:cs typeface="Arial" panose="020B0604020202020204" pitchFamily="34" charset="0"/>
              </a:endParaRPr>
            </a:p>
          </p:txBody>
        </p:sp>
      </p:grpSp>
      <p:grpSp>
        <p:nvGrpSpPr>
          <p:cNvPr id="44" name="Group 43">
            <a:extLst>
              <a:ext uri="{FF2B5EF4-FFF2-40B4-BE49-F238E27FC236}">
                <a16:creationId xmlns:a16="http://schemas.microsoft.com/office/drawing/2014/main" id="{9BB4D0F3-E615-84A4-3B5D-1E3C32CBB269}"/>
              </a:ext>
            </a:extLst>
          </p:cNvPr>
          <p:cNvGrpSpPr/>
          <p:nvPr/>
        </p:nvGrpSpPr>
        <p:grpSpPr>
          <a:xfrm>
            <a:off x="1545270" y="4537443"/>
            <a:ext cx="8303619" cy="1598247"/>
            <a:chOff x="1545270" y="4537443"/>
            <a:chExt cx="8303619" cy="1598247"/>
          </a:xfrm>
        </p:grpSpPr>
        <p:grpSp>
          <p:nvGrpSpPr>
            <p:cNvPr id="17" name="Group 16">
              <a:extLst>
                <a:ext uri="{FF2B5EF4-FFF2-40B4-BE49-F238E27FC236}">
                  <a16:creationId xmlns:a16="http://schemas.microsoft.com/office/drawing/2014/main" id="{3D8D3FD0-D715-8B10-67CF-1337A2EB2B23}"/>
                </a:ext>
              </a:extLst>
            </p:cNvPr>
            <p:cNvGrpSpPr/>
            <p:nvPr/>
          </p:nvGrpSpPr>
          <p:grpSpPr>
            <a:xfrm>
              <a:off x="1545270" y="4537443"/>
              <a:ext cx="7638835" cy="1598247"/>
              <a:chOff x="1545270" y="4537443"/>
              <a:chExt cx="7638835" cy="1598247"/>
            </a:xfrm>
          </p:grpSpPr>
          <p:pic>
            <p:nvPicPr>
              <p:cNvPr id="9" name="Picture 8">
                <a:extLst>
                  <a:ext uri="{FF2B5EF4-FFF2-40B4-BE49-F238E27FC236}">
                    <a16:creationId xmlns:a16="http://schemas.microsoft.com/office/drawing/2014/main" id="{97A58796-65C9-56A3-5272-53BF8F6CE05C}"/>
                  </a:ext>
                </a:extLst>
              </p:cNvPr>
              <p:cNvPicPr>
                <a:picLocks noChangeAspect="1"/>
              </p:cNvPicPr>
              <p:nvPr/>
            </p:nvPicPr>
            <p:blipFill>
              <a:blip r:embed="rId4"/>
              <a:stretch>
                <a:fillRect/>
              </a:stretch>
            </p:blipFill>
            <p:spPr>
              <a:xfrm>
                <a:off x="1893302" y="4537443"/>
                <a:ext cx="7290803" cy="1598247"/>
              </a:xfrm>
              <a:prstGeom prst="rect">
                <a:avLst/>
              </a:prstGeom>
            </p:spPr>
          </p:pic>
          <p:sp>
            <p:nvSpPr>
              <p:cNvPr id="12" name="TextBox 11">
                <a:extLst>
                  <a:ext uri="{FF2B5EF4-FFF2-40B4-BE49-F238E27FC236}">
                    <a16:creationId xmlns:a16="http://schemas.microsoft.com/office/drawing/2014/main" id="{3CB463A0-CE12-100D-09AF-81EC39A514CB}"/>
                  </a:ext>
                </a:extLst>
              </p:cNvPr>
              <p:cNvSpPr txBox="1"/>
              <p:nvPr/>
            </p:nvSpPr>
            <p:spPr>
              <a:xfrm>
                <a:off x="1545270" y="5722171"/>
                <a:ext cx="162180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No</a:t>
                </a:r>
                <a:endParaRPr lang="en-ZA"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D437D62-BFE2-0965-D270-2BDE7F1A1032}"/>
                  </a:ext>
                </a:extLst>
              </p:cNvPr>
              <p:cNvSpPr txBox="1"/>
              <p:nvPr/>
            </p:nvSpPr>
            <p:spPr>
              <a:xfrm>
                <a:off x="1545270" y="4679180"/>
                <a:ext cx="162180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Yes</a:t>
                </a:r>
                <a:r>
                  <a:rPr lang="en-US" sz="1400" dirty="0">
                    <a:latin typeface="Arial" panose="020B0604020202020204" pitchFamily="34" charset="0"/>
                    <a:cs typeface="Arial" panose="020B0604020202020204" pitchFamily="34" charset="0"/>
                  </a:rPr>
                  <a:t> </a:t>
                </a:r>
                <a:endParaRPr lang="en-ZA" sz="1400" dirty="0">
                  <a:latin typeface="Arial" panose="020B0604020202020204" pitchFamily="34" charset="0"/>
                  <a:cs typeface="Arial" panose="020B0604020202020204" pitchFamily="34" charset="0"/>
                </a:endParaRPr>
              </a:p>
            </p:txBody>
          </p:sp>
        </p:grpSp>
        <p:sp>
          <p:nvSpPr>
            <p:cNvPr id="41" name="TextBox 40">
              <a:extLst>
                <a:ext uri="{FF2B5EF4-FFF2-40B4-BE49-F238E27FC236}">
                  <a16:creationId xmlns:a16="http://schemas.microsoft.com/office/drawing/2014/main" id="{9B9B6D5C-28F1-74B0-6B31-0BE44B41A491}"/>
                </a:ext>
              </a:extLst>
            </p:cNvPr>
            <p:cNvSpPr txBox="1"/>
            <p:nvPr/>
          </p:nvSpPr>
          <p:spPr>
            <a:xfrm>
              <a:off x="5222661" y="5722171"/>
              <a:ext cx="11759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32,20%</a:t>
              </a:r>
              <a:endParaRPr lang="en-ZA"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07FB5859-F1BD-A6C9-B980-703D18637D7E}"/>
                </a:ext>
              </a:extLst>
            </p:cNvPr>
            <p:cNvSpPr txBox="1"/>
            <p:nvPr/>
          </p:nvSpPr>
          <p:spPr>
            <a:xfrm>
              <a:off x="8672947" y="4725346"/>
              <a:ext cx="117594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67,80%</a:t>
              </a:r>
              <a:endParaRPr lang="en-ZA" dirty="0">
                <a:latin typeface="Arial" panose="020B0604020202020204" pitchFamily="34" charset="0"/>
                <a:cs typeface="Arial" panose="020B0604020202020204" pitchFamily="34" charset="0"/>
              </a:endParaRPr>
            </a:p>
          </p:txBody>
        </p:sp>
      </p:grpSp>
      <p:sp>
        <p:nvSpPr>
          <p:cNvPr id="3" name="TextBox 2">
            <a:extLst>
              <a:ext uri="{FF2B5EF4-FFF2-40B4-BE49-F238E27FC236}">
                <a16:creationId xmlns:a16="http://schemas.microsoft.com/office/drawing/2014/main" id="{4091F031-FCAA-49F7-7F0A-CC4609393212}"/>
              </a:ext>
            </a:extLst>
          </p:cNvPr>
          <p:cNvSpPr txBox="1"/>
          <p:nvPr/>
        </p:nvSpPr>
        <p:spPr>
          <a:xfrm>
            <a:off x="191463" y="3445389"/>
            <a:ext cx="10951698"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**Beneficiaries could choose more than one answer that was applicable to them, hence the numbers do not sum to 100%</a:t>
            </a:r>
            <a:endParaRPr lang="en-ZA"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1924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A199C67B-947C-5872-4608-420408FFF237}"/>
              </a:ext>
            </a:extLst>
          </p:cNvPr>
          <p:cNvGrpSpPr/>
          <p:nvPr/>
        </p:nvGrpSpPr>
        <p:grpSpPr>
          <a:xfrm>
            <a:off x="536331" y="1181618"/>
            <a:ext cx="5343989" cy="5386090"/>
            <a:chOff x="536331" y="1181618"/>
            <a:chExt cx="5343989" cy="5386090"/>
          </a:xfrm>
        </p:grpSpPr>
        <p:sp>
          <p:nvSpPr>
            <p:cNvPr id="6" name="TextBox 5">
              <a:extLst>
                <a:ext uri="{FF2B5EF4-FFF2-40B4-BE49-F238E27FC236}">
                  <a16:creationId xmlns:a16="http://schemas.microsoft.com/office/drawing/2014/main" id="{48F919CA-E30D-2157-08D0-B44CA8CDAA41}"/>
                </a:ext>
              </a:extLst>
            </p:cNvPr>
            <p:cNvSpPr txBox="1"/>
            <p:nvPr/>
          </p:nvSpPr>
          <p:spPr>
            <a:xfrm>
              <a:off x="632384" y="1181618"/>
              <a:ext cx="5247936" cy="5386090"/>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2000" b="1" dirty="0">
                  <a:latin typeface="Arial" panose="020B0604020202020204" pitchFamily="34" charset="0"/>
                  <a:cs typeface="Arial" panose="020B0604020202020204" pitchFamily="34" charset="0"/>
                </a:rPr>
                <a:t>Did you have other funding with which to undertake the project?</a:t>
              </a: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p:txBody>
        </p:sp>
        <p:graphicFrame>
          <p:nvGraphicFramePr>
            <p:cNvPr id="3" name="Chart 2">
              <a:extLst>
                <a:ext uri="{FF2B5EF4-FFF2-40B4-BE49-F238E27FC236}">
                  <a16:creationId xmlns:a16="http://schemas.microsoft.com/office/drawing/2014/main" id="{C87782FD-D4FD-644D-FE4E-F98B779F8547}"/>
                </a:ext>
              </a:extLst>
            </p:cNvPr>
            <p:cNvGraphicFramePr>
              <a:graphicFrameLocks/>
            </p:cNvGraphicFramePr>
            <p:nvPr>
              <p:extLst>
                <p:ext uri="{D42A27DB-BD31-4B8C-83A1-F6EECF244321}">
                  <p14:modId xmlns:p14="http://schemas.microsoft.com/office/powerpoint/2010/main" val="77456349"/>
                </p:ext>
              </p:extLst>
            </p:nvPr>
          </p:nvGraphicFramePr>
          <p:xfrm>
            <a:off x="536331" y="1811914"/>
            <a:ext cx="4924397" cy="3705291"/>
          </p:xfrm>
          <a:graphic>
            <a:graphicData uri="http://schemas.openxmlformats.org/drawingml/2006/chart">
              <c:chart xmlns:c="http://schemas.openxmlformats.org/drawingml/2006/chart" xmlns:r="http://schemas.openxmlformats.org/officeDocument/2006/relationships" r:id="rId3"/>
            </a:graphicData>
          </a:graphic>
        </p:graphicFrame>
      </p:grpSp>
      <p:sp>
        <p:nvSpPr>
          <p:cNvPr id="35" name="TextBox 34">
            <a:extLst>
              <a:ext uri="{FF2B5EF4-FFF2-40B4-BE49-F238E27FC236}">
                <a16:creationId xmlns:a16="http://schemas.microsoft.com/office/drawing/2014/main" id="{52D7DF9F-D29A-A448-BF0C-21BCEA852DDF}"/>
              </a:ext>
            </a:extLst>
          </p:cNvPr>
          <p:cNvSpPr txBox="1"/>
          <p:nvPr/>
        </p:nvSpPr>
        <p:spPr>
          <a:xfrm>
            <a:off x="5460728" y="5959214"/>
            <a:ext cx="206584" cy="270306"/>
          </a:xfrm>
          <a:prstGeom prst="rect">
            <a:avLst/>
          </a:prstGeom>
          <a:noFill/>
        </p:spPr>
        <p:txBody>
          <a:bodyPr wrap="square" rtlCol="0">
            <a:spAutoFit/>
          </a:bodyPr>
          <a:lstStyle/>
          <a:p>
            <a:endParaRPr lang="en-ZA" dirty="0"/>
          </a:p>
        </p:txBody>
      </p:sp>
      <p:sp>
        <p:nvSpPr>
          <p:cNvPr id="5" name="Title 1">
            <a:extLst>
              <a:ext uri="{FF2B5EF4-FFF2-40B4-BE49-F238E27FC236}">
                <a16:creationId xmlns:a16="http://schemas.microsoft.com/office/drawing/2014/main" id="{00A2B77E-A98E-C979-8E7C-9214BEDBF1C8}"/>
              </a:ext>
            </a:extLst>
          </p:cNvPr>
          <p:cNvSpPr txBox="1">
            <a:spLocks/>
          </p:cNvSpPr>
          <p:nvPr/>
        </p:nvSpPr>
        <p:spPr>
          <a:xfrm>
            <a:off x="0" y="272492"/>
            <a:ext cx="12192000" cy="611374"/>
          </a:xfrm>
          <a:prstGeom prst="rect">
            <a:avLst/>
          </a:prstGeom>
          <a:solidFill>
            <a:schemeClr val="accent2">
              <a:lumMod val="75000"/>
            </a:schemeClr>
          </a:solidFill>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r>
              <a:rPr lang="en-US" sz="3200" dirty="0">
                <a:solidFill>
                  <a:schemeClr val="bg1"/>
                </a:solidFill>
                <a:latin typeface="Arial" panose="020B0604020202020204" pitchFamily="34" charset="0"/>
                <a:cs typeface="Arial" panose="020B0604020202020204" pitchFamily="34" charset="0"/>
              </a:rPr>
              <a:t>  SURVEY RESPONSES</a:t>
            </a:r>
            <a:endParaRPr lang="en-ZA" sz="3200" dirty="0">
              <a:solidFill>
                <a:schemeClr val="bg1"/>
              </a:solidFill>
              <a:latin typeface="Arial" panose="020B0604020202020204" pitchFamily="34" charset="0"/>
              <a:cs typeface="Arial" panose="020B0604020202020204" pitchFamily="34" charset="0"/>
            </a:endParaRPr>
          </a:p>
        </p:txBody>
      </p:sp>
      <p:graphicFrame>
        <p:nvGraphicFramePr>
          <p:cNvPr id="23" name="Object 22">
            <a:extLst>
              <a:ext uri="{FF2B5EF4-FFF2-40B4-BE49-F238E27FC236}">
                <a16:creationId xmlns:a16="http://schemas.microsoft.com/office/drawing/2014/main" id="{9C98EE73-0ADB-8412-73A8-3DE584917CED}"/>
              </a:ext>
            </a:extLst>
          </p:cNvPr>
          <p:cNvGraphicFramePr>
            <a:graphicFrameLocks noChangeAspect="1"/>
          </p:cNvGraphicFramePr>
          <p:nvPr>
            <p:extLst>
              <p:ext uri="{D42A27DB-BD31-4B8C-83A1-F6EECF244321}">
                <p14:modId xmlns:p14="http://schemas.microsoft.com/office/powerpoint/2010/main" val="1542849893"/>
              </p:ext>
            </p:extLst>
          </p:nvPr>
        </p:nvGraphicFramePr>
        <p:xfrm>
          <a:off x="4203032" y="5789628"/>
          <a:ext cx="1464280" cy="712315"/>
        </p:xfrm>
        <a:graphic>
          <a:graphicData uri="http://schemas.openxmlformats.org/presentationml/2006/ole">
            <mc:AlternateContent xmlns:mc="http://schemas.openxmlformats.org/markup-compatibility/2006">
              <mc:Choice xmlns:v="urn:schemas-microsoft-com:vml" Requires="v">
                <p:oleObj name="Worksheet" r:id="rId4" imgW="1009499" imgH="390647" progId="Excel.Sheet.12">
                  <p:embed/>
                </p:oleObj>
              </mc:Choice>
              <mc:Fallback>
                <p:oleObj name="Worksheet" r:id="rId4" imgW="1009499" imgH="390647" progId="Excel.Sheet.12">
                  <p:embed/>
                  <p:pic>
                    <p:nvPicPr>
                      <p:cNvPr id="23" name="Object 22">
                        <a:extLst>
                          <a:ext uri="{FF2B5EF4-FFF2-40B4-BE49-F238E27FC236}">
                            <a16:creationId xmlns:a16="http://schemas.microsoft.com/office/drawing/2014/main" id="{9C98EE73-0ADB-8412-73A8-3DE584917CED}"/>
                          </a:ext>
                        </a:extLst>
                      </p:cNvPr>
                      <p:cNvPicPr/>
                      <p:nvPr/>
                    </p:nvPicPr>
                    <p:blipFill>
                      <a:blip r:embed="rId5"/>
                      <a:stretch>
                        <a:fillRect/>
                      </a:stretch>
                    </p:blipFill>
                    <p:spPr>
                      <a:xfrm>
                        <a:off x="4203032" y="5789628"/>
                        <a:ext cx="1464280" cy="712315"/>
                      </a:xfrm>
                      <a:prstGeom prst="rect">
                        <a:avLst/>
                      </a:prstGeom>
                    </p:spPr>
                  </p:pic>
                </p:oleObj>
              </mc:Fallback>
            </mc:AlternateContent>
          </a:graphicData>
        </a:graphic>
      </p:graphicFrame>
      <p:sp>
        <p:nvSpPr>
          <p:cNvPr id="36" name="TextBox 35">
            <a:extLst>
              <a:ext uri="{FF2B5EF4-FFF2-40B4-BE49-F238E27FC236}">
                <a16:creationId xmlns:a16="http://schemas.microsoft.com/office/drawing/2014/main" id="{15AD8FE9-A05A-A15A-D5AD-A4931272695F}"/>
              </a:ext>
            </a:extLst>
          </p:cNvPr>
          <p:cNvSpPr txBox="1"/>
          <p:nvPr/>
        </p:nvSpPr>
        <p:spPr>
          <a:xfrm>
            <a:off x="6522179" y="1199418"/>
            <a:ext cx="5247936" cy="5139869"/>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2000" b="1" dirty="0">
                <a:latin typeface="Arial" panose="020B0604020202020204" pitchFamily="34" charset="0"/>
                <a:cs typeface="Arial" panose="020B0604020202020204" pitchFamily="34" charset="0"/>
              </a:rPr>
              <a:t>If yes, what form of funding did this take?**</a:t>
            </a: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FBC1A69-88B2-0484-9035-F077DC229C6D}"/>
              </a:ext>
            </a:extLst>
          </p:cNvPr>
          <p:cNvSpPr txBox="1"/>
          <p:nvPr/>
        </p:nvSpPr>
        <p:spPr>
          <a:xfrm>
            <a:off x="6613992" y="6434274"/>
            <a:ext cx="5247936" cy="738664"/>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**Beneficiaries could choose more than one answer that was applicable to them, hence the numbers do not sum to 100%</a:t>
            </a:r>
            <a:endParaRPr lang="en-ZA" sz="1200" b="1" dirty="0">
              <a:latin typeface="Arial" panose="020B0604020202020204" pitchFamily="34" charset="0"/>
              <a:cs typeface="Arial" panose="020B0604020202020204" pitchFamily="34" charset="0"/>
            </a:endParaRPr>
          </a:p>
          <a:p>
            <a:endParaRPr lang="en-ZA" dirty="0"/>
          </a:p>
        </p:txBody>
      </p:sp>
      <p:graphicFrame>
        <p:nvGraphicFramePr>
          <p:cNvPr id="17" name="Object 16">
            <a:extLst>
              <a:ext uri="{FF2B5EF4-FFF2-40B4-BE49-F238E27FC236}">
                <a16:creationId xmlns:a16="http://schemas.microsoft.com/office/drawing/2014/main" id="{B0E573EE-40A3-FD74-2D1D-ABD1DFA385A1}"/>
              </a:ext>
            </a:extLst>
          </p:cNvPr>
          <p:cNvGraphicFramePr>
            <a:graphicFrameLocks noChangeAspect="1"/>
          </p:cNvGraphicFramePr>
          <p:nvPr>
            <p:extLst>
              <p:ext uri="{D42A27DB-BD31-4B8C-83A1-F6EECF244321}">
                <p14:modId xmlns:p14="http://schemas.microsoft.com/office/powerpoint/2010/main" val="2130958916"/>
              </p:ext>
            </p:extLst>
          </p:nvPr>
        </p:nvGraphicFramePr>
        <p:xfrm>
          <a:off x="6925008" y="5536234"/>
          <a:ext cx="2106368" cy="803053"/>
        </p:xfrm>
        <a:graphic>
          <a:graphicData uri="http://schemas.openxmlformats.org/presentationml/2006/ole">
            <mc:AlternateContent xmlns:mc="http://schemas.openxmlformats.org/markup-compatibility/2006">
              <mc:Choice xmlns:v="urn:schemas-microsoft-com:vml" Requires="v">
                <p:oleObj name="Worksheet" r:id="rId6" imgW="1523893" imgH="581068" progId="Excel.Sheet.12">
                  <p:embed/>
                </p:oleObj>
              </mc:Choice>
              <mc:Fallback>
                <p:oleObj name="Worksheet" r:id="rId6" imgW="1523893" imgH="581068" progId="Excel.Sheet.12">
                  <p:embed/>
                  <p:pic>
                    <p:nvPicPr>
                      <p:cNvPr id="17" name="Object 16">
                        <a:extLst>
                          <a:ext uri="{FF2B5EF4-FFF2-40B4-BE49-F238E27FC236}">
                            <a16:creationId xmlns:a16="http://schemas.microsoft.com/office/drawing/2014/main" id="{B0E573EE-40A3-FD74-2D1D-ABD1DFA385A1}"/>
                          </a:ext>
                        </a:extLst>
                      </p:cNvPr>
                      <p:cNvPicPr/>
                      <p:nvPr/>
                    </p:nvPicPr>
                    <p:blipFill>
                      <a:blip r:embed="rId7"/>
                      <a:stretch>
                        <a:fillRect/>
                      </a:stretch>
                    </p:blipFill>
                    <p:spPr>
                      <a:xfrm>
                        <a:off x="6925008" y="5536234"/>
                        <a:ext cx="2106368" cy="803053"/>
                      </a:xfrm>
                      <a:prstGeom prst="rect">
                        <a:avLst/>
                      </a:prstGeom>
                    </p:spPr>
                  </p:pic>
                </p:oleObj>
              </mc:Fallback>
            </mc:AlternateContent>
          </a:graphicData>
        </a:graphic>
      </p:graphicFrame>
      <p:graphicFrame>
        <p:nvGraphicFramePr>
          <p:cNvPr id="18" name="Chart 17">
            <a:extLst>
              <a:ext uri="{FF2B5EF4-FFF2-40B4-BE49-F238E27FC236}">
                <a16:creationId xmlns:a16="http://schemas.microsoft.com/office/drawing/2014/main" id="{A72F717D-CCE8-DF0E-3151-2D3C0888054A}"/>
              </a:ext>
            </a:extLst>
          </p:cNvPr>
          <p:cNvGraphicFramePr>
            <a:graphicFrameLocks/>
          </p:cNvGraphicFramePr>
          <p:nvPr>
            <p:extLst>
              <p:ext uri="{D42A27DB-BD31-4B8C-83A1-F6EECF244321}">
                <p14:modId xmlns:p14="http://schemas.microsoft.com/office/powerpoint/2010/main" val="1093501463"/>
              </p:ext>
            </p:extLst>
          </p:nvPr>
        </p:nvGraphicFramePr>
        <p:xfrm>
          <a:off x="6613992" y="2122744"/>
          <a:ext cx="4945623" cy="3293216"/>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861581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5451</TotalTime>
  <Words>1617</Words>
  <Application>Microsoft Office PowerPoint</Application>
  <PresentationFormat>Widescreen</PresentationFormat>
  <Paragraphs>360</Paragraphs>
  <Slides>20</Slides>
  <Notes>19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0" baseType="lpstr">
      <vt:lpstr>Arial</vt:lpstr>
      <vt:lpstr>Calibri</vt:lpstr>
      <vt:lpstr>Garamond</vt:lpstr>
      <vt:lpstr>Times New Roman</vt:lpstr>
      <vt:lpstr>Tw Cen MT</vt:lpstr>
      <vt:lpstr>Tw Cen MT Condensed</vt:lpstr>
      <vt:lpstr>Wingdings</vt:lpstr>
      <vt:lpstr>Wingdings 3</vt:lpstr>
      <vt:lpstr>Integral</vt:lpstr>
      <vt:lpstr>Worksheet</vt:lpstr>
      <vt:lpstr>THE CREATIVE SECTOR STIMULUS OF THE PRESIDENTIAL EMPLOYMENT STIMULUS </vt:lpstr>
      <vt:lpstr>Presidential Employment Stimulus Programme (PESP)</vt:lpstr>
      <vt:lpstr>PowerPoint Presentation</vt:lpstr>
      <vt:lpstr>  PESP 1: Overview of funded projects** </vt:lpstr>
      <vt:lpstr>PowerPoint Presentation</vt:lpstr>
      <vt:lpstr>PowerPoint Presentation</vt:lpstr>
      <vt:lpstr>PowerPoint Presentation</vt:lpstr>
      <vt:lpstr>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ANNEXURE B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responses</dc:title>
  <dc:creator>Kwena Mabye</dc:creator>
  <cp:lastModifiedBy>Disa Nkuna</cp:lastModifiedBy>
  <cp:revision>4</cp:revision>
  <dcterms:created xsi:type="dcterms:W3CDTF">2022-10-10T11:07:29Z</dcterms:created>
  <dcterms:modified xsi:type="dcterms:W3CDTF">2022-11-08T12:33:54Z</dcterms:modified>
</cp:coreProperties>
</file>