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4" r:id="rId8"/>
    <p:sldId id="280" r:id="rId9"/>
    <p:sldId id="262" r:id="rId10"/>
    <p:sldId id="272" r:id="rId11"/>
    <p:sldId id="265" r:id="rId12"/>
    <p:sldId id="273"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17"/>
    <p:restoredTop sz="94706"/>
  </p:normalViewPr>
  <p:slideViewPr>
    <p:cSldViewPr snapToGrid="0">
      <p:cViewPr varScale="1">
        <p:scale>
          <a:sx n="55" d="100"/>
          <a:sy n="55" d="100"/>
        </p:scale>
        <p:origin x="216"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3030D-38A8-E24B-B003-73129D6A4F79}" type="datetimeFigureOut">
              <a:rPr lang="en-GB" smtClean="0"/>
              <a:t>02/11/2022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98BF4-EAE7-BD4F-B0F8-601D72EDAE29}" type="slidenum">
              <a:rPr lang="en-GB" smtClean="0"/>
              <a:t>‹#›</a:t>
            </a:fld>
            <a:endParaRPr lang="en-GB"/>
          </a:p>
        </p:txBody>
      </p:sp>
    </p:spTree>
    <p:extLst>
      <p:ext uri="{BB962C8B-B14F-4D97-AF65-F5344CB8AC3E}">
        <p14:creationId xmlns:p14="http://schemas.microsoft.com/office/powerpoint/2010/main" val="51482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Transformations of the Creative Economy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paper will examine the current status of the creative economy, its diverse character internationally, and in what ways it is changing both intrinsically and in response to multiple external shocks. I will highlight the embedded and organisational characteristics of the creative economy, and its non-reducibility to formal-informal, public-private, economic-cultural realms. I will further examine the challenges of local capacity building of both our knowledge and the support systems for the creative economy; of transversal policy making; and, global production networks.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3D98BF4-EAE7-BD4F-B0F8-601D72EDAE29}" type="slidenum">
              <a:rPr lang="en-GB" smtClean="0"/>
              <a:t>1</a:t>
            </a:fld>
            <a:endParaRPr lang="en-GB"/>
          </a:p>
        </p:txBody>
      </p:sp>
    </p:spTree>
    <p:extLst>
      <p:ext uri="{BB962C8B-B14F-4D97-AF65-F5344CB8AC3E}">
        <p14:creationId xmlns:p14="http://schemas.microsoft.com/office/powerpoint/2010/main" val="156714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D98BF4-EAE7-BD4F-B0F8-601D72EDAE29}" type="slidenum">
              <a:rPr lang="en-GB" smtClean="0"/>
              <a:t>6</a:t>
            </a:fld>
            <a:endParaRPr lang="en-GB"/>
          </a:p>
        </p:txBody>
      </p:sp>
    </p:spTree>
    <p:extLst>
      <p:ext uri="{BB962C8B-B14F-4D97-AF65-F5344CB8AC3E}">
        <p14:creationId xmlns:p14="http://schemas.microsoft.com/office/powerpoint/2010/main" val="3253690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Statistical definitions relate to unhelpful conceptualisation based on </a:t>
            </a:r>
            <a:r>
              <a:rPr lang="en-GB" dirty="0" err="1"/>
              <a:t>reductivisms</a:t>
            </a:r>
            <a:r>
              <a:rPr lang="en-GB" dirty="0"/>
              <a:t> (micro &amp; macro)</a:t>
            </a:r>
          </a:p>
        </p:txBody>
      </p:sp>
      <p:sp>
        <p:nvSpPr>
          <p:cNvPr id="4" name="Slide Number Placeholder 3"/>
          <p:cNvSpPr>
            <a:spLocks noGrp="1"/>
          </p:cNvSpPr>
          <p:nvPr>
            <p:ph type="sldNum" sz="quarter" idx="5"/>
          </p:nvPr>
        </p:nvSpPr>
        <p:spPr/>
        <p:txBody>
          <a:bodyPr/>
          <a:lstStyle/>
          <a:p>
            <a:fld id="{C1C7D609-96EF-CD4A-8984-85CD8C800D43}" type="slidenum">
              <a:rPr lang="en-GB" smtClean="0"/>
              <a:t>7</a:t>
            </a:fld>
            <a:endParaRPr lang="en-GB"/>
          </a:p>
        </p:txBody>
      </p:sp>
    </p:spTree>
    <p:extLst>
      <p:ext uri="{BB962C8B-B14F-4D97-AF65-F5344CB8AC3E}">
        <p14:creationId xmlns:p14="http://schemas.microsoft.com/office/powerpoint/2010/main" val="162478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D98BF4-EAE7-BD4F-B0F8-601D72EDAE29}" type="slidenum">
              <a:rPr lang="en-GB" smtClean="0"/>
              <a:t>8</a:t>
            </a:fld>
            <a:endParaRPr lang="en-GB"/>
          </a:p>
        </p:txBody>
      </p:sp>
    </p:spTree>
    <p:extLst>
      <p:ext uri="{BB962C8B-B14F-4D97-AF65-F5344CB8AC3E}">
        <p14:creationId xmlns:p14="http://schemas.microsoft.com/office/powerpoint/2010/main" val="25837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D98BF4-EAE7-BD4F-B0F8-601D72EDAE29}" type="slidenum">
              <a:rPr lang="en-GB" smtClean="0"/>
              <a:t>9</a:t>
            </a:fld>
            <a:endParaRPr lang="en-GB"/>
          </a:p>
        </p:txBody>
      </p:sp>
    </p:spTree>
    <p:extLst>
      <p:ext uri="{BB962C8B-B14F-4D97-AF65-F5344CB8AC3E}">
        <p14:creationId xmlns:p14="http://schemas.microsoft.com/office/powerpoint/2010/main" val="315533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AD61-CA20-3DB5-570B-E95E767E383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F74720B-1505-C283-2638-84F156A75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A49B6FF-8FEB-2D3B-A0A5-94BA1C143279}"/>
              </a:ext>
            </a:extLst>
          </p:cNvPr>
          <p:cNvSpPr>
            <a:spLocks noGrp="1"/>
          </p:cNvSpPr>
          <p:nvPr>
            <p:ph type="dt" sz="half" idx="10"/>
          </p:nvPr>
        </p:nvSpPr>
        <p:spPr/>
        <p:txBody>
          <a:bodyPr/>
          <a:lstStyle/>
          <a:p>
            <a:fld id="{46CB48A2-BB98-7D48-89EC-E64EDF5D2707}" type="datetimeFigureOut">
              <a:rPr lang="en-GB" smtClean="0"/>
              <a:t>02/11/2022</a:t>
            </a:fld>
            <a:endParaRPr lang="en-GB"/>
          </a:p>
        </p:txBody>
      </p:sp>
      <p:sp>
        <p:nvSpPr>
          <p:cNvPr id="5" name="Footer Placeholder 4">
            <a:extLst>
              <a:ext uri="{FF2B5EF4-FFF2-40B4-BE49-F238E27FC236}">
                <a16:creationId xmlns:a16="http://schemas.microsoft.com/office/drawing/2014/main" id="{E8074F7C-C92E-F4C8-20E6-7674E3DEF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A4B9D8-D94D-B1A1-6832-C987C0F937DB}"/>
              </a:ext>
            </a:extLst>
          </p:cNvPr>
          <p:cNvSpPr>
            <a:spLocks noGrp="1"/>
          </p:cNvSpPr>
          <p:nvPr>
            <p:ph type="sldNum" sz="quarter" idx="12"/>
          </p:nvPr>
        </p:nvSpPr>
        <p:spPr/>
        <p:txBody>
          <a:bodyPr/>
          <a:lstStyle/>
          <a:p>
            <a:fld id="{02E6009B-B28F-ED4D-BF0D-1DC28D3643EA}" type="slidenum">
              <a:rPr lang="en-GB" smtClean="0"/>
              <a:t>‹#›</a:t>
            </a:fld>
            <a:endParaRPr lang="en-GB"/>
          </a:p>
        </p:txBody>
      </p:sp>
    </p:spTree>
    <p:extLst>
      <p:ext uri="{BB962C8B-B14F-4D97-AF65-F5344CB8AC3E}">
        <p14:creationId xmlns:p14="http://schemas.microsoft.com/office/powerpoint/2010/main" val="289249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8F06-5707-0CE5-A46E-228FF449729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9C03336-A01B-FBA5-C3F3-D67348457A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B5B761-1ECC-D4D9-FBE5-6E752D727638}"/>
              </a:ext>
            </a:extLst>
          </p:cNvPr>
          <p:cNvSpPr>
            <a:spLocks noGrp="1"/>
          </p:cNvSpPr>
          <p:nvPr>
            <p:ph type="dt" sz="half" idx="10"/>
          </p:nvPr>
        </p:nvSpPr>
        <p:spPr/>
        <p:txBody>
          <a:bodyPr/>
          <a:lstStyle/>
          <a:p>
            <a:fld id="{46CB48A2-BB98-7D48-89EC-E64EDF5D2707}" type="datetimeFigureOut">
              <a:rPr lang="en-GB" smtClean="0"/>
              <a:t>02/11/2022</a:t>
            </a:fld>
            <a:endParaRPr lang="en-GB"/>
          </a:p>
        </p:txBody>
      </p:sp>
      <p:sp>
        <p:nvSpPr>
          <p:cNvPr id="5" name="Footer Placeholder 4">
            <a:extLst>
              <a:ext uri="{FF2B5EF4-FFF2-40B4-BE49-F238E27FC236}">
                <a16:creationId xmlns:a16="http://schemas.microsoft.com/office/drawing/2014/main" id="{3DC22CC5-3B05-CA8E-B39D-A5750F7EC3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C455D1-CDD8-E1AB-FFC3-44BE02817443}"/>
              </a:ext>
            </a:extLst>
          </p:cNvPr>
          <p:cNvSpPr>
            <a:spLocks noGrp="1"/>
          </p:cNvSpPr>
          <p:nvPr>
            <p:ph type="sldNum" sz="quarter" idx="12"/>
          </p:nvPr>
        </p:nvSpPr>
        <p:spPr/>
        <p:txBody>
          <a:bodyPr/>
          <a:lstStyle/>
          <a:p>
            <a:fld id="{02E6009B-B28F-ED4D-BF0D-1DC28D3643EA}" type="slidenum">
              <a:rPr lang="en-GB" smtClean="0"/>
              <a:t>‹#›</a:t>
            </a:fld>
            <a:endParaRPr lang="en-GB"/>
          </a:p>
        </p:txBody>
      </p:sp>
    </p:spTree>
    <p:extLst>
      <p:ext uri="{BB962C8B-B14F-4D97-AF65-F5344CB8AC3E}">
        <p14:creationId xmlns:p14="http://schemas.microsoft.com/office/powerpoint/2010/main" val="363862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413A0-9642-E4E2-5ABC-0DC26ABF4FB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B3746D2-BAF1-5EFD-656A-92841A46C2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CF3E16-C0E8-CA01-5CB0-AFBC52981CA9}"/>
              </a:ext>
            </a:extLst>
          </p:cNvPr>
          <p:cNvSpPr>
            <a:spLocks noGrp="1"/>
          </p:cNvSpPr>
          <p:nvPr>
            <p:ph type="dt" sz="half" idx="10"/>
          </p:nvPr>
        </p:nvSpPr>
        <p:spPr/>
        <p:txBody>
          <a:bodyPr/>
          <a:lstStyle/>
          <a:p>
            <a:fld id="{46CB48A2-BB98-7D48-89EC-E64EDF5D2707}" type="datetimeFigureOut">
              <a:rPr lang="en-GB" smtClean="0"/>
              <a:t>02/11/2022</a:t>
            </a:fld>
            <a:endParaRPr lang="en-GB"/>
          </a:p>
        </p:txBody>
      </p:sp>
      <p:sp>
        <p:nvSpPr>
          <p:cNvPr id="5" name="Footer Placeholder 4">
            <a:extLst>
              <a:ext uri="{FF2B5EF4-FFF2-40B4-BE49-F238E27FC236}">
                <a16:creationId xmlns:a16="http://schemas.microsoft.com/office/drawing/2014/main" id="{6D2E6FCC-361D-7950-BDB0-D6171486EA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6AA8F2-1DC8-FA99-304A-04BD625A2E8E}"/>
              </a:ext>
            </a:extLst>
          </p:cNvPr>
          <p:cNvSpPr>
            <a:spLocks noGrp="1"/>
          </p:cNvSpPr>
          <p:nvPr>
            <p:ph type="sldNum" sz="quarter" idx="12"/>
          </p:nvPr>
        </p:nvSpPr>
        <p:spPr/>
        <p:txBody>
          <a:bodyPr/>
          <a:lstStyle/>
          <a:p>
            <a:fld id="{02E6009B-B28F-ED4D-BF0D-1DC28D3643EA}" type="slidenum">
              <a:rPr lang="en-GB" smtClean="0"/>
              <a:t>‹#›</a:t>
            </a:fld>
            <a:endParaRPr lang="en-GB"/>
          </a:p>
        </p:txBody>
      </p:sp>
    </p:spTree>
    <p:extLst>
      <p:ext uri="{BB962C8B-B14F-4D97-AF65-F5344CB8AC3E}">
        <p14:creationId xmlns:p14="http://schemas.microsoft.com/office/powerpoint/2010/main" val="224643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2F56-5755-D288-E13A-79254C0CBFB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37B3D13-E7F2-BDEA-7D3F-BCD233E3C5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FF551A1-9A9F-5011-9208-FEAAE84DE554}"/>
              </a:ext>
            </a:extLst>
          </p:cNvPr>
          <p:cNvSpPr>
            <a:spLocks noGrp="1"/>
          </p:cNvSpPr>
          <p:nvPr>
            <p:ph type="dt" sz="half" idx="10"/>
          </p:nvPr>
        </p:nvSpPr>
        <p:spPr/>
        <p:txBody>
          <a:bodyPr/>
          <a:lstStyle/>
          <a:p>
            <a:fld id="{46CB48A2-BB98-7D48-89EC-E64EDF5D2707}" type="datetimeFigureOut">
              <a:rPr lang="en-GB" smtClean="0"/>
              <a:t>02/11/2022</a:t>
            </a:fld>
            <a:endParaRPr lang="en-GB"/>
          </a:p>
        </p:txBody>
      </p:sp>
      <p:sp>
        <p:nvSpPr>
          <p:cNvPr id="5" name="Footer Placeholder 4">
            <a:extLst>
              <a:ext uri="{FF2B5EF4-FFF2-40B4-BE49-F238E27FC236}">
                <a16:creationId xmlns:a16="http://schemas.microsoft.com/office/drawing/2014/main" id="{00C62012-08A9-2B9D-FD11-2D3067F409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D3D52F-1394-FE7A-0D60-0A5384EB3EFD}"/>
              </a:ext>
            </a:extLst>
          </p:cNvPr>
          <p:cNvSpPr>
            <a:spLocks noGrp="1"/>
          </p:cNvSpPr>
          <p:nvPr>
            <p:ph type="sldNum" sz="quarter" idx="12"/>
          </p:nvPr>
        </p:nvSpPr>
        <p:spPr/>
        <p:txBody>
          <a:bodyPr/>
          <a:lstStyle/>
          <a:p>
            <a:fld id="{02E6009B-B28F-ED4D-BF0D-1DC28D3643EA}" type="slidenum">
              <a:rPr lang="en-GB" smtClean="0"/>
              <a:t>‹#›</a:t>
            </a:fld>
            <a:endParaRPr lang="en-GB"/>
          </a:p>
        </p:txBody>
      </p:sp>
    </p:spTree>
    <p:extLst>
      <p:ext uri="{BB962C8B-B14F-4D97-AF65-F5344CB8AC3E}">
        <p14:creationId xmlns:p14="http://schemas.microsoft.com/office/powerpoint/2010/main" val="119558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63E5-B250-1E04-D4C5-9C90464344A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979967A-66CF-BBFA-0DC1-1EC9CB89E1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C571F-CC7D-264B-5832-BEAC6B9828FD}"/>
              </a:ext>
            </a:extLst>
          </p:cNvPr>
          <p:cNvSpPr>
            <a:spLocks noGrp="1"/>
          </p:cNvSpPr>
          <p:nvPr>
            <p:ph type="dt" sz="half" idx="10"/>
          </p:nvPr>
        </p:nvSpPr>
        <p:spPr/>
        <p:txBody>
          <a:bodyPr/>
          <a:lstStyle/>
          <a:p>
            <a:fld id="{46CB48A2-BB98-7D48-89EC-E64EDF5D2707}" type="datetimeFigureOut">
              <a:rPr lang="en-GB" smtClean="0"/>
              <a:t>02/11/2022</a:t>
            </a:fld>
            <a:endParaRPr lang="en-GB"/>
          </a:p>
        </p:txBody>
      </p:sp>
      <p:sp>
        <p:nvSpPr>
          <p:cNvPr id="5" name="Footer Placeholder 4">
            <a:extLst>
              <a:ext uri="{FF2B5EF4-FFF2-40B4-BE49-F238E27FC236}">
                <a16:creationId xmlns:a16="http://schemas.microsoft.com/office/drawing/2014/main" id="{300DBBAB-7D04-FEE8-840F-25B3D5AE83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7C0FB7-D49A-69BB-BF54-88ECE979C2A4}"/>
              </a:ext>
            </a:extLst>
          </p:cNvPr>
          <p:cNvSpPr>
            <a:spLocks noGrp="1"/>
          </p:cNvSpPr>
          <p:nvPr>
            <p:ph type="sldNum" sz="quarter" idx="12"/>
          </p:nvPr>
        </p:nvSpPr>
        <p:spPr/>
        <p:txBody>
          <a:bodyPr/>
          <a:lstStyle/>
          <a:p>
            <a:fld id="{02E6009B-B28F-ED4D-BF0D-1DC28D3643EA}" type="slidenum">
              <a:rPr lang="en-GB" smtClean="0"/>
              <a:t>‹#›</a:t>
            </a:fld>
            <a:endParaRPr lang="en-GB"/>
          </a:p>
        </p:txBody>
      </p:sp>
    </p:spTree>
    <p:extLst>
      <p:ext uri="{BB962C8B-B14F-4D97-AF65-F5344CB8AC3E}">
        <p14:creationId xmlns:p14="http://schemas.microsoft.com/office/powerpoint/2010/main" val="406489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7C4F-5006-C9F7-4946-F078F507334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423D044-641F-1EDC-488E-1387559032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6E3469D-321F-730F-EAE1-96C93B32F0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4EDF0FC-4E05-68A7-BC55-E98768FCCDCF}"/>
              </a:ext>
            </a:extLst>
          </p:cNvPr>
          <p:cNvSpPr>
            <a:spLocks noGrp="1"/>
          </p:cNvSpPr>
          <p:nvPr>
            <p:ph type="dt" sz="half" idx="10"/>
          </p:nvPr>
        </p:nvSpPr>
        <p:spPr/>
        <p:txBody>
          <a:bodyPr/>
          <a:lstStyle/>
          <a:p>
            <a:fld id="{46CB48A2-BB98-7D48-89EC-E64EDF5D2707}" type="datetimeFigureOut">
              <a:rPr lang="en-GB" smtClean="0"/>
              <a:t>02/11/2022</a:t>
            </a:fld>
            <a:endParaRPr lang="en-GB"/>
          </a:p>
        </p:txBody>
      </p:sp>
      <p:sp>
        <p:nvSpPr>
          <p:cNvPr id="6" name="Footer Placeholder 5">
            <a:extLst>
              <a:ext uri="{FF2B5EF4-FFF2-40B4-BE49-F238E27FC236}">
                <a16:creationId xmlns:a16="http://schemas.microsoft.com/office/drawing/2014/main" id="{C2BB92C5-7F73-9B99-D7BF-D89FABB900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1FD636-690B-8746-6BC7-78065C192FA9}"/>
              </a:ext>
            </a:extLst>
          </p:cNvPr>
          <p:cNvSpPr>
            <a:spLocks noGrp="1"/>
          </p:cNvSpPr>
          <p:nvPr>
            <p:ph type="sldNum" sz="quarter" idx="12"/>
          </p:nvPr>
        </p:nvSpPr>
        <p:spPr/>
        <p:txBody>
          <a:bodyPr/>
          <a:lstStyle/>
          <a:p>
            <a:fld id="{02E6009B-B28F-ED4D-BF0D-1DC28D3643EA}" type="slidenum">
              <a:rPr lang="en-GB" smtClean="0"/>
              <a:t>‹#›</a:t>
            </a:fld>
            <a:endParaRPr lang="en-GB"/>
          </a:p>
        </p:txBody>
      </p:sp>
    </p:spTree>
    <p:extLst>
      <p:ext uri="{BB962C8B-B14F-4D97-AF65-F5344CB8AC3E}">
        <p14:creationId xmlns:p14="http://schemas.microsoft.com/office/powerpoint/2010/main" val="139226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C72E-909B-EDF0-6B18-FB53333905C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055866B-6E17-2C03-5AB8-64C004150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8715125-2132-245A-C4D4-1D5A09FBFC7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3560612-88E3-3BCC-CCDE-935813A8A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C58DDDD-094C-B0FE-BBF4-524868A3FBD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A8FE301-B231-3EE8-C835-7511AD98BC93}"/>
              </a:ext>
            </a:extLst>
          </p:cNvPr>
          <p:cNvSpPr>
            <a:spLocks noGrp="1"/>
          </p:cNvSpPr>
          <p:nvPr>
            <p:ph type="dt" sz="half" idx="10"/>
          </p:nvPr>
        </p:nvSpPr>
        <p:spPr/>
        <p:txBody>
          <a:bodyPr/>
          <a:lstStyle/>
          <a:p>
            <a:fld id="{46CB48A2-BB98-7D48-89EC-E64EDF5D2707}" type="datetimeFigureOut">
              <a:rPr lang="en-GB" smtClean="0"/>
              <a:t>02/11/2022</a:t>
            </a:fld>
            <a:endParaRPr lang="en-GB"/>
          </a:p>
        </p:txBody>
      </p:sp>
      <p:sp>
        <p:nvSpPr>
          <p:cNvPr id="8" name="Footer Placeholder 7">
            <a:extLst>
              <a:ext uri="{FF2B5EF4-FFF2-40B4-BE49-F238E27FC236}">
                <a16:creationId xmlns:a16="http://schemas.microsoft.com/office/drawing/2014/main" id="{2F5F2AF5-6FE6-B841-BB0F-C109DEA2F9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6DE813-AA0A-538B-2D24-37FAD503A15A}"/>
              </a:ext>
            </a:extLst>
          </p:cNvPr>
          <p:cNvSpPr>
            <a:spLocks noGrp="1"/>
          </p:cNvSpPr>
          <p:nvPr>
            <p:ph type="sldNum" sz="quarter" idx="12"/>
          </p:nvPr>
        </p:nvSpPr>
        <p:spPr/>
        <p:txBody>
          <a:bodyPr/>
          <a:lstStyle/>
          <a:p>
            <a:fld id="{02E6009B-B28F-ED4D-BF0D-1DC28D3643EA}" type="slidenum">
              <a:rPr lang="en-GB" smtClean="0"/>
              <a:t>‹#›</a:t>
            </a:fld>
            <a:endParaRPr lang="en-GB"/>
          </a:p>
        </p:txBody>
      </p:sp>
    </p:spTree>
    <p:extLst>
      <p:ext uri="{BB962C8B-B14F-4D97-AF65-F5344CB8AC3E}">
        <p14:creationId xmlns:p14="http://schemas.microsoft.com/office/powerpoint/2010/main" val="361061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E733-5FEE-1C3B-6E1C-A5F519F4ACB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A14B65B-C147-AC29-5EB8-E0C20C3C1D40}"/>
              </a:ext>
            </a:extLst>
          </p:cNvPr>
          <p:cNvSpPr>
            <a:spLocks noGrp="1"/>
          </p:cNvSpPr>
          <p:nvPr>
            <p:ph type="dt" sz="half" idx="10"/>
          </p:nvPr>
        </p:nvSpPr>
        <p:spPr/>
        <p:txBody>
          <a:bodyPr/>
          <a:lstStyle/>
          <a:p>
            <a:fld id="{46CB48A2-BB98-7D48-89EC-E64EDF5D2707}" type="datetimeFigureOut">
              <a:rPr lang="en-GB" smtClean="0"/>
              <a:t>02/11/2022</a:t>
            </a:fld>
            <a:endParaRPr lang="en-GB"/>
          </a:p>
        </p:txBody>
      </p:sp>
      <p:sp>
        <p:nvSpPr>
          <p:cNvPr id="4" name="Footer Placeholder 3">
            <a:extLst>
              <a:ext uri="{FF2B5EF4-FFF2-40B4-BE49-F238E27FC236}">
                <a16:creationId xmlns:a16="http://schemas.microsoft.com/office/drawing/2014/main" id="{FF81198F-E02E-DB47-11A2-B9033AA903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3B298D-5538-B474-2D6C-8904F4E4780C}"/>
              </a:ext>
            </a:extLst>
          </p:cNvPr>
          <p:cNvSpPr>
            <a:spLocks noGrp="1"/>
          </p:cNvSpPr>
          <p:nvPr>
            <p:ph type="sldNum" sz="quarter" idx="12"/>
          </p:nvPr>
        </p:nvSpPr>
        <p:spPr/>
        <p:txBody>
          <a:bodyPr/>
          <a:lstStyle/>
          <a:p>
            <a:fld id="{02E6009B-B28F-ED4D-BF0D-1DC28D3643EA}" type="slidenum">
              <a:rPr lang="en-GB" smtClean="0"/>
              <a:t>‹#›</a:t>
            </a:fld>
            <a:endParaRPr lang="en-GB"/>
          </a:p>
        </p:txBody>
      </p:sp>
    </p:spTree>
    <p:extLst>
      <p:ext uri="{BB962C8B-B14F-4D97-AF65-F5344CB8AC3E}">
        <p14:creationId xmlns:p14="http://schemas.microsoft.com/office/powerpoint/2010/main" val="356501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028A04-61AD-D813-A3E1-A602AD55AB63}"/>
              </a:ext>
            </a:extLst>
          </p:cNvPr>
          <p:cNvSpPr>
            <a:spLocks noGrp="1"/>
          </p:cNvSpPr>
          <p:nvPr>
            <p:ph type="dt" sz="half" idx="10"/>
          </p:nvPr>
        </p:nvSpPr>
        <p:spPr/>
        <p:txBody>
          <a:bodyPr/>
          <a:lstStyle/>
          <a:p>
            <a:fld id="{46CB48A2-BB98-7D48-89EC-E64EDF5D2707}" type="datetimeFigureOut">
              <a:rPr lang="en-GB" smtClean="0"/>
              <a:t>02/11/2022</a:t>
            </a:fld>
            <a:endParaRPr lang="en-GB"/>
          </a:p>
        </p:txBody>
      </p:sp>
      <p:sp>
        <p:nvSpPr>
          <p:cNvPr id="3" name="Footer Placeholder 2">
            <a:extLst>
              <a:ext uri="{FF2B5EF4-FFF2-40B4-BE49-F238E27FC236}">
                <a16:creationId xmlns:a16="http://schemas.microsoft.com/office/drawing/2014/main" id="{243392FD-253A-E16F-4F2C-BB97507607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03ABD2-A8D5-1D20-7EB5-5AC6E8CB82EE}"/>
              </a:ext>
            </a:extLst>
          </p:cNvPr>
          <p:cNvSpPr>
            <a:spLocks noGrp="1"/>
          </p:cNvSpPr>
          <p:nvPr>
            <p:ph type="sldNum" sz="quarter" idx="12"/>
          </p:nvPr>
        </p:nvSpPr>
        <p:spPr/>
        <p:txBody>
          <a:bodyPr/>
          <a:lstStyle/>
          <a:p>
            <a:fld id="{02E6009B-B28F-ED4D-BF0D-1DC28D3643EA}" type="slidenum">
              <a:rPr lang="en-GB" smtClean="0"/>
              <a:t>‹#›</a:t>
            </a:fld>
            <a:endParaRPr lang="en-GB"/>
          </a:p>
        </p:txBody>
      </p:sp>
    </p:spTree>
    <p:extLst>
      <p:ext uri="{BB962C8B-B14F-4D97-AF65-F5344CB8AC3E}">
        <p14:creationId xmlns:p14="http://schemas.microsoft.com/office/powerpoint/2010/main" val="282340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9474-A404-CDD9-89A3-701AC6CFC8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8F92B28-22F6-38BD-C79F-445150E5E2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36A5626-DE89-4A2C-5E12-7F6EB00F5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FCB498-E940-5F75-AD0C-C7DC8514A0E3}"/>
              </a:ext>
            </a:extLst>
          </p:cNvPr>
          <p:cNvSpPr>
            <a:spLocks noGrp="1"/>
          </p:cNvSpPr>
          <p:nvPr>
            <p:ph type="dt" sz="half" idx="10"/>
          </p:nvPr>
        </p:nvSpPr>
        <p:spPr/>
        <p:txBody>
          <a:bodyPr/>
          <a:lstStyle/>
          <a:p>
            <a:fld id="{46CB48A2-BB98-7D48-89EC-E64EDF5D2707}" type="datetimeFigureOut">
              <a:rPr lang="en-GB" smtClean="0"/>
              <a:t>02/11/2022</a:t>
            </a:fld>
            <a:endParaRPr lang="en-GB"/>
          </a:p>
        </p:txBody>
      </p:sp>
      <p:sp>
        <p:nvSpPr>
          <p:cNvPr id="6" name="Footer Placeholder 5">
            <a:extLst>
              <a:ext uri="{FF2B5EF4-FFF2-40B4-BE49-F238E27FC236}">
                <a16:creationId xmlns:a16="http://schemas.microsoft.com/office/drawing/2014/main" id="{38E03D98-DFFE-274A-5621-4C59C125F5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466AF1-90D0-7BF0-784B-2EE29A097DEE}"/>
              </a:ext>
            </a:extLst>
          </p:cNvPr>
          <p:cNvSpPr>
            <a:spLocks noGrp="1"/>
          </p:cNvSpPr>
          <p:nvPr>
            <p:ph type="sldNum" sz="quarter" idx="12"/>
          </p:nvPr>
        </p:nvSpPr>
        <p:spPr/>
        <p:txBody>
          <a:bodyPr/>
          <a:lstStyle/>
          <a:p>
            <a:fld id="{02E6009B-B28F-ED4D-BF0D-1DC28D3643EA}" type="slidenum">
              <a:rPr lang="en-GB" smtClean="0"/>
              <a:t>‹#›</a:t>
            </a:fld>
            <a:endParaRPr lang="en-GB"/>
          </a:p>
        </p:txBody>
      </p:sp>
    </p:spTree>
    <p:extLst>
      <p:ext uri="{BB962C8B-B14F-4D97-AF65-F5344CB8AC3E}">
        <p14:creationId xmlns:p14="http://schemas.microsoft.com/office/powerpoint/2010/main" val="7140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897F-6485-4DCA-C91B-BA9B257C79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747BA83-5F40-2943-7B6F-A48465914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2DF3E2-4A90-FE44-73E9-28D1B79CF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A94404-A5F5-4A2F-5089-79C84E33FAE8}"/>
              </a:ext>
            </a:extLst>
          </p:cNvPr>
          <p:cNvSpPr>
            <a:spLocks noGrp="1"/>
          </p:cNvSpPr>
          <p:nvPr>
            <p:ph type="dt" sz="half" idx="10"/>
          </p:nvPr>
        </p:nvSpPr>
        <p:spPr/>
        <p:txBody>
          <a:bodyPr/>
          <a:lstStyle/>
          <a:p>
            <a:fld id="{46CB48A2-BB98-7D48-89EC-E64EDF5D2707}" type="datetimeFigureOut">
              <a:rPr lang="en-GB" smtClean="0"/>
              <a:t>02/11/2022</a:t>
            </a:fld>
            <a:endParaRPr lang="en-GB"/>
          </a:p>
        </p:txBody>
      </p:sp>
      <p:sp>
        <p:nvSpPr>
          <p:cNvPr id="6" name="Footer Placeholder 5">
            <a:extLst>
              <a:ext uri="{FF2B5EF4-FFF2-40B4-BE49-F238E27FC236}">
                <a16:creationId xmlns:a16="http://schemas.microsoft.com/office/drawing/2014/main" id="{037C3586-360A-EA6B-E071-6949A0A558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1B3E1B-C1F5-E059-EF13-4E21D7AEB7AE}"/>
              </a:ext>
            </a:extLst>
          </p:cNvPr>
          <p:cNvSpPr>
            <a:spLocks noGrp="1"/>
          </p:cNvSpPr>
          <p:nvPr>
            <p:ph type="sldNum" sz="quarter" idx="12"/>
          </p:nvPr>
        </p:nvSpPr>
        <p:spPr/>
        <p:txBody>
          <a:bodyPr/>
          <a:lstStyle/>
          <a:p>
            <a:fld id="{02E6009B-B28F-ED4D-BF0D-1DC28D3643EA}" type="slidenum">
              <a:rPr lang="en-GB" smtClean="0"/>
              <a:t>‹#›</a:t>
            </a:fld>
            <a:endParaRPr lang="en-GB"/>
          </a:p>
        </p:txBody>
      </p:sp>
    </p:spTree>
    <p:extLst>
      <p:ext uri="{BB962C8B-B14F-4D97-AF65-F5344CB8AC3E}">
        <p14:creationId xmlns:p14="http://schemas.microsoft.com/office/powerpoint/2010/main" val="30047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12BE7B-F720-E912-9EA1-9FFFD8710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D63493F-A69B-B20C-12F3-184CC200C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9BF14AF-DF3D-2B00-BC74-B04D50687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B48A2-BB98-7D48-89EC-E64EDF5D2707}" type="datetimeFigureOut">
              <a:rPr lang="en-GB" smtClean="0"/>
              <a:t>02/11/2022</a:t>
            </a:fld>
            <a:endParaRPr lang="en-GB"/>
          </a:p>
        </p:txBody>
      </p:sp>
      <p:sp>
        <p:nvSpPr>
          <p:cNvPr id="5" name="Footer Placeholder 4">
            <a:extLst>
              <a:ext uri="{FF2B5EF4-FFF2-40B4-BE49-F238E27FC236}">
                <a16:creationId xmlns:a16="http://schemas.microsoft.com/office/drawing/2014/main" id="{9FD3897F-1793-A4F2-F8F1-20AEC2711F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1BDEEB-BAB2-F737-F7C9-E49E9222D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6009B-B28F-ED4D-BF0D-1DC28D3643EA}" type="slidenum">
              <a:rPr lang="en-GB" smtClean="0"/>
              <a:t>‹#›</a:t>
            </a:fld>
            <a:endParaRPr lang="en-GB"/>
          </a:p>
        </p:txBody>
      </p:sp>
    </p:spTree>
    <p:extLst>
      <p:ext uri="{BB962C8B-B14F-4D97-AF65-F5344CB8AC3E}">
        <p14:creationId xmlns:p14="http://schemas.microsoft.com/office/powerpoint/2010/main" val="1502120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file:////Users/sbbk273/Library/Containers/com.microsoft.Outlook/Data/Library/Caches/Signatures/signature_3255538596"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B708-FBF2-7833-4CBC-292F847C542F}"/>
              </a:ext>
            </a:extLst>
          </p:cNvPr>
          <p:cNvSpPr>
            <a:spLocks noGrp="1"/>
          </p:cNvSpPr>
          <p:nvPr>
            <p:ph type="ctrTitle"/>
          </p:nvPr>
        </p:nvSpPr>
        <p:spPr/>
        <p:txBody>
          <a:bodyPr>
            <a:normAutofit fontScale="90000"/>
          </a:bodyPr>
          <a:lstStyle/>
          <a:p>
            <a:r>
              <a:rPr lang="en-GB" sz="6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Transformations of the Creative Economy</a:t>
            </a:r>
            <a:br>
              <a:rPr lang="en-GB" sz="60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Subtitle 2">
            <a:extLst>
              <a:ext uri="{FF2B5EF4-FFF2-40B4-BE49-F238E27FC236}">
                <a16:creationId xmlns:a16="http://schemas.microsoft.com/office/drawing/2014/main" id="{9D55D45C-61FF-645C-63AE-535C2772CB97}"/>
              </a:ext>
            </a:extLst>
          </p:cNvPr>
          <p:cNvSpPr>
            <a:spLocks noGrp="1"/>
          </p:cNvSpPr>
          <p:nvPr>
            <p:ph type="subTitle" idx="1"/>
          </p:nvPr>
        </p:nvSpPr>
        <p:spPr>
          <a:xfrm>
            <a:off x="1929720" y="2991710"/>
            <a:ext cx="7995138" cy="1430369"/>
          </a:xfrm>
        </p:spPr>
        <p:txBody>
          <a:bodyPr/>
          <a:lstStyle/>
          <a:p>
            <a:pPr algn="ctr"/>
            <a:r>
              <a:rPr lang="en-GB" sz="2400" dirty="0"/>
              <a:t>Andy C Pratt</a:t>
            </a:r>
          </a:p>
          <a:p>
            <a:pPr algn="ctr"/>
            <a:r>
              <a:rPr lang="en-GB" dirty="0"/>
              <a:t>Professor of Cultural Economy</a:t>
            </a:r>
          </a:p>
          <a:p>
            <a:pPr algn="ctr"/>
            <a:r>
              <a:rPr lang="en-GB" dirty="0"/>
              <a:t>UNESCO Chair of Global Creative Economy</a:t>
            </a:r>
          </a:p>
          <a:p>
            <a:endParaRPr lang="en-GB" dirty="0"/>
          </a:p>
        </p:txBody>
      </p:sp>
      <p:pic>
        <p:nvPicPr>
          <p:cNvPr id="4" name="Picture 1" descr="signature_1862838459">
            <a:extLst>
              <a:ext uri="{FF2B5EF4-FFF2-40B4-BE49-F238E27FC236}">
                <a16:creationId xmlns:a16="http://schemas.microsoft.com/office/drawing/2014/main" id="{2F9BEC87-BD98-C72F-F807-47730774838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73870" y="4625009"/>
            <a:ext cx="2561593" cy="1742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ABEFDA7-602C-55C4-9C44-1576CE70B371}"/>
              </a:ext>
            </a:extLst>
          </p:cNvPr>
          <p:cNvPicPr>
            <a:picLocks noChangeAspect="1"/>
          </p:cNvPicPr>
          <p:nvPr/>
        </p:nvPicPr>
        <p:blipFill>
          <a:blip r:embed="rId5"/>
          <a:stretch>
            <a:fillRect/>
          </a:stretch>
        </p:blipFill>
        <p:spPr>
          <a:xfrm>
            <a:off x="5074481" y="4422079"/>
            <a:ext cx="1705616" cy="2257423"/>
          </a:xfrm>
          <a:prstGeom prst="rect">
            <a:avLst/>
          </a:prstGeom>
        </p:spPr>
      </p:pic>
      <p:pic>
        <p:nvPicPr>
          <p:cNvPr id="6" name="Picture 5">
            <a:extLst>
              <a:ext uri="{FF2B5EF4-FFF2-40B4-BE49-F238E27FC236}">
                <a16:creationId xmlns:a16="http://schemas.microsoft.com/office/drawing/2014/main" id="{6FA5D5C8-6E64-04DA-A267-0FEA1F0F71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633" y="4715776"/>
            <a:ext cx="4185266" cy="741601"/>
          </a:xfrm>
          <a:prstGeom prst="rect">
            <a:avLst/>
          </a:prstGeom>
        </p:spPr>
      </p:pic>
      <p:pic>
        <p:nvPicPr>
          <p:cNvPr id="7" name="Picture 6">
            <a:extLst>
              <a:ext uri="{FF2B5EF4-FFF2-40B4-BE49-F238E27FC236}">
                <a16:creationId xmlns:a16="http://schemas.microsoft.com/office/drawing/2014/main" id="{2C8FF5B1-7F32-CDF7-111F-B6B23847C99A}"/>
              </a:ext>
            </a:extLst>
          </p:cNvPr>
          <p:cNvPicPr>
            <a:picLocks noChangeAspect="1"/>
          </p:cNvPicPr>
          <p:nvPr/>
        </p:nvPicPr>
        <p:blipFill>
          <a:blip r:embed="rId7" cstate="print"/>
          <a:stretch>
            <a:fillRect/>
          </a:stretch>
        </p:blipFill>
        <p:spPr>
          <a:xfrm>
            <a:off x="166255" y="5457377"/>
            <a:ext cx="3301273" cy="910063"/>
          </a:xfrm>
          <a:prstGeom prst="rect">
            <a:avLst/>
          </a:prstGeom>
        </p:spPr>
      </p:pic>
    </p:spTree>
    <p:extLst>
      <p:ext uri="{BB962C8B-B14F-4D97-AF65-F5344CB8AC3E}">
        <p14:creationId xmlns:p14="http://schemas.microsoft.com/office/powerpoint/2010/main" val="380733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BC027-2598-1491-D683-6DDFCC134AA9}"/>
              </a:ext>
            </a:extLst>
          </p:cNvPr>
          <p:cNvSpPr>
            <a:spLocks noGrp="1"/>
          </p:cNvSpPr>
          <p:nvPr>
            <p:ph type="title"/>
          </p:nvPr>
        </p:nvSpPr>
        <p:spPr>
          <a:xfrm>
            <a:off x="838201" y="365125"/>
            <a:ext cx="5251316" cy="1807305"/>
          </a:xfrm>
        </p:spPr>
        <p:txBody>
          <a:bodyPr rtlCol="0">
            <a:normAutofit/>
          </a:bodyPr>
          <a:lstStyle/>
          <a:p>
            <a:pPr>
              <a:defRPr/>
            </a:pPr>
            <a:r>
              <a:rPr lang="en-GB" sz="3100" dirty="0">
                <a:ea typeface="ＭＳ Ｐゴシック" charset="0"/>
                <a:cs typeface="ＭＳ Ｐゴシック" charset="0"/>
              </a:rPr>
              <a:t>3.2 Organisation and operation of the creative economy: hybrids not dualisms</a:t>
            </a:r>
          </a:p>
        </p:txBody>
      </p:sp>
      <p:sp>
        <p:nvSpPr>
          <p:cNvPr id="18435" name="Content Placeholder 2">
            <a:extLst>
              <a:ext uri="{FF2B5EF4-FFF2-40B4-BE49-F238E27FC236}">
                <a16:creationId xmlns:a16="http://schemas.microsoft.com/office/drawing/2014/main" id="{9688F982-A007-8FCC-517A-ADD76B3E658B}"/>
              </a:ext>
            </a:extLst>
          </p:cNvPr>
          <p:cNvSpPr>
            <a:spLocks noGrp="1"/>
          </p:cNvSpPr>
          <p:nvPr>
            <p:ph idx="1"/>
          </p:nvPr>
        </p:nvSpPr>
        <p:spPr>
          <a:xfrm>
            <a:off x="328246" y="2537555"/>
            <a:ext cx="5634540" cy="3955320"/>
          </a:xfrm>
        </p:spPr>
        <p:txBody>
          <a:bodyPr>
            <a:normAutofit/>
          </a:bodyPr>
          <a:lstStyle/>
          <a:p>
            <a:pPr lvl="1"/>
            <a:r>
              <a:rPr lang="en-GB" altLang="en-US" sz="1600" dirty="0">
                <a:latin typeface="Corbel" panose="020B0503020204020204" pitchFamily="34" charset="0"/>
              </a:rPr>
              <a:t>Speed of turnover of ideas/products/fashion</a:t>
            </a:r>
          </a:p>
          <a:p>
            <a:pPr lvl="2"/>
            <a:r>
              <a:rPr lang="en-GB" altLang="en-US" sz="1600" dirty="0">
                <a:latin typeface="Corbel" panose="020B0503020204020204" pitchFamily="34" charset="0"/>
              </a:rPr>
              <a:t>Risk: portfolio management (NOT individual)</a:t>
            </a:r>
          </a:p>
          <a:p>
            <a:pPr lvl="1"/>
            <a:r>
              <a:rPr lang="en-GB" altLang="en-US" sz="1600" dirty="0">
                <a:latin typeface="Corbel" panose="020B0503020204020204" pitchFamily="34" charset="0"/>
              </a:rPr>
              <a:t>A few large/platform companies</a:t>
            </a:r>
          </a:p>
          <a:p>
            <a:pPr lvl="2"/>
            <a:r>
              <a:rPr lang="en-GB" altLang="en-US" sz="1600" dirty="0">
                <a:latin typeface="Corbel" panose="020B0503020204020204" pitchFamily="34" charset="0"/>
              </a:rPr>
              <a:t>Many micro, or project-based enterprises &amp; networks</a:t>
            </a:r>
          </a:p>
          <a:p>
            <a:pPr lvl="1"/>
            <a:r>
              <a:rPr lang="en-GB" altLang="en-US" sz="1600" dirty="0">
                <a:latin typeface="Corbel" panose="020B0503020204020204" pitchFamily="34" charset="0"/>
              </a:rPr>
              <a:t>Importance of Reputation (horizontal integration)</a:t>
            </a:r>
          </a:p>
          <a:p>
            <a:pPr lvl="2"/>
            <a:r>
              <a:rPr lang="en-GB" altLang="en-US" sz="1600" dirty="0">
                <a:latin typeface="Corbel" panose="020B0503020204020204" pitchFamily="34" charset="0"/>
              </a:rPr>
              <a:t>Links of formal and informal</a:t>
            </a:r>
          </a:p>
          <a:p>
            <a:pPr lvl="1"/>
            <a:r>
              <a:rPr lang="en-GB" altLang="en-US" sz="1600" dirty="0">
                <a:latin typeface="Corbel" panose="020B0503020204020204" pitchFamily="34" charset="0"/>
              </a:rPr>
              <a:t>Differences between (creative) industries </a:t>
            </a:r>
          </a:p>
          <a:p>
            <a:pPr lvl="2"/>
            <a:r>
              <a:rPr lang="en-GB" altLang="en-US" sz="1600" dirty="0">
                <a:latin typeface="Corbel" panose="020B0503020204020204" pitchFamily="34" charset="0"/>
              </a:rPr>
              <a:t>production processes </a:t>
            </a:r>
          </a:p>
          <a:p>
            <a:pPr lvl="2"/>
            <a:r>
              <a:rPr lang="en-GB" altLang="en-US" sz="1600" dirty="0">
                <a:latin typeface="Corbel" panose="020B0503020204020204" pitchFamily="34" charset="0"/>
              </a:rPr>
              <a:t>values not just markets</a:t>
            </a:r>
          </a:p>
          <a:p>
            <a:pPr lvl="1"/>
            <a:r>
              <a:rPr lang="en-GB" altLang="en-US" sz="1600" dirty="0">
                <a:latin typeface="Corbel" panose="020B0503020204020204" pitchFamily="34" charset="0"/>
              </a:rPr>
              <a:t>Cross-over</a:t>
            </a:r>
          </a:p>
          <a:p>
            <a:pPr lvl="2"/>
            <a:r>
              <a:rPr lang="en-GB" altLang="en-US" sz="1600" dirty="0">
                <a:latin typeface="Corbel" panose="020B0503020204020204" pitchFamily="34" charset="0"/>
              </a:rPr>
              <a:t>Formal-informal</a:t>
            </a:r>
          </a:p>
          <a:p>
            <a:pPr lvl="2"/>
            <a:r>
              <a:rPr lang="en-GB" altLang="en-US" sz="1600" dirty="0">
                <a:latin typeface="Corbel" panose="020B0503020204020204" pitchFamily="34" charset="0"/>
              </a:rPr>
              <a:t>For- profit – not for profit</a:t>
            </a:r>
          </a:p>
          <a:p>
            <a:endParaRPr lang="en-GB" altLang="en-US" sz="1400" dirty="0">
              <a:latin typeface="Corbel" panose="020B0503020204020204" pitchFamily="34" charset="0"/>
            </a:endParaRPr>
          </a:p>
        </p:txBody>
      </p:sp>
      <p:pic>
        <p:nvPicPr>
          <p:cNvPr id="9" name="Picture 8" descr="A picture containing text, person, posing&#10;&#10;Description automatically generated">
            <a:extLst>
              <a:ext uri="{FF2B5EF4-FFF2-40B4-BE49-F238E27FC236}">
                <a16:creationId xmlns:a16="http://schemas.microsoft.com/office/drawing/2014/main" id="{538DEA92-605D-63EE-FD0C-7FBA68C6090A}"/>
              </a:ext>
            </a:extLst>
          </p:cNvPr>
          <p:cNvPicPr>
            <a:picLocks noChangeAspect="1"/>
          </p:cNvPicPr>
          <p:nvPr/>
        </p:nvPicPr>
        <p:blipFill rotWithShape="1">
          <a:blip r:embed="rId2"/>
          <a:srcRect l="2253"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iceberg in the water&#10;&#10;Description automatically generated with low confidence">
            <a:extLst>
              <a:ext uri="{FF2B5EF4-FFF2-40B4-BE49-F238E27FC236}">
                <a16:creationId xmlns:a16="http://schemas.microsoft.com/office/drawing/2014/main" id="{62D406F5-0B90-419A-01FD-625A8613F899}"/>
              </a:ext>
            </a:extLst>
          </p:cNvPr>
          <p:cNvPicPr>
            <a:picLocks noChangeAspect="1"/>
          </p:cNvPicPr>
          <p:nvPr/>
        </p:nvPicPr>
        <p:blipFill rotWithShape="1">
          <a:blip r:embed="rId2"/>
          <a:srcRect t="18409" r="9093" b="12727"/>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40B6DF-5709-2D90-46DF-185A19E7772C}"/>
              </a:ext>
            </a:extLst>
          </p:cNvPr>
          <p:cNvSpPr>
            <a:spLocks noGrp="1"/>
          </p:cNvSpPr>
          <p:nvPr>
            <p:ph type="title"/>
          </p:nvPr>
        </p:nvSpPr>
        <p:spPr>
          <a:xfrm>
            <a:off x="371094" y="1161288"/>
            <a:ext cx="3438144" cy="1124712"/>
          </a:xfrm>
        </p:spPr>
        <p:txBody>
          <a:bodyPr anchor="b">
            <a:normAutofit/>
          </a:bodyPr>
          <a:lstStyle/>
          <a:p>
            <a:r>
              <a:rPr lang="en-GB" sz="2400" dirty="0"/>
              <a:t>3.3 Re-describing the creative economy: </a:t>
            </a:r>
            <a:br>
              <a:rPr lang="en-GB" sz="2400" dirty="0"/>
            </a:br>
            <a:r>
              <a:rPr lang="en-GB" sz="2400" dirty="0"/>
              <a:t>what becomes visible</a:t>
            </a:r>
          </a:p>
        </p:txBody>
      </p:sp>
      <p:sp>
        <p:nvSpPr>
          <p:cNvPr id="19" name="Rectangle 1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619D5C-CC0A-8C7C-B587-0F4D9A9654B6}"/>
              </a:ext>
            </a:extLst>
          </p:cNvPr>
          <p:cNvSpPr>
            <a:spLocks noGrp="1"/>
          </p:cNvSpPr>
          <p:nvPr>
            <p:ph idx="1"/>
          </p:nvPr>
        </p:nvSpPr>
        <p:spPr>
          <a:xfrm>
            <a:off x="371093" y="2718054"/>
            <a:ext cx="4856889" cy="3792872"/>
          </a:xfrm>
        </p:spPr>
        <p:txBody>
          <a:bodyPr anchor="t">
            <a:normAutofit/>
          </a:bodyPr>
          <a:lstStyle/>
          <a:p>
            <a:r>
              <a:rPr lang="en-GB" sz="1400" dirty="0"/>
              <a:t>Trans-local cultural production networks</a:t>
            </a:r>
          </a:p>
          <a:p>
            <a:pPr lvl="1"/>
            <a:r>
              <a:rPr lang="en-GB" sz="1400" dirty="0"/>
              <a:t>Across places/spaces</a:t>
            </a:r>
          </a:p>
          <a:p>
            <a:pPr lvl="1"/>
            <a:r>
              <a:rPr lang="en-GB" sz="1400" dirty="0"/>
              <a:t>Unequal inter-dependencies</a:t>
            </a:r>
          </a:p>
          <a:p>
            <a:pPr lvl="1"/>
            <a:r>
              <a:rPr lang="en-GB" sz="1400" dirty="0"/>
              <a:t>Flows of knowledge/ opportunities/not / for exchange</a:t>
            </a:r>
          </a:p>
          <a:p>
            <a:pPr lvl="1"/>
            <a:r>
              <a:rPr lang="en-GB" sz="1400" dirty="0"/>
              <a:t>Location of command and control of networks</a:t>
            </a:r>
          </a:p>
          <a:p>
            <a:pPr lvl="1"/>
            <a:r>
              <a:rPr lang="en-GB" sz="1400" dirty="0"/>
              <a:t>Invisibilities (with existing data and concepts)</a:t>
            </a:r>
          </a:p>
          <a:p>
            <a:r>
              <a:rPr lang="en-GB" sz="1400" dirty="0"/>
              <a:t>Embedding in…</a:t>
            </a:r>
          </a:p>
          <a:p>
            <a:pPr lvl="1"/>
            <a:r>
              <a:rPr lang="en-GB" sz="1400" dirty="0"/>
              <a:t>Social and economic reproduction of ‘skill’ and ‘value’</a:t>
            </a:r>
          </a:p>
          <a:p>
            <a:pPr lvl="2"/>
            <a:r>
              <a:rPr lang="en-GB" sz="1400" dirty="0"/>
              <a:t>Communities of practice/ value</a:t>
            </a:r>
          </a:p>
          <a:p>
            <a:pPr lvl="1"/>
            <a:r>
              <a:rPr lang="en-GB" sz="1400" dirty="0"/>
              <a:t>Dimensions of unique environmental facilitation</a:t>
            </a:r>
          </a:p>
          <a:p>
            <a:pPr lvl="2"/>
            <a:r>
              <a:rPr lang="en-GB" sz="1400" dirty="0"/>
              <a:t>Ecological, social and artistic</a:t>
            </a:r>
          </a:p>
          <a:p>
            <a:pPr lvl="1"/>
            <a:r>
              <a:rPr lang="en-GB" sz="1400" dirty="0"/>
              <a:t>The ‘distribution’ (limits) of the cultural commons</a:t>
            </a:r>
          </a:p>
          <a:p>
            <a:pPr lvl="2"/>
            <a:r>
              <a:rPr lang="en-GB" sz="1400" dirty="0"/>
              <a:t>Informal everyday practices</a:t>
            </a:r>
          </a:p>
          <a:p>
            <a:pPr lvl="1"/>
            <a:r>
              <a:rPr lang="en-GB" sz="1400" dirty="0"/>
              <a:t>Tacit knowledge/learning and complex values</a:t>
            </a:r>
          </a:p>
        </p:txBody>
      </p:sp>
    </p:spTree>
    <p:extLst>
      <p:ext uri="{BB962C8B-B14F-4D97-AF65-F5344CB8AC3E}">
        <p14:creationId xmlns:p14="http://schemas.microsoft.com/office/powerpoint/2010/main" val="1316414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outdoor, building, tower&#10;&#10;Description automatically generated">
            <a:extLst>
              <a:ext uri="{FF2B5EF4-FFF2-40B4-BE49-F238E27FC236}">
                <a16:creationId xmlns:a16="http://schemas.microsoft.com/office/drawing/2014/main" id="{A505FC27-E275-56DD-4EAC-324074FAC484}"/>
              </a:ext>
            </a:extLst>
          </p:cNvPr>
          <p:cNvPicPr>
            <a:picLocks noChangeAspect="1"/>
          </p:cNvPicPr>
          <p:nvPr/>
        </p:nvPicPr>
        <p:blipFill rotWithShape="1">
          <a:blip r:embed="rId2"/>
          <a:srcRect l="22268" r="14084" b="7608"/>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C3A502-ABE9-891D-367D-6349ACC454E7}"/>
              </a:ext>
            </a:extLst>
          </p:cNvPr>
          <p:cNvSpPr>
            <a:spLocks noGrp="1"/>
          </p:cNvSpPr>
          <p:nvPr>
            <p:ph type="title"/>
          </p:nvPr>
        </p:nvSpPr>
        <p:spPr>
          <a:xfrm>
            <a:off x="371094" y="1161288"/>
            <a:ext cx="3438144" cy="1124712"/>
          </a:xfrm>
        </p:spPr>
        <p:txBody>
          <a:bodyPr anchor="b">
            <a:normAutofit/>
          </a:bodyPr>
          <a:lstStyle/>
          <a:p>
            <a:r>
              <a:rPr lang="en-GB" sz="2000" dirty="0"/>
              <a:t>4.1 Responding to challenges of ‘new realities’ with new approaches to governance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CA8F8B6-FAAB-0C1A-FC5D-AA577DD8EAB8}"/>
              </a:ext>
            </a:extLst>
          </p:cNvPr>
          <p:cNvSpPr>
            <a:spLocks noGrp="1"/>
          </p:cNvSpPr>
          <p:nvPr>
            <p:ph idx="1"/>
          </p:nvPr>
        </p:nvSpPr>
        <p:spPr>
          <a:xfrm>
            <a:off x="371094" y="2718054"/>
            <a:ext cx="4340054" cy="3803606"/>
          </a:xfrm>
        </p:spPr>
        <p:txBody>
          <a:bodyPr anchor="t">
            <a:normAutofit lnSpcReduction="10000"/>
          </a:bodyPr>
          <a:lstStyle/>
          <a:p>
            <a:r>
              <a:rPr lang="en-GB" sz="1800" dirty="0"/>
              <a:t>Rejection of normative</a:t>
            </a:r>
          </a:p>
          <a:p>
            <a:pPr lvl="1"/>
            <a:r>
              <a:rPr lang="en-GB" sz="1800" dirty="0"/>
              <a:t>One size fits all</a:t>
            </a:r>
          </a:p>
          <a:p>
            <a:pPr lvl="1"/>
            <a:r>
              <a:rPr lang="en-GB" sz="1800" dirty="0"/>
              <a:t>Pick winners</a:t>
            </a:r>
          </a:p>
          <a:p>
            <a:pPr lvl="1"/>
            <a:r>
              <a:rPr lang="en-GB" sz="1800" dirty="0"/>
              <a:t>Best practice</a:t>
            </a:r>
          </a:p>
          <a:p>
            <a:pPr lvl="1"/>
            <a:r>
              <a:rPr lang="en-GB" sz="1800" dirty="0"/>
              <a:t>Silo-ed organisations/ governance</a:t>
            </a:r>
          </a:p>
          <a:p>
            <a:r>
              <a:rPr lang="en-GB" sz="1800" dirty="0"/>
              <a:t>Attentive to the organisational forms, embedding and trans-local articulation</a:t>
            </a:r>
          </a:p>
          <a:p>
            <a:r>
              <a:rPr lang="en-GB" sz="1800" dirty="0"/>
              <a:t>Price and unitary (market or social) value is an outcome not a cause</a:t>
            </a:r>
          </a:p>
          <a:p>
            <a:r>
              <a:rPr lang="en-GB" sz="1800" dirty="0"/>
              <a:t>Institutions and networks need sustaining and maintaining</a:t>
            </a:r>
          </a:p>
          <a:p>
            <a:pPr lvl="1"/>
            <a:r>
              <a:rPr lang="en-GB" sz="1800" dirty="0"/>
              <a:t> (a parallel enabling infrastructure: a commons)</a:t>
            </a:r>
          </a:p>
          <a:p>
            <a:pPr lvl="1"/>
            <a:endParaRPr lang="en-GB" sz="1300" dirty="0"/>
          </a:p>
        </p:txBody>
      </p:sp>
    </p:spTree>
    <p:extLst>
      <p:ext uri="{BB962C8B-B14F-4D97-AF65-F5344CB8AC3E}">
        <p14:creationId xmlns:p14="http://schemas.microsoft.com/office/powerpoint/2010/main" val="424212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9E79B-1223-4488-F042-5CFF07CE3EAA}"/>
              </a:ext>
            </a:extLst>
          </p:cNvPr>
          <p:cNvSpPr>
            <a:spLocks noGrp="1"/>
          </p:cNvSpPr>
          <p:nvPr>
            <p:ph type="title"/>
          </p:nvPr>
        </p:nvSpPr>
        <p:spPr>
          <a:xfrm>
            <a:off x="572493" y="238539"/>
            <a:ext cx="11018520" cy="1434415"/>
          </a:xfrm>
        </p:spPr>
        <p:txBody>
          <a:bodyPr anchor="b">
            <a:normAutofit/>
          </a:bodyPr>
          <a:lstStyle/>
          <a:p>
            <a:r>
              <a:rPr lang="en-GB" sz="4600" dirty="0"/>
              <a:t>4.2 The new institutionalism for creative economy governance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91C8E5-5E69-909E-8829-08AD6AEED52B}"/>
              </a:ext>
            </a:extLst>
          </p:cNvPr>
          <p:cNvSpPr>
            <a:spLocks noGrp="1"/>
          </p:cNvSpPr>
          <p:nvPr>
            <p:ph idx="1"/>
          </p:nvPr>
        </p:nvSpPr>
        <p:spPr>
          <a:xfrm>
            <a:off x="572493" y="2071316"/>
            <a:ext cx="6713552" cy="4119172"/>
          </a:xfrm>
        </p:spPr>
        <p:txBody>
          <a:bodyPr anchor="t">
            <a:normAutofit lnSpcReduction="10000"/>
          </a:bodyPr>
          <a:lstStyle/>
          <a:p>
            <a:r>
              <a:rPr lang="en-GB" sz="1400" dirty="0"/>
              <a:t>Bifurcated or Monopolistic markets and organizational structures; as do project based systems</a:t>
            </a:r>
          </a:p>
          <a:p>
            <a:pPr lvl="1"/>
            <a:r>
              <a:rPr lang="en-GB" sz="1400" dirty="0"/>
              <a:t>Require (smart/nuanced) alternative organizational and governance responses</a:t>
            </a:r>
          </a:p>
          <a:p>
            <a:pPr lvl="1"/>
            <a:r>
              <a:rPr lang="en-GB" sz="1400" dirty="0"/>
              <a:t>Intermediation and support for cultural producers</a:t>
            </a:r>
          </a:p>
          <a:p>
            <a:pPr lvl="1"/>
            <a:r>
              <a:rPr lang="en-GB" sz="1400" dirty="0"/>
              <a:t>Support of strategic direction, and data analysis</a:t>
            </a:r>
          </a:p>
          <a:p>
            <a:pPr lvl="1"/>
            <a:r>
              <a:rPr lang="en-GB" sz="1400" dirty="0"/>
              <a:t>Capacity building in skills and training to offer strategic support</a:t>
            </a:r>
          </a:p>
          <a:p>
            <a:pPr lvl="2"/>
            <a:r>
              <a:rPr lang="en-GB" sz="1400" dirty="0"/>
              <a:t>Training cultural governance professionals</a:t>
            </a:r>
          </a:p>
          <a:p>
            <a:pPr lvl="2"/>
            <a:r>
              <a:rPr lang="en-GB" sz="1400" dirty="0"/>
              <a:t>Creating public data and observatories </a:t>
            </a:r>
          </a:p>
          <a:p>
            <a:pPr lvl="1"/>
            <a:r>
              <a:rPr lang="en-GB" sz="1400" dirty="0"/>
              <a:t>Developing trans-versal working practices</a:t>
            </a:r>
          </a:p>
          <a:p>
            <a:pPr lvl="2"/>
            <a:r>
              <a:rPr lang="en-GB" sz="1400" dirty="0"/>
              <a:t>Local, and international</a:t>
            </a:r>
          </a:p>
          <a:p>
            <a:pPr lvl="2"/>
            <a:r>
              <a:rPr lang="en-GB" sz="1400" dirty="0"/>
              <a:t>Lateral network linkages (boundary spanning)</a:t>
            </a:r>
          </a:p>
          <a:p>
            <a:pPr lvl="1"/>
            <a:r>
              <a:rPr lang="en-GB" sz="1400" dirty="0"/>
              <a:t>Beyond artists/creators</a:t>
            </a:r>
          </a:p>
          <a:p>
            <a:pPr lvl="2"/>
            <a:r>
              <a:rPr lang="en-GB" sz="1400" dirty="0"/>
              <a:t>Archiving as a commons resource</a:t>
            </a:r>
          </a:p>
          <a:p>
            <a:pPr lvl="2"/>
            <a:r>
              <a:rPr lang="en-GB" sz="1400" dirty="0"/>
              <a:t>Education of creators and audiences</a:t>
            </a:r>
          </a:p>
          <a:p>
            <a:pPr lvl="1"/>
            <a:r>
              <a:rPr lang="en-GB" sz="1400" dirty="0"/>
              <a:t>Knowledge exchange institutional forms (embedding and trans-local)</a:t>
            </a:r>
          </a:p>
          <a:p>
            <a:pPr lvl="2"/>
            <a:r>
              <a:rPr lang="en-GB" sz="1400" dirty="0"/>
              <a:t>Hubs/ Incubators/ Studio-Audience space</a:t>
            </a:r>
          </a:p>
          <a:p>
            <a:pPr lvl="2"/>
            <a:r>
              <a:rPr lang="en-GB" sz="1400" dirty="0"/>
              <a:t>Inter-section with ‘the rest of the economy’</a:t>
            </a:r>
          </a:p>
          <a:p>
            <a:pPr lvl="1"/>
            <a:endParaRPr lang="en-GB" sz="1400" dirty="0"/>
          </a:p>
        </p:txBody>
      </p:sp>
      <p:pic>
        <p:nvPicPr>
          <p:cNvPr id="5" name="Picture 4" descr="Diagram, engineering drawing&#10;&#10;Description automatically generated">
            <a:extLst>
              <a:ext uri="{FF2B5EF4-FFF2-40B4-BE49-F238E27FC236}">
                <a16:creationId xmlns:a16="http://schemas.microsoft.com/office/drawing/2014/main" id="{AD51E813-975B-0A4C-1AA0-4589DB6F28B1}"/>
              </a:ext>
            </a:extLst>
          </p:cNvPr>
          <p:cNvPicPr>
            <a:picLocks noChangeAspect="1"/>
          </p:cNvPicPr>
          <p:nvPr/>
        </p:nvPicPr>
        <p:blipFill rotWithShape="1">
          <a:blip r:embed="rId2"/>
          <a:srcRect l="3311" r="-3" b="-3"/>
          <a:stretch/>
        </p:blipFill>
        <p:spPr>
          <a:xfrm>
            <a:off x="7675658" y="2093976"/>
            <a:ext cx="3941064" cy="4096512"/>
          </a:xfrm>
          <a:prstGeom prst="rect">
            <a:avLst/>
          </a:prstGeom>
        </p:spPr>
      </p:pic>
    </p:spTree>
    <p:extLst>
      <p:ext uri="{BB962C8B-B14F-4D97-AF65-F5344CB8AC3E}">
        <p14:creationId xmlns:p14="http://schemas.microsoft.com/office/powerpoint/2010/main" val="346481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DEC35-6856-C64F-A28F-C94A00ED04BC}"/>
              </a:ext>
            </a:extLst>
          </p:cNvPr>
          <p:cNvSpPr>
            <a:spLocks noGrp="1"/>
          </p:cNvSpPr>
          <p:nvPr>
            <p:ph type="title"/>
          </p:nvPr>
        </p:nvSpPr>
        <p:spPr>
          <a:xfrm>
            <a:off x="572493" y="238539"/>
            <a:ext cx="11018520" cy="1434415"/>
          </a:xfrm>
        </p:spPr>
        <p:txBody>
          <a:bodyPr anchor="b">
            <a:normAutofit/>
          </a:bodyPr>
          <a:lstStyle/>
          <a:p>
            <a:r>
              <a:rPr lang="en-GB" sz="5400" dirty="0"/>
              <a:t>5. Conclusions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0889E-E44F-EF7F-0ED7-B647722DE12C}"/>
              </a:ext>
            </a:extLst>
          </p:cNvPr>
          <p:cNvSpPr>
            <a:spLocks noGrp="1"/>
          </p:cNvSpPr>
          <p:nvPr>
            <p:ph idx="1"/>
          </p:nvPr>
        </p:nvSpPr>
        <p:spPr>
          <a:xfrm>
            <a:off x="572493" y="2071316"/>
            <a:ext cx="6713552" cy="4119172"/>
          </a:xfrm>
        </p:spPr>
        <p:txBody>
          <a:bodyPr anchor="t">
            <a:normAutofit lnSpcReduction="10000"/>
          </a:bodyPr>
          <a:lstStyle/>
          <a:p>
            <a:r>
              <a:rPr lang="en-GB" sz="2400" dirty="0"/>
              <a:t>Transformations in the creative economy</a:t>
            </a:r>
          </a:p>
          <a:p>
            <a:pPr lvl="1"/>
            <a:r>
              <a:rPr lang="en-GB" dirty="0"/>
              <a:t>Convergence and innovation: flux</a:t>
            </a:r>
          </a:p>
          <a:p>
            <a:pPr lvl="1"/>
            <a:r>
              <a:rPr lang="en-GB" dirty="0"/>
              <a:t>Material and organisational: how they are</a:t>
            </a:r>
          </a:p>
          <a:p>
            <a:pPr lvl="1"/>
            <a:r>
              <a:rPr lang="en-GB" dirty="0"/>
              <a:t>Conceptual: how we see them</a:t>
            </a:r>
          </a:p>
          <a:p>
            <a:r>
              <a:rPr lang="en-GB" sz="2400" dirty="0"/>
              <a:t>Diversity of experiences</a:t>
            </a:r>
          </a:p>
          <a:p>
            <a:pPr lvl="1"/>
            <a:r>
              <a:rPr lang="en-GB" dirty="0"/>
              <a:t>Undermining sustainability</a:t>
            </a:r>
          </a:p>
          <a:p>
            <a:pPr lvl="1"/>
            <a:r>
              <a:rPr lang="en-GB" dirty="0"/>
              <a:t>Weakening diversity</a:t>
            </a:r>
          </a:p>
          <a:p>
            <a:r>
              <a:rPr lang="en-GB" sz="2400" dirty="0"/>
              <a:t>New forms of capacity building and governance</a:t>
            </a:r>
          </a:p>
          <a:p>
            <a:pPr lvl="1"/>
            <a:r>
              <a:rPr lang="en-GB" dirty="0"/>
              <a:t>Education and Practice</a:t>
            </a:r>
          </a:p>
          <a:p>
            <a:pPr lvl="1"/>
            <a:r>
              <a:rPr lang="en-GB" dirty="0"/>
              <a:t>Nuanced strategic guidance</a:t>
            </a:r>
          </a:p>
          <a:p>
            <a:pPr lvl="1"/>
            <a:r>
              <a:rPr lang="en-GB" dirty="0"/>
              <a:t>Sustainable ecosystems of support</a:t>
            </a:r>
          </a:p>
        </p:txBody>
      </p:sp>
      <p:pic>
        <p:nvPicPr>
          <p:cNvPr id="5" name="Picture 4" descr="A picture containing object, jigsaw puzzle&#10;&#10;Description automatically generated">
            <a:extLst>
              <a:ext uri="{FF2B5EF4-FFF2-40B4-BE49-F238E27FC236}">
                <a16:creationId xmlns:a16="http://schemas.microsoft.com/office/drawing/2014/main" id="{E1210C3D-1827-4C88-19CB-2A1D88AFD904}"/>
              </a:ext>
            </a:extLst>
          </p:cNvPr>
          <p:cNvPicPr>
            <a:picLocks noChangeAspect="1"/>
          </p:cNvPicPr>
          <p:nvPr/>
        </p:nvPicPr>
        <p:blipFill rotWithShape="1">
          <a:blip r:embed="rId2"/>
          <a:srcRect l="14089" r="1011" b="1"/>
          <a:stretch/>
        </p:blipFill>
        <p:spPr>
          <a:xfrm>
            <a:off x="7675658" y="2093976"/>
            <a:ext cx="4231420" cy="4096512"/>
          </a:xfrm>
          <a:prstGeom prst="rect">
            <a:avLst/>
          </a:prstGeom>
        </p:spPr>
      </p:pic>
    </p:spTree>
    <p:extLst>
      <p:ext uri="{BB962C8B-B14F-4D97-AF65-F5344CB8AC3E}">
        <p14:creationId xmlns:p14="http://schemas.microsoft.com/office/powerpoint/2010/main" val="92500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BFAB9-84C2-2B6F-F50F-699D6246FF46}"/>
              </a:ext>
            </a:extLst>
          </p:cNvPr>
          <p:cNvSpPr>
            <a:spLocks noGrp="1"/>
          </p:cNvSpPr>
          <p:nvPr>
            <p:ph type="title"/>
          </p:nvPr>
        </p:nvSpPr>
        <p:spPr>
          <a:xfrm>
            <a:off x="572493" y="238539"/>
            <a:ext cx="11018520" cy="1434415"/>
          </a:xfrm>
        </p:spPr>
        <p:txBody>
          <a:bodyPr anchor="b">
            <a:normAutofit/>
          </a:bodyPr>
          <a:lstStyle/>
          <a:p>
            <a:r>
              <a:rPr lang="en-GB" sz="5400" dirty="0"/>
              <a:t>0. Overview</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018794-CBDF-9D1E-D452-D2A43AF05CEC}"/>
              </a:ext>
            </a:extLst>
          </p:cNvPr>
          <p:cNvSpPr>
            <a:spLocks noGrp="1"/>
          </p:cNvSpPr>
          <p:nvPr>
            <p:ph idx="1"/>
          </p:nvPr>
        </p:nvSpPr>
        <p:spPr>
          <a:xfrm>
            <a:off x="572493" y="2071316"/>
            <a:ext cx="6713552" cy="4119172"/>
          </a:xfrm>
        </p:spPr>
        <p:txBody>
          <a:bodyPr anchor="t">
            <a:normAutofit lnSpcReduction="10000"/>
          </a:bodyPr>
          <a:lstStyle/>
          <a:p>
            <a:r>
              <a:rPr lang="en-GB" sz="1800" dirty="0"/>
              <a:t>1. International perspectives</a:t>
            </a:r>
          </a:p>
          <a:p>
            <a:pPr lvl="1"/>
            <a:r>
              <a:rPr lang="en-GB" sz="1800" dirty="0"/>
              <a:t>Growth</a:t>
            </a:r>
          </a:p>
          <a:p>
            <a:pPr lvl="1"/>
            <a:r>
              <a:rPr lang="en-GB" sz="1800" dirty="0"/>
              <a:t>Diversities</a:t>
            </a:r>
          </a:p>
          <a:p>
            <a:pPr lvl="1"/>
            <a:r>
              <a:rPr lang="en-GB" sz="1800" dirty="0"/>
              <a:t>inequalities</a:t>
            </a:r>
          </a:p>
          <a:p>
            <a:r>
              <a:rPr lang="en-GB" sz="1800" dirty="0"/>
              <a:t>2. Shifting concepts</a:t>
            </a:r>
          </a:p>
          <a:p>
            <a:pPr lvl="1"/>
            <a:r>
              <a:rPr lang="en-GB" sz="1800" dirty="0"/>
              <a:t>Atomistic </a:t>
            </a:r>
          </a:p>
          <a:p>
            <a:pPr lvl="1"/>
            <a:r>
              <a:rPr lang="en-GB" sz="1800" dirty="0"/>
              <a:t>Relational </a:t>
            </a:r>
          </a:p>
          <a:p>
            <a:r>
              <a:rPr lang="en-GB" sz="1800" dirty="0"/>
              <a:t>3. Beyond binaries</a:t>
            </a:r>
          </a:p>
          <a:p>
            <a:pPr lvl="1"/>
            <a:r>
              <a:rPr lang="en-GB" sz="1800" dirty="0"/>
              <a:t>Organisation</a:t>
            </a:r>
          </a:p>
          <a:p>
            <a:pPr lvl="1"/>
            <a:r>
              <a:rPr lang="en-GB" sz="1800" dirty="0"/>
              <a:t>Embedding</a:t>
            </a:r>
          </a:p>
          <a:p>
            <a:r>
              <a:rPr lang="en-GB" sz="1800" dirty="0"/>
              <a:t>4. Governance and Capacity building</a:t>
            </a:r>
          </a:p>
          <a:p>
            <a:pPr lvl="1"/>
            <a:r>
              <a:rPr lang="en-GB" sz="1800" dirty="0"/>
              <a:t>Local</a:t>
            </a:r>
          </a:p>
          <a:p>
            <a:pPr lvl="1"/>
            <a:r>
              <a:rPr lang="en-GB" sz="1800" dirty="0"/>
              <a:t>International</a:t>
            </a:r>
          </a:p>
        </p:txBody>
      </p:sp>
      <p:pic>
        <p:nvPicPr>
          <p:cNvPr id="5" name="Picture 4" descr="Shape, arrow&#10;&#10;Description automatically generated">
            <a:extLst>
              <a:ext uri="{FF2B5EF4-FFF2-40B4-BE49-F238E27FC236}">
                <a16:creationId xmlns:a16="http://schemas.microsoft.com/office/drawing/2014/main" id="{1D3DB602-C059-6968-8D68-90FD3CAEAE9E}"/>
              </a:ext>
            </a:extLst>
          </p:cNvPr>
          <p:cNvPicPr>
            <a:picLocks noChangeAspect="1"/>
          </p:cNvPicPr>
          <p:nvPr/>
        </p:nvPicPr>
        <p:blipFill rotWithShape="1">
          <a:blip r:embed="rId2"/>
          <a:srcRect l="46" r="-3" b="-3"/>
          <a:stretch/>
        </p:blipFill>
        <p:spPr>
          <a:xfrm>
            <a:off x="7675658" y="2093976"/>
            <a:ext cx="3941064" cy="4096512"/>
          </a:xfrm>
          <a:prstGeom prst="rect">
            <a:avLst/>
          </a:prstGeom>
        </p:spPr>
      </p:pic>
    </p:spTree>
    <p:extLst>
      <p:ext uri="{BB962C8B-B14F-4D97-AF65-F5344CB8AC3E}">
        <p14:creationId xmlns:p14="http://schemas.microsoft.com/office/powerpoint/2010/main" val="115582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767F-A1AF-49EC-EE98-DCC2E1F4916D}"/>
              </a:ext>
            </a:extLst>
          </p:cNvPr>
          <p:cNvSpPr>
            <a:spLocks noGrp="1"/>
          </p:cNvSpPr>
          <p:nvPr>
            <p:ph type="title"/>
          </p:nvPr>
        </p:nvSpPr>
        <p:spPr>
          <a:xfrm>
            <a:off x="838200" y="365125"/>
            <a:ext cx="10828760" cy="1212315"/>
          </a:xfrm>
        </p:spPr>
        <p:txBody>
          <a:bodyPr anchor="b">
            <a:normAutofit/>
          </a:bodyPr>
          <a:lstStyle/>
          <a:p>
            <a:r>
              <a:rPr lang="en-GB" sz="4000"/>
              <a:t>1.1. International perspectives</a:t>
            </a:r>
          </a:p>
        </p:txBody>
      </p:sp>
      <p:cxnSp>
        <p:nvCxnSpPr>
          <p:cNvPr id="16" name="Straight Connector 15">
            <a:extLst>
              <a:ext uri="{FF2B5EF4-FFF2-40B4-BE49-F238E27FC236}">
                <a16:creationId xmlns:a16="http://schemas.microsoft.com/office/drawing/2014/main" id="{06849875-37F4-46FA-A870-36B4C115A7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10658178" cy="0"/>
          </a:xfrm>
          <a:prstGeom prst="line">
            <a:avLst/>
          </a:prstGeom>
          <a:ln w="19050">
            <a:solidFill>
              <a:srgbClr val="F53E0A"/>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D01104-CE80-64CC-3777-20A6FCA4C1E0}"/>
              </a:ext>
            </a:extLst>
          </p:cNvPr>
          <p:cNvSpPr>
            <a:spLocks noGrp="1"/>
          </p:cNvSpPr>
          <p:nvPr>
            <p:ph idx="1"/>
          </p:nvPr>
        </p:nvSpPr>
        <p:spPr>
          <a:xfrm>
            <a:off x="838200" y="1863969"/>
            <a:ext cx="7598134" cy="4194925"/>
          </a:xfrm>
        </p:spPr>
        <p:txBody>
          <a:bodyPr>
            <a:normAutofit/>
          </a:bodyPr>
          <a:lstStyle/>
          <a:p>
            <a:r>
              <a:rPr lang="en-GB" sz="2000"/>
              <a:t>Trade Growth</a:t>
            </a:r>
          </a:p>
          <a:p>
            <a:pPr lvl="1"/>
            <a:r>
              <a:rPr lang="en-GB" sz="2000"/>
              <a:t>Exceeds most other industries</a:t>
            </a:r>
          </a:p>
          <a:p>
            <a:pPr lvl="1"/>
            <a:r>
              <a:rPr lang="en-GB" sz="2000"/>
              <a:t>Especially in the Global South</a:t>
            </a:r>
          </a:p>
          <a:p>
            <a:pPr lvl="1"/>
            <a:r>
              <a:rPr lang="en-GB" sz="2000"/>
              <a:t>Resilient 2008 recession</a:t>
            </a:r>
          </a:p>
          <a:p>
            <a:r>
              <a:rPr lang="en-GB" sz="2000"/>
              <a:t>Scale of activities</a:t>
            </a:r>
          </a:p>
          <a:p>
            <a:pPr lvl="1"/>
            <a:r>
              <a:rPr lang="en-GB" sz="2000"/>
              <a:t>Growing</a:t>
            </a:r>
          </a:p>
          <a:p>
            <a:pPr lvl="1"/>
            <a:r>
              <a:rPr lang="en-GB" sz="2000"/>
              <a:t>Overall activity greater in the Global North</a:t>
            </a:r>
          </a:p>
          <a:p>
            <a:r>
              <a:rPr lang="en-GB" sz="2000"/>
              <a:t>Under-/non- reporting of trade in services and IPR</a:t>
            </a:r>
          </a:p>
          <a:p>
            <a:r>
              <a:rPr lang="en-GB" sz="2000"/>
              <a:t>Covid-19</a:t>
            </a:r>
          </a:p>
          <a:p>
            <a:pPr lvl="1"/>
            <a:r>
              <a:rPr lang="en-GB" sz="2000"/>
              <a:t>Live performance suffered massively</a:t>
            </a:r>
          </a:p>
          <a:p>
            <a:pPr lvl="1"/>
            <a:r>
              <a:rPr lang="en-GB" sz="2000"/>
              <a:t>Streaming and digital services grew significantly</a:t>
            </a:r>
          </a:p>
          <a:p>
            <a:pPr lvl="1"/>
            <a:endParaRPr lang="en-GB" sz="2000"/>
          </a:p>
        </p:txBody>
      </p:sp>
      <p:pic>
        <p:nvPicPr>
          <p:cNvPr id="5" name="Picture 4" descr="A picture containing text&#10;&#10;Description automatically generated">
            <a:extLst>
              <a:ext uri="{FF2B5EF4-FFF2-40B4-BE49-F238E27FC236}">
                <a16:creationId xmlns:a16="http://schemas.microsoft.com/office/drawing/2014/main" id="{1E69FE36-789E-D1C5-C995-6219D2063921}"/>
              </a:ext>
            </a:extLst>
          </p:cNvPr>
          <p:cNvPicPr>
            <a:picLocks noChangeAspect="1"/>
          </p:cNvPicPr>
          <p:nvPr/>
        </p:nvPicPr>
        <p:blipFill>
          <a:blip r:embed="rId2"/>
          <a:stretch>
            <a:fillRect/>
          </a:stretch>
        </p:blipFill>
        <p:spPr>
          <a:xfrm>
            <a:off x="8821740" y="1927579"/>
            <a:ext cx="1226702" cy="1803974"/>
          </a:xfrm>
          <a:prstGeom prst="rect">
            <a:avLst/>
          </a:prstGeom>
        </p:spPr>
      </p:pic>
      <p:pic>
        <p:nvPicPr>
          <p:cNvPr id="11" name="Picture 10" descr="Diagram&#10;&#10;Description automatically generated">
            <a:extLst>
              <a:ext uri="{FF2B5EF4-FFF2-40B4-BE49-F238E27FC236}">
                <a16:creationId xmlns:a16="http://schemas.microsoft.com/office/drawing/2014/main" id="{CF4EA6C2-D05E-DF62-E0DC-58F2AB93BC2E}"/>
              </a:ext>
            </a:extLst>
          </p:cNvPr>
          <p:cNvPicPr>
            <a:picLocks noChangeAspect="1"/>
          </p:cNvPicPr>
          <p:nvPr/>
        </p:nvPicPr>
        <p:blipFill>
          <a:blip r:embed="rId3"/>
          <a:stretch>
            <a:fillRect/>
          </a:stretch>
        </p:blipFill>
        <p:spPr>
          <a:xfrm>
            <a:off x="10340687" y="1927579"/>
            <a:ext cx="1271801" cy="1803974"/>
          </a:xfrm>
          <a:prstGeom prst="rect">
            <a:avLst/>
          </a:prstGeom>
        </p:spPr>
      </p:pic>
      <p:pic>
        <p:nvPicPr>
          <p:cNvPr id="9" name="Picture 8" descr="A picture containing text, outdoor, street&#10;&#10;Description automatically generated">
            <a:extLst>
              <a:ext uri="{FF2B5EF4-FFF2-40B4-BE49-F238E27FC236}">
                <a16:creationId xmlns:a16="http://schemas.microsoft.com/office/drawing/2014/main" id="{B360BF83-4E5D-318D-EE78-70D50F26C569}"/>
              </a:ext>
            </a:extLst>
          </p:cNvPr>
          <p:cNvPicPr>
            <a:picLocks noChangeAspect="1"/>
          </p:cNvPicPr>
          <p:nvPr/>
        </p:nvPicPr>
        <p:blipFill>
          <a:blip r:embed="rId4"/>
          <a:stretch>
            <a:fillRect/>
          </a:stretch>
        </p:blipFill>
        <p:spPr>
          <a:xfrm>
            <a:off x="8796935" y="3830379"/>
            <a:ext cx="1276311" cy="1803974"/>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364F26A3-A3E6-F8BF-A03D-0D7636B12C44}"/>
              </a:ext>
            </a:extLst>
          </p:cNvPr>
          <p:cNvPicPr>
            <a:picLocks noChangeAspect="1"/>
          </p:cNvPicPr>
          <p:nvPr/>
        </p:nvPicPr>
        <p:blipFill>
          <a:blip r:embed="rId5"/>
          <a:stretch>
            <a:fillRect/>
          </a:stretch>
        </p:blipFill>
        <p:spPr>
          <a:xfrm>
            <a:off x="10306863" y="3830379"/>
            <a:ext cx="1339450" cy="1803974"/>
          </a:xfrm>
          <a:prstGeom prst="rect">
            <a:avLst/>
          </a:prstGeom>
        </p:spPr>
      </p:pic>
    </p:spTree>
    <p:extLst>
      <p:ext uri="{BB962C8B-B14F-4D97-AF65-F5344CB8AC3E}">
        <p14:creationId xmlns:p14="http://schemas.microsoft.com/office/powerpoint/2010/main" val="129522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0F6C-1A73-D572-35A1-9157205C3F47}"/>
              </a:ext>
            </a:extLst>
          </p:cNvPr>
          <p:cNvSpPr>
            <a:spLocks noGrp="1"/>
          </p:cNvSpPr>
          <p:nvPr>
            <p:ph type="title"/>
          </p:nvPr>
        </p:nvSpPr>
        <p:spPr>
          <a:xfrm>
            <a:off x="4965430" y="629268"/>
            <a:ext cx="6586491" cy="1286160"/>
          </a:xfrm>
        </p:spPr>
        <p:txBody>
          <a:bodyPr anchor="b">
            <a:normAutofit/>
          </a:bodyPr>
          <a:lstStyle/>
          <a:p>
            <a:r>
              <a:rPr lang="en-GB" sz="4100"/>
              <a:t>1.2 Intersectional challenges to ‘real diversity’ </a:t>
            </a:r>
          </a:p>
        </p:txBody>
      </p:sp>
      <p:sp>
        <p:nvSpPr>
          <p:cNvPr id="12" name="Content Placeholder 11">
            <a:extLst>
              <a:ext uri="{FF2B5EF4-FFF2-40B4-BE49-F238E27FC236}">
                <a16:creationId xmlns:a16="http://schemas.microsoft.com/office/drawing/2014/main" id="{8C50C64C-D840-16AF-58F0-F956B50A62FA}"/>
              </a:ext>
            </a:extLst>
          </p:cNvPr>
          <p:cNvSpPr>
            <a:spLocks noGrp="1"/>
          </p:cNvSpPr>
          <p:nvPr>
            <p:ph idx="1"/>
          </p:nvPr>
        </p:nvSpPr>
        <p:spPr>
          <a:xfrm>
            <a:off x="4965431" y="2438400"/>
            <a:ext cx="6586489" cy="3785419"/>
          </a:xfrm>
        </p:spPr>
        <p:txBody>
          <a:bodyPr>
            <a:normAutofit/>
          </a:bodyPr>
          <a:lstStyle/>
          <a:p>
            <a:r>
              <a:rPr lang="en-GB" sz="2000"/>
              <a:t>Digitalisation</a:t>
            </a:r>
          </a:p>
          <a:p>
            <a:r>
              <a:rPr lang="en-GB" sz="2000"/>
              <a:t>Mobility of artists</a:t>
            </a:r>
          </a:p>
          <a:p>
            <a:r>
              <a:rPr lang="en-GB" sz="2000"/>
              <a:t>Remuneration</a:t>
            </a:r>
          </a:p>
          <a:p>
            <a:r>
              <a:rPr lang="en-GB" sz="2000"/>
              <a:t>Pensions/Sick pay</a:t>
            </a:r>
          </a:p>
          <a:p>
            <a:r>
              <a:rPr lang="en-GB" sz="2000"/>
              <a:t>Gender</a:t>
            </a:r>
          </a:p>
          <a:p>
            <a:r>
              <a:rPr lang="en-GB" sz="2000"/>
              <a:t>Ethnicity/Race</a:t>
            </a:r>
          </a:p>
          <a:p>
            <a:r>
              <a:rPr lang="en-GB" sz="2000"/>
              <a:t>Age</a:t>
            </a:r>
          </a:p>
          <a:p>
            <a:r>
              <a:rPr lang="en-GB" sz="2000"/>
              <a:t>Imbalance of trade (North –South)</a:t>
            </a:r>
          </a:p>
        </p:txBody>
      </p:sp>
      <p:pic>
        <p:nvPicPr>
          <p:cNvPr id="14" name="Picture 13" descr="A screenshot of a phone&#10;&#10;Description automatically generated with low confidence">
            <a:extLst>
              <a:ext uri="{FF2B5EF4-FFF2-40B4-BE49-F238E27FC236}">
                <a16:creationId xmlns:a16="http://schemas.microsoft.com/office/drawing/2014/main" id="{B0048C5E-7F35-C255-0BB3-BDFF73452980}"/>
              </a:ext>
            </a:extLst>
          </p:cNvPr>
          <p:cNvPicPr>
            <a:picLocks noChangeAspect="1"/>
          </p:cNvPicPr>
          <p:nvPr/>
        </p:nvPicPr>
        <p:blipFill rotWithShape="1">
          <a:blip r:embed="rId2"/>
          <a:srcRect l="173" r="12327"/>
          <a:stretch/>
        </p:blipFill>
        <p:spPr>
          <a:xfrm>
            <a:off x="21" y="10"/>
            <a:ext cx="4501642" cy="6857990"/>
          </a:xfrm>
          <a:prstGeom prst="rect">
            <a:avLst/>
          </a:prstGeom>
          <a:effec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34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8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05BF-FAB3-2F18-857C-1FD776F7F032}"/>
              </a:ext>
            </a:extLst>
          </p:cNvPr>
          <p:cNvSpPr>
            <a:spLocks noGrp="1"/>
          </p:cNvSpPr>
          <p:nvPr>
            <p:ph type="title"/>
          </p:nvPr>
        </p:nvSpPr>
        <p:spPr>
          <a:xfrm>
            <a:off x="445477" y="235399"/>
            <a:ext cx="10720754" cy="1325563"/>
          </a:xfrm>
        </p:spPr>
        <p:txBody>
          <a:bodyPr/>
          <a:lstStyle/>
          <a:p>
            <a:r>
              <a:rPr lang="en-GB" dirty="0"/>
              <a:t>1.3 Macro-challenges to the creative economy</a:t>
            </a:r>
          </a:p>
        </p:txBody>
      </p:sp>
      <p:sp>
        <p:nvSpPr>
          <p:cNvPr id="3" name="Content Placeholder 2">
            <a:extLst>
              <a:ext uri="{FF2B5EF4-FFF2-40B4-BE49-F238E27FC236}">
                <a16:creationId xmlns:a16="http://schemas.microsoft.com/office/drawing/2014/main" id="{F8AD8097-1A80-0C4E-7AC6-D00E983E2A23}"/>
              </a:ext>
            </a:extLst>
          </p:cNvPr>
          <p:cNvSpPr>
            <a:spLocks noGrp="1"/>
          </p:cNvSpPr>
          <p:nvPr>
            <p:ph idx="1"/>
          </p:nvPr>
        </p:nvSpPr>
        <p:spPr>
          <a:xfrm>
            <a:off x="838200" y="1431235"/>
            <a:ext cx="10515600" cy="5061640"/>
          </a:xfrm>
        </p:spPr>
        <p:txBody>
          <a:bodyPr>
            <a:normAutofit fontScale="85000" lnSpcReduction="20000"/>
          </a:bodyPr>
          <a:lstStyle/>
          <a:p>
            <a:r>
              <a:rPr lang="en-GB" dirty="0"/>
              <a:t>State funding for culture: eternal reductions</a:t>
            </a:r>
          </a:p>
          <a:p>
            <a:pPr lvl="1"/>
            <a:r>
              <a:rPr lang="en-GB" dirty="0"/>
              <a:t>Short term</a:t>
            </a:r>
          </a:p>
          <a:p>
            <a:pPr lvl="1"/>
            <a:r>
              <a:rPr lang="en-GB" dirty="0"/>
              <a:t>Long term decline</a:t>
            </a:r>
          </a:p>
          <a:p>
            <a:r>
              <a:rPr lang="en-GB" dirty="0"/>
              <a:t>Funding/Support for networks and intermediaries</a:t>
            </a:r>
          </a:p>
          <a:p>
            <a:pPr lvl="1"/>
            <a:r>
              <a:rPr lang="en-GB" dirty="0"/>
              <a:t>Agility/Fragility of the cultural ecosystem</a:t>
            </a:r>
          </a:p>
          <a:p>
            <a:pPr lvl="1"/>
            <a:r>
              <a:rPr lang="en-GB" dirty="0"/>
              <a:t>Vulnerable to ‘missing links’</a:t>
            </a:r>
          </a:p>
          <a:p>
            <a:pPr lvl="1"/>
            <a:r>
              <a:rPr lang="en-GB" dirty="0"/>
              <a:t>Economic and social sustainability</a:t>
            </a:r>
          </a:p>
          <a:p>
            <a:r>
              <a:rPr lang="en-GB" dirty="0"/>
              <a:t>Asymmetries of trade, and access to/use of / distribution systems</a:t>
            </a:r>
          </a:p>
          <a:p>
            <a:pPr lvl="1"/>
            <a:r>
              <a:rPr lang="en-GB" dirty="0"/>
              <a:t>Historical/Colonial ‘lock out’ or ‘tax’ on participation</a:t>
            </a:r>
          </a:p>
          <a:p>
            <a:r>
              <a:rPr lang="en-GB" dirty="0"/>
              <a:t>Environmental Sustainability</a:t>
            </a:r>
          </a:p>
          <a:p>
            <a:pPr lvl="1"/>
            <a:r>
              <a:rPr lang="en-GB" dirty="0"/>
              <a:t>Electronic and Fashion systems of waste production, and merchandising</a:t>
            </a:r>
          </a:p>
          <a:p>
            <a:pPr lvl="2"/>
            <a:r>
              <a:rPr lang="en-GB" dirty="0"/>
              <a:t>Use of Rare Earth minerals from conflict zones</a:t>
            </a:r>
          </a:p>
          <a:p>
            <a:pPr lvl="1"/>
            <a:r>
              <a:rPr lang="en-GB" dirty="0"/>
              <a:t>Vulnerability to weather and sea level changes: heritage</a:t>
            </a:r>
          </a:p>
          <a:p>
            <a:pPr lvl="1"/>
            <a:r>
              <a:rPr lang="en-GB" dirty="0"/>
              <a:t>Carbon footprint of travel to events: Live events</a:t>
            </a:r>
          </a:p>
          <a:p>
            <a:pPr lvl="2"/>
            <a:r>
              <a:rPr lang="en-GB" dirty="0"/>
              <a:t>Transportation of goods and people</a:t>
            </a:r>
          </a:p>
          <a:p>
            <a:pPr lvl="2"/>
            <a:r>
              <a:rPr lang="en-GB" dirty="0"/>
              <a:t>Cooling costs ‘the cloud’, and crypto-currency: hidden burden of the web</a:t>
            </a:r>
          </a:p>
        </p:txBody>
      </p:sp>
      <p:pic>
        <p:nvPicPr>
          <p:cNvPr id="5" name="Picture 4" descr="A picture containing text, electronics, camera&#10;&#10;Description automatically generated">
            <a:extLst>
              <a:ext uri="{FF2B5EF4-FFF2-40B4-BE49-F238E27FC236}">
                <a16:creationId xmlns:a16="http://schemas.microsoft.com/office/drawing/2014/main" id="{7C2B58FF-D254-61EA-B203-E1E1BA601F3B}"/>
              </a:ext>
            </a:extLst>
          </p:cNvPr>
          <p:cNvPicPr>
            <a:picLocks noChangeAspect="1"/>
          </p:cNvPicPr>
          <p:nvPr/>
        </p:nvPicPr>
        <p:blipFill>
          <a:blip r:embed="rId2"/>
          <a:stretch>
            <a:fillRect/>
          </a:stretch>
        </p:blipFill>
        <p:spPr>
          <a:xfrm>
            <a:off x="9664700" y="2063405"/>
            <a:ext cx="2527300" cy="3797300"/>
          </a:xfrm>
          <a:prstGeom prst="rect">
            <a:avLst/>
          </a:prstGeom>
        </p:spPr>
      </p:pic>
    </p:spTree>
    <p:extLst>
      <p:ext uri="{BB962C8B-B14F-4D97-AF65-F5344CB8AC3E}">
        <p14:creationId xmlns:p14="http://schemas.microsoft.com/office/powerpoint/2010/main" val="90873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BCFE67-841B-71CD-5CA2-753C03434B8E}"/>
              </a:ext>
            </a:extLst>
          </p:cNvPr>
          <p:cNvSpPr>
            <a:spLocks noGrp="1"/>
          </p:cNvSpPr>
          <p:nvPr>
            <p:ph type="title"/>
          </p:nvPr>
        </p:nvSpPr>
        <p:spPr>
          <a:xfrm>
            <a:off x="643467" y="321734"/>
            <a:ext cx="10905066" cy="1135737"/>
          </a:xfrm>
        </p:spPr>
        <p:txBody>
          <a:bodyPr>
            <a:normAutofit/>
          </a:bodyPr>
          <a:lstStyle/>
          <a:p>
            <a:r>
              <a:rPr lang="en-GB" sz="3600"/>
              <a:t>2.1 Shifting conceptualisations of the creative economy</a:t>
            </a:r>
          </a:p>
        </p:txBody>
      </p:sp>
      <p:sp>
        <p:nvSpPr>
          <p:cNvPr id="3" name="Content Placeholder 2">
            <a:extLst>
              <a:ext uri="{FF2B5EF4-FFF2-40B4-BE49-F238E27FC236}">
                <a16:creationId xmlns:a16="http://schemas.microsoft.com/office/drawing/2014/main" id="{9581A202-F90A-F24F-0EED-D5565F670E11}"/>
              </a:ext>
            </a:extLst>
          </p:cNvPr>
          <p:cNvSpPr>
            <a:spLocks noGrp="1"/>
          </p:cNvSpPr>
          <p:nvPr>
            <p:ph idx="1"/>
          </p:nvPr>
        </p:nvSpPr>
        <p:spPr>
          <a:xfrm>
            <a:off x="643469" y="1782981"/>
            <a:ext cx="4008384" cy="4393982"/>
          </a:xfrm>
        </p:spPr>
        <p:txBody>
          <a:bodyPr>
            <a:normAutofit/>
          </a:bodyPr>
          <a:lstStyle/>
          <a:p>
            <a:r>
              <a:rPr lang="en-GB" sz="1400"/>
              <a:t>Partiality</a:t>
            </a:r>
          </a:p>
          <a:p>
            <a:pPr lvl="1"/>
            <a:r>
              <a:rPr lang="en-GB" sz="1400"/>
              <a:t>The artist, separated from production and society</a:t>
            </a:r>
          </a:p>
          <a:p>
            <a:pPr lvl="2"/>
            <a:r>
              <a:rPr lang="en-GB" sz="1400"/>
              <a:t>Recent discovery of ‘cluster and co-location’ (as atomistic)</a:t>
            </a:r>
          </a:p>
          <a:p>
            <a:pPr lvl="2"/>
            <a:r>
              <a:rPr lang="en-GB" sz="1400"/>
              <a:t>Reduction of culture to space</a:t>
            </a:r>
          </a:p>
          <a:p>
            <a:pPr lvl="1"/>
            <a:r>
              <a:rPr lang="en-GB" sz="1400"/>
              <a:t>Focus on the (western) romantic concept of the artist</a:t>
            </a:r>
          </a:p>
          <a:p>
            <a:pPr lvl="1"/>
            <a:r>
              <a:rPr lang="en-GB" sz="1400"/>
              <a:t>The hierarchical divisions of (western) cultural value</a:t>
            </a:r>
          </a:p>
          <a:p>
            <a:r>
              <a:rPr lang="en-GB" sz="1400"/>
              <a:t>Instead </a:t>
            </a:r>
          </a:p>
          <a:p>
            <a:pPr lvl="1"/>
            <a:r>
              <a:rPr lang="en-GB" sz="1400"/>
              <a:t>Relational concepts of the cultural/creative process</a:t>
            </a:r>
          </a:p>
          <a:p>
            <a:pPr lvl="1"/>
            <a:r>
              <a:rPr lang="en-GB" sz="1400"/>
              <a:t>Trans-local flows as constitutive of places and cultures</a:t>
            </a:r>
          </a:p>
          <a:p>
            <a:pPr lvl="1"/>
            <a:r>
              <a:rPr lang="en-GB" sz="1400"/>
              <a:t>Cyclical, heuristic, and re-cursive eco-systems of culture</a:t>
            </a:r>
          </a:p>
          <a:p>
            <a:pPr lvl="1"/>
            <a:endParaRPr lang="en-GB" sz="1400"/>
          </a:p>
        </p:txBody>
      </p:sp>
      <p:grpSp>
        <p:nvGrpSpPr>
          <p:cNvPr id="18"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Content Placeholder 3" descr="concentric.tiff">
            <a:extLst>
              <a:ext uri="{FF2B5EF4-FFF2-40B4-BE49-F238E27FC236}">
                <a16:creationId xmlns:a16="http://schemas.microsoft.com/office/drawing/2014/main" id="{AF26C547-87D1-0628-C8E6-AE71CE26E7EF}"/>
              </a:ext>
            </a:extLst>
          </p:cNvPr>
          <p:cNvPicPr>
            <a:picLocks noChangeAspect="1"/>
          </p:cNvPicPr>
          <p:nvPr/>
        </p:nvPicPr>
        <p:blipFill>
          <a:blip r:embed="rId3">
            <a:extLst>
              <a:ext uri="{28A0092B-C50C-407E-A947-70E740481C1C}">
                <a14:useLocalDpi xmlns:a14="http://schemas.microsoft.com/office/drawing/2010/main" val="0"/>
              </a:ext>
            </a:extLst>
          </a:blip>
          <a:srcRect l="-17250" r="-17250"/>
          <a:stretch>
            <a:fillRect/>
          </a:stretch>
        </p:blipFill>
        <p:spPr>
          <a:xfrm>
            <a:off x="5295320" y="2272770"/>
            <a:ext cx="6253212" cy="3382314"/>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7140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1557-C2B9-A99C-B72F-C67BD78E113C}"/>
              </a:ext>
            </a:extLst>
          </p:cNvPr>
          <p:cNvSpPr>
            <a:spLocks noGrp="1"/>
          </p:cNvSpPr>
          <p:nvPr>
            <p:ph type="title"/>
          </p:nvPr>
        </p:nvSpPr>
        <p:spPr>
          <a:xfrm>
            <a:off x="176463" y="365125"/>
            <a:ext cx="8307137" cy="1325563"/>
          </a:xfrm>
        </p:spPr>
        <p:txBody>
          <a:bodyPr>
            <a:normAutofit/>
          </a:bodyPr>
          <a:lstStyle/>
          <a:p>
            <a:r>
              <a:rPr lang="en-GB" dirty="0"/>
              <a:t>2.2 The expanding field of the creative economy</a:t>
            </a:r>
          </a:p>
        </p:txBody>
      </p:sp>
      <p:sp>
        <p:nvSpPr>
          <p:cNvPr id="3" name="Content Placeholder 2">
            <a:extLst>
              <a:ext uri="{FF2B5EF4-FFF2-40B4-BE49-F238E27FC236}">
                <a16:creationId xmlns:a16="http://schemas.microsoft.com/office/drawing/2014/main" id="{AB2161D3-39DC-355E-7C10-4EC5E546C655}"/>
              </a:ext>
            </a:extLst>
          </p:cNvPr>
          <p:cNvSpPr>
            <a:spLocks noGrp="1"/>
          </p:cNvSpPr>
          <p:nvPr>
            <p:ph idx="1"/>
          </p:nvPr>
        </p:nvSpPr>
        <p:spPr>
          <a:xfrm>
            <a:off x="838200" y="1825625"/>
            <a:ext cx="5562600" cy="4351338"/>
          </a:xfrm>
        </p:spPr>
        <p:txBody>
          <a:bodyPr>
            <a:normAutofit fontScale="92500"/>
          </a:bodyPr>
          <a:lstStyle/>
          <a:p>
            <a:r>
              <a:rPr lang="en-GB" dirty="0"/>
              <a:t>Cultural objects and services</a:t>
            </a:r>
          </a:p>
          <a:p>
            <a:pPr lvl="1"/>
            <a:r>
              <a:rPr lang="en-GB" dirty="0"/>
              <a:t>Lateral and horizontal linkages of process</a:t>
            </a:r>
          </a:p>
          <a:p>
            <a:pPr lvl="1"/>
            <a:r>
              <a:rPr lang="en-GB" dirty="0"/>
              <a:t>Instantiated /locale</a:t>
            </a:r>
          </a:p>
          <a:p>
            <a:r>
              <a:rPr lang="en-GB" dirty="0"/>
              <a:t>Inter-woven networks of meaning and value making</a:t>
            </a:r>
          </a:p>
          <a:p>
            <a:pPr lvl="1"/>
            <a:r>
              <a:rPr lang="en-GB" dirty="0"/>
              <a:t>Art forms /Domains</a:t>
            </a:r>
          </a:p>
          <a:p>
            <a:pPr lvl="1"/>
            <a:r>
              <a:rPr lang="en-GB" dirty="0"/>
              <a:t>Functions </a:t>
            </a:r>
          </a:p>
          <a:p>
            <a:r>
              <a:rPr lang="en-GB" dirty="0"/>
              <a:t>Justifying, relating and fixing value/s</a:t>
            </a:r>
          </a:p>
          <a:p>
            <a:pPr lvl="1"/>
            <a:r>
              <a:rPr lang="en-GB" dirty="0"/>
              <a:t>In society</a:t>
            </a:r>
          </a:p>
          <a:p>
            <a:r>
              <a:rPr lang="en-GB" dirty="0"/>
              <a:t>Circular economy</a:t>
            </a:r>
          </a:p>
        </p:txBody>
      </p:sp>
      <p:pic>
        <p:nvPicPr>
          <p:cNvPr id="4" name="Content Placeholder 4" descr="A picture containing graphical user interface&#10;&#10;Description automatically generated">
            <a:extLst>
              <a:ext uri="{FF2B5EF4-FFF2-40B4-BE49-F238E27FC236}">
                <a16:creationId xmlns:a16="http://schemas.microsoft.com/office/drawing/2014/main" id="{0FA9055E-0301-A54F-337A-BB8EF9DD4DF0}"/>
              </a:ext>
            </a:extLst>
          </p:cNvPr>
          <p:cNvPicPr>
            <a:picLocks noChangeAspect="1"/>
          </p:cNvPicPr>
          <p:nvPr/>
        </p:nvPicPr>
        <p:blipFill>
          <a:blip r:embed="rId3"/>
          <a:stretch>
            <a:fillRect/>
          </a:stretch>
        </p:blipFill>
        <p:spPr>
          <a:xfrm>
            <a:off x="8483600" y="9565"/>
            <a:ext cx="3708400" cy="3632120"/>
          </a:xfrm>
          <a:prstGeom prst="rect">
            <a:avLst/>
          </a:prstGeom>
        </p:spPr>
      </p:pic>
      <p:pic>
        <p:nvPicPr>
          <p:cNvPr id="5" name="Picture 4" descr="Diagram&#10;&#10;Description automatically generated">
            <a:extLst>
              <a:ext uri="{FF2B5EF4-FFF2-40B4-BE49-F238E27FC236}">
                <a16:creationId xmlns:a16="http://schemas.microsoft.com/office/drawing/2014/main" id="{483556AB-82B4-0C42-456C-ECF8B77A1467}"/>
              </a:ext>
            </a:extLst>
          </p:cNvPr>
          <p:cNvPicPr>
            <a:picLocks noChangeAspect="1"/>
          </p:cNvPicPr>
          <p:nvPr/>
        </p:nvPicPr>
        <p:blipFill>
          <a:blip r:embed="rId4"/>
          <a:stretch>
            <a:fillRect/>
          </a:stretch>
        </p:blipFill>
        <p:spPr>
          <a:xfrm>
            <a:off x="8021053" y="3726807"/>
            <a:ext cx="4170947" cy="3121628"/>
          </a:xfrm>
          <a:prstGeom prst="rect">
            <a:avLst/>
          </a:prstGeom>
        </p:spPr>
      </p:pic>
    </p:spTree>
    <p:extLst>
      <p:ext uri="{BB962C8B-B14F-4D97-AF65-F5344CB8AC3E}">
        <p14:creationId xmlns:p14="http://schemas.microsoft.com/office/powerpoint/2010/main" val="170591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5CCD6A-E6EF-114F-9633-34ADF9846BDC}"/>
              </a:ext>
            </a:extLst>
          </p:cNvPr>
          <p:cNvPicPr>
            <a:picLocks noChangeAspect="1"/>
          </p:cNvPicPr>
          <p:nvPr/>
        </p:nvPicPr>
        <p:blipFill>
          <a:blip r:embed="rId3"/>
          <a:stretch>
            <a:fillRect/>
          </a:stretch>
        </p:blipFill>
        <p:spPr>
          <a:xfrm>
            <a:off x="609601" y="-23446"/>
            <a:ext cx="12478049" cy="6858000"/>
          </a:xfrm>
          <a:prstGeom prst="rect">
            <a:avLst/>
          </a:prstGeom>
        </p:spPr>
      </p:pic>
      <p:sp>
        <p:nvSpPr>
          <p:cNvPr id="7" name="Title 6">
            <a:extLst>
              <a:ext uri="{FF2B5EF4-FFF2-40B4-BE49-F238E27FC236}">
                <a16:creationId xmlns:a16="http://schemas.microsoft.com/office/drawing/2014/main" id="{A7E6136A-E602-8943-89F6-A9EA523673AD}"/>
              </a:ext>
            </a:extLst>
          </p:cNvPr>
          <p:cNvSpPr>
            <a:spLocks noGrp="1"/>
          </p:cNvSpPr>
          <p:nvPr>
            <p:ph type="title"/>
          </p:nvPr>
        </p:nvSpPr>
        <p:spPr>
          <a:xfrm>
            <a:off x="0" y="3727937"/>
            <a:ext cx="2297722" cy="2930769"/>
          </a:xfrm>
        </p:spPr>
        <p:txBody>
          <a:bodyPr>
            <a:normAutofit fontScale="90000"/>
          </a:bodyPr>
          <a:lstStyle/>
          <a:p>
            <a:r>
              <a:rPr lang="en-GB" dirty="0"/>
              <a:t>The practices of the Creative Economy of Music</a:t>
            </a:r>
          </a:p>
        </p:txBody>
      </p:sp>
    </p:spTree>
    <p:extLst>
      <p:ext uri="{BB962C8B-B14F-4D97-AF65-F5344CB8AC3E}">
        <p14:creationId xmlns:p14="http://schemas.microsoft.com/office/powerpoint/2010/main" val="408833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8" descr="A hand holding a pair of sunglasses&#10;&#10;Description automatically generated with medium confidence">
            <a:extLst>
              <a:ext uri="{FF2B5EF4-FFF2-40B4-BE49-F238E27FC236}">
                <a16:creationId xmlns:a16="http://schemas.microsoft.com/office/drawing/2014/main" id="{8B24D131-F3BE-7304-E1C2-ADE44216AB13}"/>
              </a:ext>
            </a:extLst>
          </p:cNvPr>
          <p:cNvPicPr>
            <a:picLocks noChangeAspect="1"/>
          </p:cNvPicPr>
          <p:nvPr/>
        </p:nvPicPr>
        <p:blipFill rotWithShape="1">
          <a:blip r:embed="rId3"/>
          <a:srcRect t="14693" r="9089" b="692"/>
          <a:stretch/>
        </p:blipFill>
        <p:spPr>
          <a:xfrm>
            <a:off x="3523488" y="10"/>
            <a:ext cx="8668512" cy="6857990"/>
          </a:xfrm>
          <a:prstGeom prst="rect">
            <a:avLst/>
          </a:prstGeom>
        </p:spPr>
      </p:pic>
      <p:sp>
        <p:nvSpPr>
          <p:cNvPr id="26" name="Rectangle 2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4EFB48-5B95-63EC-3402-85261EF4D7F3}"/>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dirty="0"/>
              <a:t>23.1 New visibilities of power and control</a:t>
            </a:r>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1475B685-0899-68C8-E4E6-594E7FE5ED1B}"/>
              </a:ext>
            </a:extLst>
          </p:cNvPr>
          <p:cNvSpPr>
            <a:spLocks noGrp="1"/>
          </p:cNvSpPr>
          <p:nvPr>
            <p:ph sz="half" idx="1"/>
          </p:nvPr>
        </p:nvSpPr>
        <p:spPr>
          <a:xfrm>
            <a:off x="0" y="2827782"/>
            <a:ext cx="4501662" cy="3789192"/>
          </a:xfrm>
        </p:spPr>
        <p:txBody>
          <a:bodyPr vert="horz" lIns="91440" tIns="45720" rIns="91440" bIns="45720" rtlCol="0" anchor="t">
            <a:normAutofit fontScale="92500" lnSpcReduction="20000"/>
          </a:bodyPr>
          <a:lstStyle/>
          <a:p>
            <a:r>
              <a:rPr lang="en-US" sz="1600" dirty="0"/>
              <a:t>Institutional. Perspectives</a:t>
            </a:r>
          </a:p>
          <a:p>
            <a:pPr lvl="1"/>
            <a:r>
              <a:rPr lang="en-US" sz="1600" dirty="0"/>
              <a:t>Examining the market as a construct not a given</a:t>
            </a:r>
          </a:p>
          <a:p>
            <a:pPr lvl="2"/>
            <a:r>
              <a:rPr lang="en-US" sz="1600" dirty="0"/>
              <a:t>Constructed of variable and unequal networks and hierarchies</a:t>
            </a:r>
          </a:p>
          <a:p>
            <a:pPr lvl="2"/>
            <a:r>
              <a:rPr lang="en-US" sz="1600" dirty="0"/>
              <a:t>Prices are only one ‘signal’ (other values are at play)</a:t>
            </a:r>
          </a:p>
          <a:p>
            <a:pPr lvl="2"/>
            <a:r>
              <a:rPr lang="en-US" sz="1600" dirty="0"/>
              <a:t>What is economic and what cultural?</a:t>
            </a:r>
          </a:p>
          <a:p>
            <a:pPr lvl="1"/>
            <a:r>
              <a:rPr lang="en-US" sz="1600" dirty="0"/>
              <a:t>Supply and demand are structured and controlled</a:t>
            </a:r>
          </a:p>
          <a:p>
            <a:pPr lvl="2"/>
            <a:r>
              <a:rPr lang="en-US" sz="1600" dirty="0"/>
              <a:t>Access limited by powerful actors</a:t>
            </a:r>
          </a:p>
          <a:p>
            <a:pPr lvl="2"/>
            <a:r>
              <a:rPr lang="en-US" sz="1600" dirty="0"/>
              <a:t>Location of command and control</a:t>
            </a:r>
          </a:p>
          <a:p>
            <a:pPr lvl="2"/>
            <a:r>
              <a:rPr lang="en-US" sz="1600" dirty="0"/>
              <a:t>Consequences of trans-local decisions</a:t>
            </a:r>
          </a:p>
          <a:p>
            <a:pPr lvl="1"/>
            <a:r>
              <a:rPr lang="en-US" sz="1600" dirty="0"/>
              <a:t>Regulation is internal to the system</a:t>
            </a:r>
          </a:p>
          <a:p>
            <a:pPr lvl="2"/>
            <a:r>
              <a:rPr lang="en-US" sz="1600" dirty="0"/>
              <a:t>Commonly limited to nation states or regions</a:t>
            </a:r>
          </a:p>
          <a:p>
            <a:pPr lvl="1"/>
            <a:r>
              <a:rPr lang="en-US" sz="1600" dirty="0"/>
              <a:t>Variations across territory/space (and/or access to resources)</a:t>
            </a:r>
          </a:p>
        </p:txBody>
      </p:sp>
    </p:spTree>
    <p:extLst>
      <p:ext uri="{BB962C8B-B14F-4D97-AF65-F5344CB8AC3E}">
        <p14:creationId xmlns:p14="http://schemas.microsoft.com/office/powerpoint/2010/main" val="1388032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5757</TotalTime>
  <Words>1007</Words>
  <Application>Microsoft Macintosh PowerPoint</Application>
  <PresentationFormat>Widescreen</PresentationFormat>
  <Paragraphs>166</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Corbel</vt:lpstr>
      <vt:lpstr>Office Theme</vt:lpstr>
      <vt:lpstr>Transformations of the Creative Economy </vt:lpstr>
      <vt:lpstr>0. Overview</vt:lpstr>
      <vt:lpstr>1.1. International perspectives</vt:lpstr>
      <vt:lpstr>1.2 Intersectional challenges to ‘real diversity’ </vt:lpstr>
      <vt:lpstr>1.3 Macro-challenges to the creative economy</vt:lpstr>
      <vt:lpstr>2.1 Shifting conceptualisations of the creative economy</vt:lpstr>
      <vt:lpstr>2.2 The expanding field of the creative economy</vt:lpstr>
      <vt:lpstr>The practices of the Creative Economy of Music</vt:lpstr>
      <vt:lpstr>23.1 New visibilities of power and control</vt:lpstr>
      <vt:lpstr>3.2 Organisation and operation of the creative economy: hybrids not dualisms</vt:lpstr>
      <vt:lpstr>3.3 Re-describing the creative economy:  what becomes visible</vt:lpstr>
      <vt:lpstr>4.1 Responding to challenges of ‘new realities’ with new approaches to governance</vt:lpstr>
      <vt:lpstr>4.2 The new institutionalism for creative economy governance </vt:lpstr>
      <vt:lpstr>5.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Transformations of the Creative Economy </dc:title>
  <dc:creator>Pratt, Andy</dc:creator>
  <cp:lastModifiedBy>Pratt, Andy</cp:lastModifiedBy>
  <cp:revision>6</cp:revision>
  <dcterms:created xsi:type="dcterms:W3CDTF">2022-10-31T20:54:13Z</dcterms:created>
  <dcterms:modified xsi:type="dcterms:W3CDTF">2022-11-06T20:15:00Z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2022-10-31T21:01:37Z</vt:lpwstr>
  </property>
  <property fmtid="{D5CDD505-2E9C-101B-9397-08002B2CF9AE}" pid="4" name="MSIP_Label_06c24981-b6df-48f8-949b-0896357b9b03_Method">
    <vt:lpwstr>Privileged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73a928d7-e02d-417c-8694-db0579421496</vt:lpwstr>
  </property>
  <property fmtid="{D5CDD505-2E9C-101B-9397-08002B2CF9AE}" pid="8" name="MSIP_Label_06c24981-b6df-48f8-949b-0896357b9b03_ContentBits">
    <vt:lpwstr>0</vt:lpwstr>
  </property>
</Properties>
</file>