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hYgAi1oqOmBQUOkRsCv+yZV4g7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2472E24-CC57-4B4C-B73A-32E221DF37D5}">
  <a:tblStyle styleId="{72472E24-CC57-4B4C-B73A-32E221DF37D5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6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6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5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3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6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36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3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3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3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7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7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3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8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38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3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9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9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39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3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0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4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1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1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4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30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30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3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4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4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34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3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2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2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2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2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2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2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2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2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2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25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ctrTitle"/>
          </p:nvPr>
        </p:nvSpPr>
        <p:spPr>
          <a:xfrm>
            <a:off x="648085" y="2404531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/>
              <a:t>The Future of the Cultural and Creative Industries – Business Models and Innovation</a:t>
            </a:r>
            <a:endParaRPr/>
          </a:p>
        </p:txBody>
      </p:sp>
      <p:sp>
        <p:nvSpPr>
          <p:cNvPr id="144" name="Google Shape;144;p1"/>
          <p:cNvSpPr txBox="1"/>
          <p:nvPr>
            <p:ph idx="1" type="subTitle"/>
          </p:nvPr>
        </p:nvSpPr>
        <p:spPr>
          <a:xfrm>
            <a:off x="6345382" y="4281743"/>
            <a:ext cx="2069639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Raymond Ndhlovu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Jen Snowball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/>
              <a:t>CCI Macro Contributions and Comparisons – South Africa and Zimbabwe</a:t>
            </a:r>
            <a:endParaRPr/>
          </a:p>
        </p:txBody>
      </p:sp>
      <p:graphicFrame>
        <p:nvGraphicFramePr>
          <p:cNvPr id="200" name="Google Shape;200;p10"/>
          <p:cNvGraphicFramePr/>
          <p:nvPr/>
        </p:nvGraphicFramePr>
        <p:xfrm>
          <a:off x="769428" y="21224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{72472E24-CC57-4B4C-B73A-32E221DF37D5}</a:tableStyleId>
              </a:tblPr>
              <a:tblGrid>
                <a:gridCol w="1682500"/>
                <a:gridCol w="1682500"/>
                <a:gridCol w="1682500"/>
                <a:gridCol w="1682500"/>
              </a:tblGrid>
              <a:tr h="829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GDP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Employment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Internet Access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South Africa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2.97%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78.6%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Zimbabwe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6.9%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N/A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55.7%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01" name="Google Shape;201;p10"/>
          <p:cNvSpPr txBox="1"/>
          <p:nvPr/>
        </p:nvSpPr>
        <p:spPr>
          <a:xfrm>
            <a:off x="677334" y="5320884"/>
            <a:ext cx="84031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2020, decline of approximately 50% from the 2019 GDP contributions in South Africa </a:t>
            </a:r>
            <a:endParaRPr/>
          </a:p>
        </p:txBody>
      </p:sp>
      <p:sp>
        <p:nvSpPr>
          <p:cNvPr id="202" name="Google Shape;202;p10"/>
          <p:cNvSpPr txBox="1"/>
          <p:nvPr/>
        </p:nvSpPr>
        <p:spPr>
          <a:xfrm>
            <a:off x="677334" y="4704643"/>
            <a:ext cx="570807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SACO, 2020; 2021, Creatives Unlocked, 2020</a:t>
            </a:r>
            <a:endParaRPr sz="10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/>
          <p:nvPr>
            <p:ph idx="1" type="body"/>
          </p:nvPr>
        </p:nvSpPr>
        <p:spPr>
          <a:xfrm>
            <a:off x="1524000" y="0"/>
            <a:ext cx="9144000" cy="6741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Arts and Cultural also vulnerable to shocks such as the the 2008 financial crisis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“It is indeed the arts and culture that are at the very root of economic development and act as a catalyst for economic growth” (Urbact, 2006)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Therefore, the impact of the arts and cultural sector on the economy; overall economic growth and development, must be analysed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descr="C:\Users\Raymond\Desktop\presentation\0681866.jpg" id="208" name="Google Shape;2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412" y="1656219"/>
            <a:ext cx="2232244" cy="971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Raymond\Desktop\presentation\go_back.jpg" id="209" name="Google Shape;20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3791" y="1213272"/>
            <a:ext cx="4086224" cy="215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Business models</a:t>
            </a:r>
            <a:endParaRPr/>
          </a:p>
        </p:txBody>
      </p:sp>
      <p:sp>
        <p:nvSpPr>
          <p:cNvPr id="215" name="Google Shape;215;p1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The “concept” of business models  encompasses: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value creation,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delivery of a value-processed goods to a market/market segments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Mechanisms of value capture employed by the firm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How all these elements are linked together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 txBox="1"/>
          <p:nvPr>
            <p:ph type="title"/>
          </p:nvPr>
        </p:nvSpPr>
        <p:spPr>
          <a:xfrm>
            <a:off x="270164" y="-134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The Culture Cycle (aka The Value Chain)</a:t>
            </a:r>
            <a:endParaRPr/>
          </a:p>
        </p:txBody>
      </p:sp>
      <p:pic>
        <p:nvPicPr>
          <p:cNvPr id="221" name="Google Shape;22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11" y="1108797"/>
            <a:ext cx="7093961" cy="4973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Components of business models</a:t>
            </a:r>
            <a:endParaRPr/>
          </a:p>
        </p:txBody>
      </p:sp>
      <p:sp>
        <p:nvSpPr>
          <p:cNvPr id="227" name="Google Shape;227;p1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What is the supply of cultural goods and services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How are these goods and services produced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By whom and by what means are relationships structured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How much income is generated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Sustainable Business Models</a:t>
            </a:r>
            <a:endParaRPr/>
          </a:p>
        </p:txBody>
      </p:sp>
      <p:sp>
        <p:nvSpPr>
          <p:cNvPr id="233" name="Google Shape;233;p15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Sustainability in business models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Triple Bottom Line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Business model dynamics</a:t>
            </a:r>
            <a:endParaRPr/>
          </a:p>
        </p:txBody>
      </p:sp>
      <p:sp>
        <p:nvSpPr>
          <p:cNvPr id="239" name="Google Shape;239;p1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Business model innovation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Business model adaptation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Business model evolution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/>
          <p:nvPr>
            <p:ph type="title"/>
          </p:nvPr>
        </p:nvSpPr>
        <p:spPr>
          <a:xfrm>
            <a:off x="131618" y="-99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Business Model Innovation</a:t>
            </a:r>
            <a:endParaRPr/>
          </a:p>
        </p:txBody>
      </p:sp>
      <p:sp>
        <p:nvSpPr>
          <p:cNvPr id="245" name="Google Shape;245;p17"/>
          <p:cNvSpPr txBox="1"/>
          <p:nvPr>
            <p:ph idx="1" type="body"/>
          </p:nvPr>
        </p:nvSpPr>
        <p:spPr>
          <a:xfrm>
            <a:off x="277734" y="1315663"/>
            <a:ext cx="10515600" cy="478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1" lang="en-US" u="sng"/>
              <a:t>Oslo Manual for measuring Innovation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Product Innovation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Process Innovation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Marketing Innovation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Organisational Innovation</a:t>
            </a:r>
            <a:endParaRPr/>
          </a:p>
        </p:txBody>
      </p:sp>
      <p:pic>
        <p:nvPicPr>
          <p:cNvPr descr="Norway Oslo Stock Illustrations – 2,594 Norway Oslo Stock Illustrations,  Vectors &amp; Clipart - Dreamstime" id="246" name="Google Shape;246;p17"/>
          <p:cNvPicPr preferRelativeResize="0"/>
          <p:nvPr/>
        </p:nvPicPr>
        <p:blipFill rotWithShape="1">
          <a:blip r:embed="rId3">
            <a:alphaModFix/>
          </a:blip>
          <a:srcRect b="7474" l="0" r="-461" t="0"/>
          <a:stretch/>
        </p:blipFill>
        <p:spPr>
          <a:xfrm>
            <a:off x="4899793" y="1818167"/>
            <a:ext cx="6870449" cy="4568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Business Model Adaptation</a:t>
            </a:r>
            <a:endParaRPr/>
          </a:p>
        </p:txBody>
      </p:sp>
      <p:sp>
        <p:nvSpPr>
          <p:cNvPr id="252" name="Google Shape;252;p1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Rigidity Theory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Path Dependency Theory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aymond\Desktop\presentation\product_1444197017.jpg" id="257" name="Google Shape;25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7844" y="1023144"/>
            <a:ext cx="5256584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9"/>
          <p:cNvSpPr txBox="1"/>
          <p:nvPr>
            <p:ph idx="1" type="body"/>
          </p:nvPr>
        </p:nvSpPr>
        <p:spPr>
          <a:xfrm>
            <a:off x="2495600" y="188641"/>
            <a:ext cx="6995120" cy="748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4000"/>
              <a:t>GOALS OF THE RESEARCH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/>
          <p:nvPr>
            <p:ph idx="1" type="body"/>
          </p:nvPr>
        </p:nvSpPr>
        <p:spPr>
          <a:xfrm>
            <a:off x="632691" y="812947"/>
            <a:ext cx="8219256" cy="2604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UNESCO definition used: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“culture is the set of distinctive spiritual, material, intellectual and emotional features of society or a social group, that encompasses, not only art and literature, but lifestyles, ways of living together, value systems, traditions and beliefs.”  (UNESCO, 2009)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Intangible nature of culture seen from definition (beliefs and values can’t be directly measured) </a:t>
            </a:r>
            <a:r>
              <a:rPr b="1" lang="en-US"/>
              <a:t>BUT</a:t>
            </a:r>
            <a:r>
              <a:rPr lang="en-US"/>
              <a:t> possible to measure the associated behaviours that accompany the beliefs and values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/>
          <p:nvPr>
            <p:ph idx="1" type="body"/>
          </p:nvPr>
        </p:nvSpPr>
        <p:spPr>
          <a:xfrm>
            <a:off x="487218" y="1198707"/>
            <a:ext cx="8481291" cy="4010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Investigate business models and adaptation strategies that CCIs in a well-resourced country adopt, compared to those in a less-resourced country, when faced with external shocks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Investigate how SMMEs responded to COVID-19 in terms of business model innovation or consolidation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Analyse the innovations and adaptation strategies adopted immediately vs those adopted in the longer term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Compare the effects of COVID-19 on business operations, models and innovation processes of CCIs, in a well-resourced country, compared to those of a less resourced country, and the adaptation strategies that have been used in response to this shock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Analyse and determine the success of these adaptation strategies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/>
          <p:nvPr>
            <p:ph idx="1" type="body"/>
          </p:nvPr>
        </p:nvSpPr>
        <p:spPr>
          <a:xfrm>
            <a:off x="2639616" y="404664"/>
            <a:ext cx="4968552" cy="1296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lang="en-US" sz="3600"/>
              <a:t>METHODS, PROCEDURES AND TECHNIQUES</a:t>
            </a:r>
            <a:endParaRPr/>
          </a:p>
        </p:txBody>
      </p:sp>
      <p:pic>
        <p:nvPicPr>
          <p:cNvPr descr="C:\Users\Raymond\Desktop\presentation\sign1.jpg" id="269" name="Google Shape;26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9616" y="2130334"/>
            <a:ext cx="6624736" cy="4409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Investigating the effects of COVID-19 on CCI businesses and models, and consequent adaptation strategies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Stakeholder Interviews: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CCIs that are mostly reliant on in-person production and consumption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CCIs that are not mostly reliant on in-person production and consumption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Thematic and categorical analysis, based on variables in BMI/BMA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Framework for Organisational Resilience</a:t>
            </a:r>
            <a:endParaRPr/>
          </a:p>
        </p:txBody>
      </p:sp>
      <p:pic>
        <p:nvPicPr>
          <p:cNvPr id="280" name="Google Shape;280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845" y="1840690"/>
            <a:ext cx="9916246" cy="4384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descr="C:\Users\Raymond\Desktop\porkey.jpg" id="286" name="Google Shape;286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7608" y="0"/>
            <a:ext cx="6912768" cy="6912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UNESCO Framework for Cultural Statistics (FCS)</a:t>
            </a:r>
            <a:endParaRPr/>
          </a:p>
        </p:txBody>
      </p:sp>
      <p:pic>
        <p:nvPicPr>
          <p:cNvPr descr="C:\Users\Raymond\Desktop\ggg.jpg" id="155" name="Google Shape;155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352" y="1840347"/>
            <a:ext cx="8193153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/>
          <p:nvPr>
            <p:ph type="title"/>
          </p:nvPr>
        </p:nvSpPr>
        <p:spPr>
          <a:xfrm>
            <a:off x="1991544" y="908720"/>
            <a:ext cx="4834880" cy="5314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b="1" lang="en-US" sz="6000"/>
              <a:t>Context </a:t>
            </a:r>
            <a:br>
              <a:rPr b="1" lang="en-US" sz="6000"/>
            </a:br>
            <a:br>
              <a:rPr b="1" lang="en-US" sz="6000"/>
            </a:br>
            <a:r>
              <a:rPr b="1" lang="en-US" sz="6000"/>
              <a:t>of </a:t>
            </a:r>
            <a:br>
              <a:rPr b="1" lang="en-US" sz="6000"/>
            </a:br>
            <a:br>
              <a:rPr b="1" lang="en-US" sz="6000"/>
            </a:br>
            <a:r>
              <a:rPr b="1" lang="en-US" sz="6000"/>
              <a:t>Research</a:t>
            </a:r>
            <a:endParaRPr/>
          </a:p>
        </p:txBody>
      </p:sp>
      <p:pic>
        <p:nvPicPr>
          <p:cNvPr id="161" name="Google Shape;161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128" y="1628800"/>
            <a:ext cx="28575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/>
          <p:nvPr>
            <p:ph type="title"/>
          </p:nvPr>
        </p:nvSpPr>
        <p:spPr>
          <a:xfrm>
            <a:off x="-4419600" y="-3081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2020….</a:t>
            </a:r>
            <a:endParaRPr/>
          </a:p>
        </p:txBody>
      </p:sp>
      <p:pic>
        <p:nvPicPr>
          <p:cNvPr descr="If 2020 - Imgflip" id="167" name="Google Shape;1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375" y="3360355"/>
            <a:ext cx="3304396" cy="330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883" y="133202"/>
            <a:ext cx="3466730" cy="308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2220" y="2881360"/>
            <a:ext cx="4323876" cy="3783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14442" y="133202"/>
            <a:ext cx="3730132" cy="341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>
            <p:ph idx="1" type="body"/>
          </p:nvPr>
        </p:nvSpPr>
        <p:spPr>
          <a:xfrm>
            <a:off x="0" y="1623298"/>
            <a:ext cx="11074439" cy="3611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ONLY COOL PEOPLE ALLOWED – CHECK YOUR TEMPERATURE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Wear a mask or get the fork out of here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Practice #safesix – social distancing folks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Be wise sanitise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/>
          <p:nvPr>
            <p:ph type="title"/>
          </p:nvPr>
        </p:nvSpPr>
        <p:spPr>
          <a:xfrm>
            <a:off x="0" y="0"/>
            <a:ext cx="10515600" cy="1121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How did CCIs “survive” 2020/2021? </a:t>
            </a:r>
            <a:r>
              <a:rPr lang="en-US" sz="1600"/>
              <a:t>(barely)</a:t>
            </a:r>
            <a:endParaRPr sz="1600"/>
          </a:p>
        </p:txBody>
      </p:sp>
      <p:sp>
        <p:nvSpPr>
          <p:cNvPr id="181" name="Google Shape;181;p7"/>
          <p:cNvSpPr txBox="1"/>
          <p:nvPr>
            <p:ph idx="1" type="body"/>
          </p:nvPr>
        </p:nvSpPr>
        <p:spPr>
          <a:xfrm>
            <a:off x="284018" y="1121713"/>
            <a:ext cx="8742218" cy="405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CCIs adopted one of three strategies;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1. Some CCIs (particularly festivals) completely cancelled the event for 2020/2021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2. Some went fully online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3. Towards the end of the period, some returned to live participation</a:t>
            </a:r>
            <a:endParaRPr/>
          </a:p>
        </p:txBody>
      </p:sp>
      <p:pic>
        <p:nvPicPr>
          <p:cNvPr descr="The world right now vs teachers teaching online meme - MemeZila.com" id="182" name="Google Shape;18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618" y="3983687"/>
            <a:ext cx="2791691" cy="2791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mium Photo | Businessman wearing formalwear business suit on top and  boxer pants on bottom" id="183" name="Google Shape;18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5127" y="3777063"/>
            <a:ext cx="4216977" cy="2809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Since then…	</a:t>
            </a:r>
            <a:endParaRPr/>
          </a:p>
        </p:txBody>
      </p:sp>
      <p:sp>
        <p:nvSpPr>
          <p:cNvPr id="189" name="Google Shape;189;p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1. Continuation of live events, COVID protocols allowing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2. Continued utilization of online platforms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3. HYBRID FESTIVALS AND CCI EVENTS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555" y="535708"/>
            <a:ext cx="8746809" cy="6131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2022-10-28T18:08:07Z</dcterms:created>
  <dc:creator>Raymond Ndhlovu</dc:creator>
</cp:coreProperties>
</file>