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6" r:id="rId5"/>
    <p:sldId id="277" r:id="rId6"/>
    <p:sldId id="257" r:id="rId7"/>
    <p:sldId id="260" r:id="rId8"/>
    <p:sldId id="262" r:id="rId9"/>
    <p:sldId id="258" r:id="rId10"/>
    <p:sldId id="266" r:id="rId11"/>
    <p:sldId id="267" r:id="rId12"/>
    <p:sldId id="261" r:id="rId13"/>
    <p:sldId id="272" r:id="rId14"/>
    <p:sldId id="259" r:id="rId15"/>
    <p:sldId id="263" r:id="rId16"/>
    <p:sldId id="273" r:id="rId17"/>
    <p:sldId id="268" r:id="rId18"/>
    <p:sldId id="269" r:id="rId19"/>
    <p:sldId id="271" r:id="rId20"/>
    <p:sldId id="270"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3" autoAdjust="0"/>
    <p:restoredTop sz="94660"/>
  </p:normalViewPr>
  <p:slideViewPr>
    <p:cSldViewPr snapToGrid="0">
      <p:cViewPr varScale="1">
        <p:scale>
          <a:sx n="88" d="100"/>
          <a:sy n="88" d="100"/>
        </p:scale>
        <p:origin x="36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901D0-62EF-5B80-1D2E-EEC6BCDE73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CAE6ACD8-41CB-FDEB-DB41-9464A083F8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9D66BF12-350C-597A-5C36-30E7798EFE67}"/>
              </a:ext>
            </a:extLst>
          </p:cNvPr>
          <p:cNvSpPr>
            <a:spLocks noGrp="1"/>
          </p:cNvSpPr>
          <p:nvPr>
            <p:ph type="dt" sz="half" idx="10"/>
          </p:nvPr>
        </p:nvSpPr>
        <p:spPr/>
        <p:txBody>
          <a:bodyPr/>
          <a:lstStyle/>
          <a:p>
            <a:fld id="{2241BED0-292F-481E-9EA3-C5888C9B1454}" type="datetimeFigureOut">
              <a:rPr lang="en-ZA" smtClean="0"/>
              <a:t>2022/11/01</a:t>
            </a:fld>
            <a:endParaRPr lang="en-ZA"/>
          </a:p>
        </p:txBody>
      </p:sp>
      <p:sp>
        <p:nvSpPr>
          <p:cNvPr id="5" name="Footer Placeholder 4">
            <a:extLst>
              <a:ext uri="{FF2B5EF4-FFF2-40B4-BE49-F238E27FC236}">
                <a16:creationId xmlns:a16="http://schemas.microsoft.com/office/drawing/2014/main" id="{CA661136-24DD-46FA-1314-3C481069B18A}"/>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B81F7CFA-20C7-3614-061F-DE4F47F1D27B}"/>
              </a:ext>
            </a:extLst>
          </p:cNvPr>
          <p:cNvSpPr>
            <a:spLocks noGrp="1"/>
          </p:cNvSpPr>
          <p:nvPr>
            <p:ph type="sldNum" sz="quarter" idx="12"/>
          </p:nvPr>
        </p:nvSpPr>
        <p:spPr/>
        <p:txBody>
          <a:bodyPr/>
          <a:lstStyle/>
          <a:p>
            <a:fld id="{E326FF5A-BF88-4206-8B15-DA4401357E5E}" type="slidenum">
              <a:rPr lang="en-ZA" smtClean="0"/>
              <a:t>‹#›</a:t>
            </a:fld>
            <a:endParaRPr lang="en-ZA"/>
          </a:p>
        </p:txBody>
      </p:sp>
    </p:spTree>
    <p:extLst>
      <p:ext uri="{BB962C8B-B14F-4D97-AF65-F5344CB8AC3E}">
        <p14:creationId xmlns:p14="http://schemas.microsoft.com/office/powerpoint/2010/main" val="1079538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38453-319D-FBDD-C1F5-9B89795A0FD1}"/>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77C093C2-0CC3-171E-49CD-F099289E17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2E7E002-52F4-5864-F2F1-C7970BF0125A}"/>
              </a:ext>
            </a:extLst>
          </p:cNvPr>
          <p:cNvSpPr>
            <a:spLocks noGrp="1"/>
          </p:cNvSpPr>
          <p:nvPr>
            <p:ph type="dt" sz="half" idx="10"/>
          </p:nvPr>
        </p:nvSpPr>
        <p:spPr/>
        <p:txBody>
          <a:bodyPr/>
          <a:lstStyle/>
          <a:p>
            <a:fld id="{2241BED0-292F-481E-9EA3-C5888C9B1454}" type="datetimeFigureOut">
              <a:rPr lang="en-ZA" smtClean="0"/>
              <a:t>2022/11/01</a:t>
            </a:fld>
            <a:endParaRPr lang="en-ZA"/>
          </a:p>
        </p:txBody>
      </p:sp>
      <p:sp>
        <p:nvSpPr>
          <p:cNvPr id="5" name="Footer Placeholder 4">
            <a:extLst>
              <a:ext uri="{FF2B5EF4-FFF2-40B4-BE49-F238E27FC236}">
                <a16:creationId xmlns:a16="http://schemas.microsoft.com/office/drawing/2014/main" id="{C97042B8-446C-39AB-08BE-99C06AAC1BDD}"/>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B37888CF-6321-5ECC-8482-40CF76869306}"/>
              </a:ext>
            </a:extLst>
          </p:cNvPr>
          <p:cNvSpPr>
            <a:spLocks noGrp="1"/>
          </p:cNvSpPr>
          <p:nvPr>
            <p:ph type="sldNum" sz="quarter" idx="12"/>
          </p:nvPr>
        </p:nvSpPr>
        <p:spPr/>
        <p:txBody>
          <a:bodyPr/>
          <a:lstStyle/>
          <a:p>
            <a:fld id="{E326FF5A-BF88-4206-8B15-DA4401357E5E}" type="slidenum">
              <a:rPr lang="en-ZA" smtClean="0"/>
              <a:t>‹#›</a:t>
            </a:fld>
            <a:endParaRPr lang="en-ZA"/>
          </a:p>
        </p:txBody>
      </p:sp>
    </p:spTree>
    <p:extLst>
      <p:ext uri="{BB962C8B-B14F-4D97-AF65-F5344CB8AC3E}">
        <p14:creationId xmlns:p14="http://schemas.microsoft.com/office/powerpoint/2010/main" val="1921983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9600E1-C646-EA45-E5BA-58435BFE02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733EAD7C-8BE4-E12D-DC3B-83CA92FD59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EC44C3CC-A557-0554-7591-E4F57CF85D48}"/>
              </a:ext>
            </a:extLst>
          </p:cNvPr>
          <p:cNvSpPr>
            <a:spLocks noGrp="1"/>
          </p:cNvSpPr>
          <p:nvPr>
            <p:ph type="dt" sz="half" idx="10"/>
          </p:nvPr>
        </p:nvSpPr>
        <p:spPr/>
        <p:txBody>
          <a:bodyPr/>
          <a:lstStyle/>
          <a:p>
            <a:fld id="{2241BED0-292F-481E-9EA3-C5888C9B1454}" type="datetimeFigureOut">
              <a:rPr lang="en-ZA" smtClean="0"/>
              <a:t>2022/11/01</a:t>
            </a:fld>
            <a:endParaRPr lang="en-ZA"/>
          </a:p>
        </p:txBody>
      </p:sp>
      <p:sp>
        <p:nvSpPr>
          <p:cNvPr id="5" name="Footer Placeholder 4">
            <a:extLst>
              <a:ext uri="{FF2B5EF4-FFF2-40B4-BE49-F238E27FC236}">
                <a16:creationId xmlns:a16="http://schemas.microsoft.com/office/drawing/2014/main" id="{B05268F4-EA11-4903-9014-2B164203E24B}"/>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88F3B73A-ED78-7EE6-DBB0-6BF70D34CE97}"/>
              </a:ext>
            </a:extLst>
          </p:cNvPr>
          <p:cNvSpPr>
            <a:spLocks noGrp="1"/>
          </p:cNvSpPr>
          <p:nvPr>
            <p:ph type="sldNum" sz="quarter" idx="12"/>
          </p:nvPr>
        </p:nvSpPr>
        <p:spPr/>
        <p:txBody>
          <a:bodyPr/>
          <a:lstStyle/>
          <a:p>
            <a:fld id="{E326FF5A-BF88-4206-8B15-DA4401357E5E}" type="slidenum">
              <a:rPr lang="en-ZA" smtClean="0"/>
              <a:t>‹#›</a:t>
            </a:fld>
            <a:endParaRPr lang="en-ZA"/>
          </a:p>
        </p:txBody>
      </p:sp>
    </p:spTree>
    <p:extLst>
      <p:ext uri="{BB962C8B-B14F-4D97-AF65-F5344CB8AC3E}">
        <p14:creationId xmlns:p14="http://schemas.microsoft.com/office/powerpoint/2010/main" val="357760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B442B-E155-76F5-3348-65501B4880F5}"/>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FAE42E0B-D4FF-E6C2-77F7-1E5BF7B87C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0B0383DE-CEAE-B400-B0D6-F0DA4310EF00}"/>
              </a:ext>
            </a:extLst>
          </p:cNvPr>
          <p:cNvSpPr>
            <a:spLocks noGrp="1"/>
          </p:cNvSpPr>
          <p:nvPr>
            <p:ph type="dt" sz="half" idx="10"/>
          </p:nvPr>
        </p:nvSpPr>
        <p:spPr/>
        <p:txBody>
          <a:bodyPr/>
          <a:lstStyle/>
          <a:p>
            <a:fld id="{2241BED0-292F-481E-9EA3-C5888C9B1454}" type="datetimeFigureOut">
              <a:rPr lang="en-ZA" smtClean="0"/>
              <a:t>2022/11/01</a:t>
            </a:fld>
            <a:endParaRPr lang="en-ZA"/>
          </a:p>
        </p:txBody>
      </p:sp>
      <p:sp>
        <p:nvSpPr>
          <p:cNvPr id="5" name="Footer Placeholder 4">
            <a:extLst>
              <a:ext uri="{FF2B5EF4-FFF2-40B4-BE49-F238E27FC236}">
                <a16:creationId xmlns:a16="http://schemas.microsoft.com/office/drawing/2014/main" id="{AC50C992-954E-8042-0F4D-AEF1D87038BB}"/>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86C68464-1148-5DBD-765B-704EB64F1172}"/>
              </a:ext>
            </a:extLst>
          </p:cNvPr>
          <p:cNvSpPr>
            <a:spLocks noGrp="1"/>
          </p:cNvSpPr>
          <p:nvPr>
            <p:ph type="sldNum" sz="quarter" idx="12"/>
          </p:nvPr>
        </p:nvSpPr>
        <p:spPr/>
        <p:txBody>
          <a:bodyPr/>
          <a:lstStyle/>
          <a:p>
            <a:fld id="{E326FF5A-BF88-4206-8B15-DA4401357E5E}" type="slidenum">
              <a:rPr lang="en-ZA" smtClean="0"/>
              <a:t>‹#›</a:t>
            </a:fld>
            <a:endParaRPr lang="en-ZA"/>
          </a:p>
        </p:txBody>
      </p:sp>
    </p:spTree>
    <p:extLst>
      <p:ext uri="{BB962C8B-B14F-4D97-AF65-F5344CB8AC3E}">
        <p14:creationId xmlns:p14="http://schemas.microsoft.com/office/powerpoint/2010/main" val="1322641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D15FA-7408-44E9-5F6F-ABB8A422C6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0204FBBC-8314-8708-C81E-63CCB742C6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675562-CD13-0009-EEA3-FDC143E0D003}"/>
              </a:ext>
            </a:extLst>
          </p:cNvPr>
          <p:cNvSpPr>
            <a:spLocks noGrp="1"/>
          </p:cNvSpPr>
          <p:nvPr>
            <p:ph type="dt" sz="half" idx="10"/>
          </p:nvPr>
        </p:nvSpPr>
        <p:spPr/>
        <p:txBody>
          <a:bodyPr/>
          <a:lstStyle/>
          <a:p>
            <a:fld id="{2241BED0-292F-481E-9EA3-C5888C9B1454}" type="datetimeFigureOut">
              <a:rPr lang="en-ZA" smtClean="0"/>
              <a:t>2022/11/01</a:t>
            </a:fld>
            <a:endParaRPr lang="en-ZA"/>
          </a:p>
        </p:txBody>
      </p:sp>
      <p:sp>
        <p:nvSpPr>
          <p:cNvPr id="5" name="Footer Placeholder 4">
            <a:extLst>
              <a:ext uri="{FF2B5EF4-FFF2-40B4-BE49-F238E27FC236}">
                <a16:creationId xmlns:a16="http://schemas.microsoft.com/office/drawing/2014/main" id="{DD869002-A7C9-3299-4081-13D2707822BF}"/>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26DEF62-FECA-34C6-CCE1-E66A79F281E1}"/>
              </a:ext>
            </a:extLst>
          </p:cNvPr>
          <p:cNvSpPr>
            <a:spLocks noGrp="1"/>
          </p:cNvSpPr>
          <p:nvPr>
            <p:ph type="sldNum" sz="quarter" idx="12"/>
          </p:nvPr>
        </p:nvSpPr>
        <p:spPr/>
        <p:txBody>
          <a:bodyPr/>
          <a:lstStyle/>
          <a:p>
            <a:fld id="{E326FF5A-BF88-4206-8B15-DA4401357E5E}" type="slidenum">
              <a:rPr lang="en-ZA" smtClean="0"/>
              <a:t>‹#›</a:t>
            </a:fld>
            <a:endParaRPr lang="en-ZA"/>
          </a:p>
        </p:txBody>
      </p:sp>
    </p:spTree>
    <p:extLst>
      <p:ext uri="{BB962C8B-B14F-4D97-AF65-F5344CB8AC3E}">
        <p14:creationId xmlns:p14="http://schemas.microsoft.com/office/powerpoint/2010/main" val="2963331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9595A-4BDB-4CC1-2625-9363CF205118}"/>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6D541C68-2CC0-F19E-DD24-D148263E58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DBE602C8-2A78-5253-B653-6831399BBE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CEA1FE97-915A-22F9-79AB-B6987ABD1E08}"/>
              </a:ext>
            </a:extLst>
          </p:cNvPr>
          <p:cNvSpPr>
            <a:spLocks noGrp="1"/>
          </p:cNvSpPr>
          <p:nvPr>
            <p:ph type="dt" sz="half" idx="10"/>
          </p:nvPr>
        </p:nvSpPr>
        <p:spPr/>
        <p:txBody>
          <a:bodyPr/>
          <a:lstStyle/>
          <a:p>
            <a:fld id="{2241BED0-292F-481E-9EA3-C5888C9B1454}" type="datetimeFigureOut">
              <a:rPr lang="en-ZA" smtClean="0"/>
              <a:t>2022/11/01</a:t>
            </a:fld>
            <a:endParaRPr lang="en-ZA"/>
          </a:p>
        </p:txBody>
      </p:sp>
      <p:sp>
        <p:nvSpPr>
          <p:cNvPr id="6" name="Footer Placeholder 5">
            <a:extLst>
              <a:ext uri="{FF2B5EF4-FFF2-40B4-BE49-F238E27FC236}">
                <a16:creationId xmlns:a16="http://schemas.microsoft.com/office/drawing/2014/main" id="{079D0130-639C-AB1D-D35B-A91B5E89D415}"/>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C6974F46-7B66-7953-3FB8-EB133A51B7BE}"/>
              </a:ext>
            </a:extLst>
          </p:cNvPr>
          <p:cNvSpPr>
            <a:spLocks noGrp="1"/>
          </p:cNvSpPr>
          <p:nvPr>
            <p:ph type="sldNum" sz="quarter" idx="12"/>
          </p:nvPr>
        </p:nvSpPr>
        <p:spPr/>
        <p:txBody>
          <a:bodyPr/>
          <a:lstStyle/>
          <a:p>
            <a:fld id="{E326FF5A-BF88-4206-8B15-DA4401357E5E}" type="slidenum">
              <a:rPr lang="en-ZA" smtClean="0"/>
              <a:t>‹#›</a:t>
            </a:fld>
            <a:endParaRPr lang="en-ZA"/>
          </a:p>
        </p:txBody>
      </p:sp>
    </p:spTree>
    <p:extLst>
      <p:ext uri="{BB962C8B-B14F-4D97-AF65-F5344CB8AC3E}">
        <p14:creationId xmlns:p14="http://schemas.microsoft.com/office/powerpoint/2010/main" val="4248844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BE1F1-0383-9A43-CBCB-78CD1B8B27E1}"/>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13B47372-868D-B5D1-0EC3-5EE235BBD0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FAAD0A-097F-8CDB-E67F-75AAFE5B25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28B180FD-3B09-17F9-237A-6ADB2DC8B1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16AEFC-E492-79A0-99DD-D74FD28F02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B8B9CEB0-AD2D-31CA-3C8F-03F32AEB1D9A}"/>
              </a:ext>
            </a:extLst>
          </p:cNvPr>
          <p:cNvSpPr>
            <a:spLocks noGrp="1"/>
          </p:cNvSpPr>
          <p:nvPr>
            <p:ph type="dt" sz="half" idx="10"/>
          </p:nvPr>
        </p:nvSpPr>
        <p:spPr/>
        <p:txBody>
          <a:bodyPr/>
          <a:lstStyle/>
          <a:p>
            <a:fld id="{2241BED0-292F-481E-9EA3-C5888C9B1454}" type="datetimeFigureOut">
              <a:rPr lang="en-ZA" smtClean="0"/>
              <a:t>2022/11/01</a:t>
            </a:fld>
            <a:endParaRPr lang="en-ZA"/>
          </a:p>
        </p:txBody>
      </p:sp>
      <p:sp>
        <p:nvSpPr>
          <p:cNvPr id="8" name="Footer Placeholder 7">
            <a:extLst>
              <a:ext uri="{FF2B5EF4-FFF2-40B4-BE49-F238E27FC236}">
                <a16:creationId xmlns:a16="http://schemas.microsoft.com/office/drawing/2014/main" id="{CDF7EC0F-B0B7-72D0-1C78-1F32F4A63812}"/>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C802BC11-A4A2-C551-AB86-55D505834008}"/>
              </a:ext>
            </a:extLst>
          </p:cNvPr>
          <p:cNvSpPr>
            <a:spLocks noGrp="1"/>
          </p:cNvSpPr>
          <p:nvPr>
            <p:ph type="sldNum" sz="quarter" idx="12"/>
          </p:nvPr>
        </p:nvSpPr>
        <p:spPr/>
        <p:txBody>
          <a:bodyPr/>
          <a:lstStyle/>
          <a:p>
            <a:fld id="{E326FF5A-BF88-4206-8B15-DA4401357E5E}" type="slidenum">
              <a:rPr lang="en-ZA" smtClean="0"/>
              <a:t>‹#›</a:t>
            </a:fld>
            <a:endParaRPr lang="en-ZA"/>
          </a:p>
        </p:txBody>
      </p:sp>
    </p:spTree>
    <p:extLst>
      <p:ext uri="{BB962C8B-B14F-4D97-AF65-F5344CB8AC3E}">
        <p14:creationId xmlns:p14="http://schemas.microsoft.com/office/powerpoint/2010/main" val="544506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944F6-73BF-117B-4305-30F571CB7EA5}"/>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EBF75468-76A6-6B6C-3911-01168AF27F1B}"/>
              </a:ext>
            </a:extLst>
          </p:cNvPr>
          <p:cNvSpPr>
            <a:spLocks noGrp="1"/>
          </p:cNvSpPr>
          <p:nvPr>
            <p:ph type="dt" sz="half" idx="10"/>
          </p:nvPr>
        </p:nvSpPr>
        <p:spPr/>
        <p:txBody>
          <a:bodyPr/>
          <a:lstStyle/>
          <a:p>
            <a:fld id="{2241BED0-292F-481E-9EA3-C5888C9B1454}" type="datetimeFigureOut">
              <a:rPr lang="en-ZA" smtClean="0"/>
              <a:t>2022/11/01</a:t>
            </a:fld>
            <a:endParaRPr lang="en-ZA"/>
          </a:p>
        </p:txBody>
      </p:sp>
      <p:sp>
        <p:nvSpPr>
          <p:cNvPr id="4" name="Footer Placeholder 3">
            <a:extLst>
              <a:ext uri="{FF2B5EF4-FFF2-40B4-BE49-F238E27FC236}">
                <a16:creationId xmlns:a16="http://schemas.microsoft.com/office/drawing/2014/main" id="{6B483900-9469-7DCE-BECE-58DB72DFDEE5}"/>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BDDD3EB5-1C17-200D-6443-EC7D6C7B6138}"/>
              </a:ext>
            </a:extLst>
          </p:cNvPr>
          <p:cNvSpPr>
            <a:spLocks noGrp="1"/>
          </p:cNvSpPr>
          <p:nvPr>
            <p:ph type="sldNum" sz="quarter" idx="12"/>
          </p:nvPr>
        </p:nvSpPr>
        <p:spPr/>
        <p:txBody>
          <a:bodyPr/>
          <a:lstStyle/>
          <a:p>
            <a:fld id="{E326FF5A-BF88-4206-8B15-DA4401357E5E}" type="slidenum">
              <a:rPr lang="en-ZA" smtClean="0"/>
              <a:t>‹#›</a:t>
            </a:fld>
            <a:endParaRPr lang="en-ZA"/>
          </a:p>
        </p:txBody>
      </p:sp>
    </p:spTree>
    <p:extLst>
      <p:ext uri="{BB962C8B-B14F-4D97-AF65-F5344CB8AC3E}">
        <p14:creationId xmlns:p14="http://schemas.microsoft.com/office/powerpoint/2010/main" val="4241389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497780-6CD9-7E09-A8AD-BE8613A72261}"/>
              </a:ext>
            </a:extLst>
          </p:cNvPr>
          <p:cNvSpPr>
            <a:spLocks noGrp="1"/>
          </p:cNvSpPr>
          <p:nvPr>
            <p:ph type="dt" sz="half" idx="10"/>
          </p:nvPr>
        </p:nvSpPr>
        <p:spPr/>
        <p:txBody>
          <a:bodyPr/>
          <a:lstStyle/>
          <a:p>
            <a:fld id="{2241BED0-292F-481E-9EA3-C5888C9B1454}" type="datetimeFigureOut">
              <a:rPr lang="en-ZA" smtClean="0"/>
              <a:t>2022/11/01</a:t>
            </a:fld>
            <a:endParaRPr lang="en-ZA"/>
          </a:p>
        </p:txBody>
      </p:sp>
      <p:sp>
        <p:nvSpPr>
          <p:cNvPr id="3" name="Footer Placeholder 2">
            <a:extLst>
              <a:ext uri="{FF2B5EF4-FFF2-40B4-BE49-F238E27FC236}">
                <a16:creationId xmlns:a16="http://schemas.microsoft.com/office/drawing/2014/main" id="{942976E8-5A00-A660-0ABE-F6BF83E5D6C7}"/>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1888EE56-F293-9165-FF3B-D6B75BDE7F5E}"/>
              </a:ext>
            </a:extLst>
          </p:cNvPr>
          <p:cNvSpPr>
            <a:spLocks noGrp="1"/>
          </p:cNvSpPr>
          <p:nvPr>
            <p:ph type="sldNum" sz="quarter" idx="12"/>
          </p:nvPr>
        </p:nvSpPr>
        <p:spPr/>
        <p:txBody>
          <a:bodyPr/>
          <a:lstStyle/>
          <a:p>
            <a:fld id="{E326FF5A-BF88-4206-8B15-DA4401357E5E}" type="slidenum">
              <a:rPr lang="en-ZA" smtClean="0"/>
              <a:t>‹#›</a:t>
            </a:fld>
            <a:endParaRPr lang="en-ZA"/>
          </a:p>
        </p:txBody>
      </p:sp>
    </p:spTree>
    <p:extLst>
      <p:ext uri="{BB962C8B-B14F-4D97-AF65-F5344CB8AC3E}">
        <p14:creationId xmlns:p14="http://schemas.microsoft.com/office/powerpoint/2010/main" val="3556760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BBC10-BF94-9182-41D1-3E56374519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6F43ECD8-67A0-A7CA-C636-BFA755DBA0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1151531E-5E82-7ED6-886B-0C3614B4D8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7EB448-8CEC-5C1B-7479-15BB95C003D0}"/>
              </a:ext>
            </a:extLst>
          </p:cNvPr>
          <p:cNvSpPr>
            <a:spLocks noGrp="1"/>
          </p:cNvSpPr>
          <p:nvPr>
            <p:ph type="dt" sz="half" idx="10"/>
          </p:nvPr>
        </p:nvSpPr>
        <p:spPr/>
        <p:txBody>
          <a:bodyPr/>
          <a:lstStyle/>
          <a:p>
            <a:fld id="{2241BED0-292F-481E-9EA3-C5888C9B1454}" type="datetimeFigureOut">
              <a:rPr lang="en-ZA" smtClean="0"/>
              <a:t>2022/11/01</a:t>
            </a:fld>
            <a:endParaRPr lang="en-ZA"/>
          </a:p>
        </p:txBody>
      </p:sp>
      <p:sp>
        <p:nvSpPr>
          <p:cNvPr id="6" name="Footer Placeholder 5">
            <a:extLst>
              <a:ext uri="{FF2B5EF4-FFF2-40B4-BE49-F238E27FC236}">
                <a16:creationId xmlns:a16="http://schemas.microsoft.com/office/drawing/2014/main" id="{F2658CCA-2E56-3B11-85AD-BD6405A80738}"/>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A7E98A32-1513-5494-9FC4-AD9564F0EB46}"/>
              </a:ext>
            </a:extLst>
          </p:cNvPr>
          <p:cNvSpPr>
            <a:spLocks noGrp="1"/>
          </p:cNvSpPr>
          <p:nvPr>
            <p:ph type="sldNum" sz="quarter" idx="12"/>
          </p:nvPr>
        </p:nvSpPr>
        <p:spPr/>
        <p:txBody>
          <a:bodyPr/>
          <a:lstStyle/>
          <a:p>
            <a:fld id="{E326FF5A-BF88-4206-8B15-DA4401357E5E}" type="slidenum">
              <a:rPr lang="en-ZA" smtClean="0"/>
              <a:t>‹#›</a:t>
            </a:fld>
            <a:endParaRPr lang="en-ZA"/>
          </a:p>
        </p:txBody>
      </p:sp>
    </p:spTree>
    <p:extLst>
      <p:ext uri="{BB962C8B-B14F-4D97-AF65-F5344CB8AC3E}">
        <p14:creationId xmlns:p14="http://schemas.microsoft.com/office/powerpoint/2010/main" val="2091375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C7490-8B2B-26DC-6EC6-093A516DF3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142BB825-EE58-ECFC-B7CA-9296667FAF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86D04B96-F48D-547F-0926-17C645CEE6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1DFE4A-80DB-0AEF-1B47-371DA4D6CE96}"/>
              </a:ext>
            </a:extLst>
          </p:cNvPr>
          <p:cNvSpPr>
            <a:spLocks noGrp="1"/>
          </p:cNvSpPr>
          <p:nvPr>
            <p:ph type="dt" sz="half" idx="10"/>
          </p:nvPr>
        </p:nvSpPr>
        <p:spPr/>
        <p:txBody>
          <a:bodyPr/>
          <a:lstStyle/>
          <a:p>
            <a:fld id="{2241BED0-292F-481E-9EA3-C5888C9B1454}" type="datetimeFigureOut">
              <a:rPr lang="en-ZA" smtClean="0"/>
              <a:t>2022/11/01</a:t>
            </a:fld>
            <a:endParaRPr lang="en-ZA"/>
          </a:p>
        </p:txBody>
      </p:sp>
      <p:sp>
        <p:nvSpPr>
          <p:cNvPr id="6" name="Footer Placeholder 5">
            <a:extLst>
              <a:ext uri="{FF2B5EF4-FFF2-40B4-BE49-F238E27FC236}">
                <a16:creationId xmlns:a16="http://schemas.microsoft.com/office/drawing/2014/main" id="{7B0181EF-9E02-661A-A7FA-E4DD8D4D9722}"/>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A8A0F73E-6C96-7E32-6DBA-8F36AC079378}"/>
              </a:ext>
            </a:extLst>
          </p:cNvPr>
          <p:cNvSpPr>
            <a:spLocks noGrp="1"/>
          </p:cNvSpPr>
          <p:nvPr>
            <p:ph type="sldNum" sz="quarter" idx="12"/>
          </p:nvPr>
        </p:nvSpPr>
        <p:spPr/>
        <p:txBody>
          <a:bodyPr/>
          <a:lstStyle/>
          <a:p>
            <a:fld id="{E326FF5A-BF88-4206-8B15-DA4401357E5E}" type="slidenum">
              <a:rPr lang="en-ZA" smtClean="0"/>
              <a:t>‹#›</a:t>
            </a:fld>
            <a:endParaRPr lang="en-ZA"/>
          </a:p>
        </p:txBody>
      </p:sp>
    </p:spTree>
    <p:extLst>
      <p:ext uri="{BB962C8B-B14F-4D97-AF65-F5344CB8AC3E}">
        <p14:creationId xmlns:p14="http://schemas.microsoft.com/office/powerpoint/2010/main" val="1584185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26D375-37EF-7FE7-F1B3-265D792FA4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7CA349FC-F843-37AF-BFD6-1C036D253C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C1E03BD-1DEE-55F9-0FE2-9F9273D487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41BED0-292F-481E-9EA3-C5888C9B1454}" type="datetimeFigureOut">
              <a:rPr lang="en-ZA" smtClean="0"/>
              <a:t>2022/11/01</a:t>
            </a:fld>
            <a:endParaRPr lang="en-ZA"/>
          </a:p>
        </p:txBody>
      </p:sp>
      <p:sp>
        <p:nvSpPr>
          <p:cNvPr id="5" name="Footer Placeholder 4">
            <a:extLst>
              <a:ext uri="{FF2B5EF4-FFF2-40B4-BE49-F238E27FC236}">
                <a16:creationId xmlns:a16="http://schemas.microsoft.com/office/drawing/2014/main" id="{ED65364B-0862-C248-4162-ADEB4E9574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5463B0BD-1B4C-1894-6384-19A98CB357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26FF5A-BF88-4206-8B15-DA4401357E5E}" type="slidenum">
              <a:rPr lang="en-ZA" smtClean="0"/>
              <a:t>‹#›</a:t>
            </a:fld>
            <a:endParaRPr lang="en-ZA"/>
          </a:p>
        </p:txBody>
      </p:sp>
    </p:spTree>
    <p:extLst>
      <p:ext uri="{BB962C8B-B14F-4D97-AF65-F5344CB8AC3E}">
        <p14:creationId xmlns:p14="http://schemas.microsoft.com/office/powerpoint/2010/main" val="3863444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4" descr="Diagram&#10;&#10;Description automatically generated">
            <a:extLst>
              <a:ext uri="{FF2B5EF4-FFF2-40B4-BE49-F238E27FC236}">
                <a16:creationId xmlns:a16="http://schemas.microsoft.com/office/drawing/2014/main" id="{8B12FDDD-C809-480F-854D-ECC2BA1D75C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81405" y="1208627"/>
            <a:ext cx="6125167" cy="4440746"/>
          </a:xfrm>
          <a:prstGeom prst="rect">
            <a:avLst/>
          </a:prstGeom>
        </p:spPr>
      </p:pic>
    </p:spTree>
    <p:extLst>
      <p:ext uri="{BB962C8B-B14F-4D97-AF65-F5344CB8AC3E}">
        <p14:creationId xmlns:p14="http://schemas.microsoft.com/office/powerpoint/2010/main" val="1202551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Networking, collaboration </a:t>
            </a:r>
            <a:r>
              <a:rPr lang="en-US" dirty="0" err="1" smtClean="0"/>
              <a:t>etc</a:t>
            </a:r>
            <a:r>
              <a:rPr lang="en-US" dirty="0" smtClean="0"/>
              <a:t> continued</a:t>
            </a:r>
            <a:endParaRPr lang="en-ZA" dirty="0"/>
          </a:p>
        </p:txBody>
      </p:sp>
      <p:sp>
        <p:nvSpPr>
          <p:cNvPr id="3" name="Subtitle 2"/>
          <p:cNvSpPr>
            <a:spLocks noGrp="1"/>
          </p:cNvSpPr>
          <p:nvPr>
            <p:ph type="subTitle" idx="1"/>
          </p:nvPr>
        </p:nvSpPr>
        <p:spPr/>
        <p:txBody>
          <a:bodyPr>
            <a:normAutofit fontScale="92500" lnSpcReduction="20000"/>
          </a:bodyPr>
          <a:lstStyle/>
          <a:p>
            <a:pPr lvl="0"/>
            <a:r>
              <a:rPr lang="en-US" dirty="0"/>
              <a:t>A theatre practitioner should be able to work with artists from other disciplines to broaden one’s audiences. For example, if you are a theatre practitioner it would be wonderful to partner with a jazz practitioner because what this means is that you now grow traction across broader audiences since you bring have the platform to attract your jazz audience to your theatre space whilst simultaneously pulling your theatre audience to the jazz stage.</a:t>
            </a:r>
            <a:endParaRPr lang="en-ZA" dirty="0"/>
          </a:p>
        </p:txBody>
      </p:sp>
    </p:spTree>
    <p:extLst>
      <p:ext uri="{BB962C8B-B14F-4D97-AF65-F5344CB8AC3E}">
        <p14:creationId xmlns:p14="http://schemas.microsoft.com/office/powerpoint/2010/main" val="1167913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err="1" smtClean="0"/>
              <a:t>Networking,collaboration</a:t>
            </a:r>
            <a:r>
              <a:rPr lang="en-US" dirty="0" smtClean="0"/>
              <a:t> </a:t>
            </a:r>
            <a:r>
              <a:rPr lang="en-US" dirty="0" err="1" smtClean="0"/>
              <a:t>etc</a:t>
            </a:r>
            <a:r>
              <a:rPr lang="en-US" dirty="0" smtClean="0"/>
              <a:t> continued</a:t>
            </a:r>
            <a:endParaRPr lang="en-ZA" dirty="0"/>
          </a:p>
        </p:txBody>
      </p:sp>
      <p:sp>
        <p:nvSpPr>
          <p:cNvPr id="3" name="Subtitle 2"/>
          <p:cNvSpPr>
            <a:spLocks noGrp="1"/>
          </p:cNvSpPr>
          <p:nvPr>
            <p:ph type="subTitle" idx="1"/>
          </p:nvPr>
        </p:nvSpPr>
        <p:spPr/>
        <p:txBody>
          <a:bodyPr>
            <a:normAutofit fontScale="92500" lnSpcReduction="20000"/>
          </a:bodyPr>
          <a:lstStyle/>
          <a:p>
            <a:r>
              <a:rPr lang="en-US" dirty="0"/>
              <a:t>The benefits of getting many people to work with you cannot be overemphasized. An artist with a winning concept should not limit herself to work with one institution or one funding body. S/he has a golden opportunity to get theatres, festivals and funding bodies to work together. You as an artist are attractive. Your work is attractive to all those partners. Collaborations and cross discipline are </a:t>
            </a:r>
            <a:r>
              <a:rPr lang="en-US" dirty="0" smtClean="0"/>
              <a:t>important.</a:t>
            </a:r>
            <a:endParaRPr lang="en-ZA" dirty="0"/>
          </a:p>
        </p:txBody>
      </p:sp>
    </p:spTree>
    <p:extLst>
      <p:ext uri="{BB962C8B-B14F-4D97-AF65-F5344CB8AC3E}">
        <p14:creationId xmlns:p14="http://schemas.microsoft.com/office/powerpoint/2010/main" val="234908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Networking, collaboration </a:t>
            </a:r>
            <a:r>
              <a:rPr lang="en-US" dirty="0" err="1" smtClean="0"/>
              <a:t>etc</a:t>
            </a:r>
            <a:r>
              <a:rPr lang="en-US" dirty="0" smtClean="0"/>
              <a:t> continued..</a:t>
            </a:r>
            <a:endParaRPr lang="en-ZA" dirty="0"/>
          </a:p>
        </p:txBody>
      </p:sp>
      <p:sp>
        <p:nvSpPr>
          <p:cNvPr id="3" name="Subtitle 2"/>
          <p:cNvSpPr>
            <a:spLocks noGrp="1"/>
          </p:cNvSpPr>
          <p:nvPr>
            <p:ph type="subTitle" idx="1"/>
          </p:nvPr>
        </p:nvSpPr>
        <p:spPr/>
        <p:txBody>
          <a:bodyPr>
            <a:normAutofit fontScale="92500"/>
          </a:bodyPr>
          <a:lstStyle/>
          <a:p>
            <a:pPr lvl="0"/>
            <a:r>
              <a:rPr lang="en-US" dirty="0" smtClean="0"/>
              <a:t>When </a:t>
            </a:r>
            <a:r>
              <a:rPr lang="en-US" dirty="0"/>
              <a:t>it comes to them transcending from being artists to being economically viable, artists need to broaden their circle. Artists cannot hang around with artists. They need to surround themselves with people who understand business operations, who understand the issue of tourists. They certainly need financial literacy and acumen as well as a level of administrative efficiency.</a:t>
            </a:r>
            <a:endParaRPr lang="en-ZA" dirty="0"/>
          </a:p>
        </p:txBody>
      </p:sp>
    </p:spTree>
    <p:extLst>
      <p:ext uri="{BB962C8B-B14F-4D97-AF65-F5344CB8AC3E}">
        <p14:creationId xmlns:p14="http://schemas.microsoft.com/office/powerpoint/2010/main" val="2333035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Networking, collaboration </a:t>
            </a:r>
            <a:r>
              <a:rPr lang="en-US" dirty="0" err="1"/>
              <a:t>etc</a:t>
            </a:r>
            <a:r>
              <a:rPr lang="en-US" dirty="0"/>
              <a:t> continued..</a:t>
            </a:r>
            <a:endParaRPr lang="en-ZA" dirty="0"/>
          </a:p>
        </p:txBody>
      </p:sp>
      <p:sp>
        <p:nvSpPr>
          <p:cNvPr id="3" name="Subtitle 2"/>
          <p:cNvSpPr>
            <a:spLocks noGrp="1"/>
          </p:cNvSpPr>
          <p:nvPr>
            <p:ph type="subTitle" idx="1"/>
          </p:nvPr>
        </p:nvSpPr>
        <p:spPr/>
        <p:txBody>
          <a:bodyPr>
            <a:normAutofit fontScale="85000" lnSpcReduction="10000"/>
          </a:bodyPr>
          <a:lstStyle/>
          <a:p>
            <a:pPr lvl="0"/>
            <a:r>
              <a:rPr lang="en-US" dirty="0"/>
              <a:t>The last issue is back to basics and back to community support. As an artist, I need to ask myself how do I expect to be supported by South Africa and my region if I am not supported by those within my immediate </a:t>
            </a:r>
            <a:r>
              <a:rPr lang="en-US" dirty="0" err="1"/>
              <a:t>neighbourhood</a:t>
            </a:r>
            <a:r>
              <a:rPr lang="en-US" dirty="0"/>
              <a:t>. Artists need to root themselves within their own </a:t>
            </a:r>
            <a:r>
              <a:rPr lang="en-US" dirty="0" err="1"/>
              <a:t>neighbourhood</a:t>
            </a:r>
            <a:r>
              <a:rPr lang="en-US" dirty="0"/>
              <a:t> communities because this support which comes free can be leveraged as ready audiences and product marketers at a later stage as the artist begins to be noticed and as s/he gathers fame. </a:t>
            </a:r>
            <a:endParaRPr lang="en-ZA" dirty="0"/>
          </a:p>
        </p:txBody>
      </p:sp>
    </p:spTree>
    <p:extLst>
      <p:ext uri="{BB962C8B-B14F-4D97-AF65-F5344CB8AC3E}">
        <p14:creationId xmlns:p14="http://schemas.microsoft.com/office/powerpoint/2010/main" val="20897031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Understanding of domestic and global arts and </a:t>
            </a:r>
            <a:r>
              <a:rPr lang="en-US" smtClean="0"/>
              <a:t>tourism ecosystems</a:t>
            </a:r>
            <a:endParaRPr lang="en-ZA" dirty="0"/>
          </a:p>
        </p:txBody>
      </p:sp>
      <p:sp>
        <p:nvSpPr>
          <p:cNvPr id="3" name="Subtitle 2"/>
          <p:cNvSpPr>
            <a:spLocks noGrp="1"/>
          </p:cNvSpPr>
          <p:nvPr>
            <p:ph type="subTitle" idx="1"/>
          </p:nvPr>
        </p:nvSpPr>
        <p:spPr/>
        <p:txBody>
          <a:bodyPr/>
          <a:lstStyle/>
          <a:p>
            <a:pPr marL="342900" lvl="0" indent="-342900">
              <a:buFont typeface="Arial" panose="020B0604020202020204" pitchFamily="34" charset="0"/>
              <a:buChar char="•"/>
            </a:pPr>
            <a:r>
              <a:rPr lang="en-US" dirty="0" smtClean="0"/>
              <a:t>Theatre and Dance practitioners </a:t>
            </a:r>
            <a:r>
              <a:rPr lang="en-US" dirty="0"/>
              <a:t>need to cultivate an understanding of the full ecosystem of arts and tourism both for domestic and international audiences.</a:t>
            </a:r>
            <a:endParaRPr lang="en-ZA" dirty="0"/>
          </a:p>
        </p:txBody>
      </p:sp>
    </p:spTree>
    <p:extLst>
      <p:ext uri="{BB962C8B-B14F-4D97-AF65-F5344CB8AC3E}">
        <p14:creationId xmlns:p14="http://schemas.microsoft.com/office/powerpoint/2010/main" val="2264255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Competence, quality focus and Brand Awareness</a:t>
            </a:r>
            <a:endParaRPr lang="en-ZA" dirty="0"/>
          </a:p>
        </p:txBody>
      </p:sp>
      <p:sp>
        <p:nvSpPr>
          <p:cNvPr id="3" name="Subtitle 2"/>
          <p:cNvSpPr>
            <a:spLocks noGrp="1"/>
          </p:cNvSpPr>
          <p:nvPr>
            <p:ph type="subTitle" idx="1"/>
          </p:nvPr>
        </p:nvSpPr>
        <p:spPr/>
        <p:txBody>
          <a:bodyPr>
            <a:normAutofit fontScale="85000" lnSpcReduction="20000"/>
          </a:bodyPr>
          <a:lstStyle/>
          <a:p>
            <a:pPr marL="342900" lvl="0" indent="-342900">
              <a:buFont typeface="Arial" panose="020B0604020202020204" pitchFamily="34" charset="0"/>
              <a:buChar char="•"/>
            </a:pPr>
            <a:r>
              <a:rPr lang="en-US" dirty="0" smtClean="0"/>
              <a:t>Artists should never underestimate the importance of focusing on producing quality work at all material times. This should define you as an artist if you are to make an impact.</a:t>
            </a:r>
          </a:p>
          <a:p>
            <a:pPr marL="342900" lvl="0" indent="-342900">
              <a:buFont typeface="Arial" panose="020B0604020202020204" pitchFamily="34" charset="0"/>
              <a:buChar char="•"/>
            </a:pPr>
            <a:r>
              <a:rPr lang="en-US" dirty="0" smtClean="0"/>
              <a:t> </a:t>
            </a:r>
            <a:r>
              <a:rPr lang="en-US" dirty="0"/>
              <a:t>Admittedly, this is in the domain of the subjective but artists must be deliberate about </a:t>
            </a:r>
            <a:r>
              <a:rPr lang="en-US" dirty="0" smtClean="0"/>
              <a:t>consistently producing </a:t>
            </a:r>
            <a:r>
              <a:rPr lang="en-US" dirty="0"/>
              <a:t>a unique experience even if it appears elusive.</a:t>
            </a:r>
            <a:endParaRPr lang="en-ZA" dirty="0"/>
          </a:p>
          <a:p>
            <a:r>
              <a:rPr lang="en-US" dirty="0"/>
              <a:t> </a:t>
            </a:r>
            <a:endParaRPr lang="en-ZA" dirty="0"/>
          </a:p>
        </p:txBody>
      </p:sp>
    </p:spTree>
    <p:extLst>
      <p:ext uri="{BB962C8B-B14F-4D97-AF65-F5344CB8AC3E}">
        <p14:creationId xmlns:p14="http://schemas.microsoft.com/office/powerpoint/2010/main" val="23326516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Competence, quality focus and Brand </a:t>
            </a:r>
            <a:r>
              <a:rPr lang="en-US" dirty="0" smtClean="0"/>
              <a:t>Awareness continued..</a:t>
            </a:r>
            <a:endParaRPr lang="en-ZA" dirty="0"/>
          </a:p>
        </p:txBody>
      </p:sp>
      <p:sp>
        <p:nvSpPr>
          <p:cNvPr id="3" name="Subtitle 2"/>
          <p:cNvSpPr>
            <a:spLocks noGrp="1"/>
          </p:cNvSpPr>
          <p:nvPr>
            <p:ph type="subTitle" idx="1"/>
          </p:nvPr>
        </p:nvSpPr>
        <p:spPr/>
        <p:txBody>
          <a:bodyPr>
            <a:normAutofit fontScale="85000" lnSpcReduction="20000"/>
          </a:bodyPr>
          <a:lstStyle/>
          <a:p>
            <a:r>
              <a:rPr lang="en-US" dirty="0" smtClean="0"/>
              <a:t>Theatre and dance practitioners need to learn about the space they play in. </a:t>
            </a:r>
            <a:r>
              <a:rPr lang="en-US" dirty="0"/>
              <a:t>For instance if </a:t>
            </a:r>
            <a:r>
              <a:rPr lang="en-US" dirty="0" smtClean="0"/>
              <a:t>you position </a:t>
            </a:r>
            <a:r>
              <a:rPr lang="en-US" dirty="0"/>
              <a:t>yourself as an international artist then you must learn to be agile and consciously cast yourself as one who is capable </a:t>
            </a:r>
            <a:r>
              <a:rPr lang="en-US" dirty="0" smtClean="0"/>
              <a:t>of adapting </a:t>
            </a:r>
            <a:r>
              <a:rPr lang="en-US" dirty="0"/>
              <a:t>your work to the unique message requirements of the audience or country for which you are pitching. </a:t>
            </a:r>
            <a:r>
              <a:rPr lang="en-US" dirty="0" smtClean="0"/>
              <a:t>The </a:t>
            </a:r>
            <a:r>
              <a:rPr lang="en-US" dirty="0"/>
              <a:t>point is that as an </a:t>
            </a:r>
            <a:r>
              <a:rPr lang="en-US" dirty="0" smtClean="0"/>
              <a:t>artist </a:t>
            </a:r>
            <a:r>
              <a:rPr lang="en-US" dirty="0"/>
              <a:t>you need to be deliberate about how you cast or brand yourself through your work. You need to answer the question ‘who are you doing your work for’?</a:t>
            </a:r>
            <a:endParaRPr lang="en-ZA" dirty="0"/>
          </a:p>
        </p:txBody>
      </p:sp>
    </p:spTree>
    <p:extLst>
      <p:ext uri="{BB962C8B-B14F-4D97-AF65-F5344CB8AC3E}">
        <p14:creationId xmlns:p14="http://schemas.microsoft.com/office/powerpoint/2010/main" val="2641771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Understanding of the ecosystem within the craft and tourism sector </a:t>
            </a:r>
            <a:endParaRPr lang="en-ZA" dirty="0"/>
          </a:p>
        </p:txBody>
      </p:sp>
      <p:sp>
        <p:nvSpPr>
          <p:cNvPr id="3" name="Subtitle 2"/>
          <p:cNvSpPr>
            <a:spLocks noGrp="1"/>
          </p:cNvSpPr>
          <p:nvPr>
            <p:ph type="subTitle" idx="1"/>
          </p:nvPr>
        </p:nvSpPr>
        <p:spPr/>
        <p:txBody>
          <a:bodyPr>
            <a:normAutofit lnSpcReduction="10000"/>
          </a:bodyPr>
          <a:lstStyle/>
          <a:p>
            <a:pPr lvl="0"/>
            <a:r>
              <a:rPr lang="en-US" dirty="0" smtClean="0"/>
              <a:t>Theatre and dance practitioners </a:t>
            </a:r>
            <a:r>
              <a:rPr lang="en-US" dirty="0"/>
              <a:t>need to familiarize themselves with the tourism dynamic so that they do not put together products that may not necessarily be viable for markets where they are headed or destined. This will enable them to pitch for their target audiences in a relevant and aligned manner</a:t>
            </a:r>
            <a:r>
              <a:rPr lang="en-US" dirty="0" smtClean="0"/>
              <a:t>.</a:t>
            </a:r>
          </a:p>
          <a:p>
            <a:pPr lvl="0"/>
            <a:endParaRPr lang="en-ZA" dirty="0"/>
          </a:p>
        </p:txBody>
      </p:sp>
    </p:spTree>
    <p:extLst>
      <p:ext uri="{BB962C8B-B14F-4D97-AF65-F5344CB8AC3E}">
        <p14:creationId xmlns:p14="http://schemas.microsoft.com/office/powerpoint/2010/main" val="3426947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Understanding of the ecosystem etc. continued</a:t>
            </a:r>
            <a:endParaRPr lang="en-ZA" dirty="0"/>
          </a:p>
        </p:txBody>
      </p:sp>
      <p:sp>
        <p:nvSpPr>
          <p:cNvPr id="3" name="Subtitle 2"/>
          <p:cNvSpPr>
            <a:spLocks noGrp="1"/>
          </p:cNvSpPr>
          <p:nvPr>
            <p:ph type="subTitle" idx="1"/>
          </p:nvPr>
        </p:nvSpPr>
        <p:spPr/>
        <p:txBody>
          <a:bodyPr/>
          <a:lstStyle/>
          <a:p>
            <a:pPr lvl="0"/>
            <a:r>
              <a:rPr lang="en-US" dirty="0"/>
              <a:t>From </a:t>
            </a:r>
            <a:r>
              <a:rPr lang="en-US" dirty="0" smtClean="0"/>
              <a:t>the above </a:t>
            </a:r>
            <a:r>
              <a:rPr lang="en-US" dirty="0"/>
              <a:t>it is evident that artists need to cultivate an understanding of the full ecosystem of arts and tourism both for domestic and international audiences.</a:t>
            </a:r>
            <a:endParaRPr lang="en-ZA" dirty="0"/>
          </a:p>
        </p:txBody>
      </p:sp>
    </p:spTree>
    <p:extLst>
      <p:ext uri="{BB962C8B-B14F-4D97-AF65-F5344CB8AC3E}">
        <p14:creationId xmlns:p14="http://schemas.microsoft.com/office/powerpoint/2010/main" val="182269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Funding environment</a:t>
            </a:r>
            <a:endParaRPr lang="en-ZA" dirty="0"/>
          </a:p>
        </p:txBody>
      </p:sp>
      <p:sp>
        <p:nvSpPr>
          <p:cNvPr id="3" name="Content Placeholder 2"/>
          <p:cNvSpPr>
            <a:spLocks noGrp="1"/>
          </p:cNvSpPr>
          <p:nvPr>
            <p:ph idx="1"/>
          </p:nvPr>
        </p:nvSpPr>
        <p:spPr/>
        <p:txBody>
          <a:bodyPr/>
          <a:lstStyle/>
          <a:p>
            <a:pPr lvl="0"/>
            <a:r>
              <a:rPr lang="en-US" dirty="0"/>
              <a:t>Government’s funding needs to be structured in a way that it differentiates between emerging and established artists. At this point this doesn’t happen. Government funding may not always be adequate to meet the needs of the artists. One strategy that needs to be explored in this regard is to match government funding with corporate funding. This requires deliberate efforts to </a:t>
            </a:r>
            <a:r>
              <a:rPr lang="en-US" dirty="0" err="1"/>
              <a:t>mobilise</a:t>
            </a:r>
            <a:r>
              <a:rPr lang="en-US" dirty="0"/>
              <a:t> corporate funding and to promote co-operation within the entire funding ecosystem to maximize support for artists.</a:t>
            </a:r>
            <a:endParaRPr lang="en-ZA" dirty="0"/>
          </a:p>
        </p:txBody>
      </p:sp>
    </p:spTree>
    <p:extLst>
      <p:ext uri="{BB962C8B-B14F-4D97-AF65-F5344CB8AC3E}">
        <p14:creationId xmlns:p14="http://schemas.microsoft.com/office/powerpoint/2010/main" val="2198221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South African Cultural Observatory (SACO) 4</a:t>
            </a:r>
            <a:r>
              <a:rPr lang="en-US" baseline="30000" dirty="0" smtClean="0"/>
              <a:t>th</a:t>
            </a:r>
            <a:r>
              <a:rPr lang="en-US" dirty="0" smtClean="0"/>
              <a:t> International Conference</a:t>
            </a:r>
            <a:endParaRPr lang="en-ZA" dirty="0"/>
          </a:p>
        </p:txBody>
      </p:sp>
      <p:sp>
        <p:nvSpPr>
          <p:cNvPr id="3" name="Subtitle 2"/>
          <p:cNvSpPr>
            <a:spLocks noGrp="1"/>
          </p:cNvSpPr>
          <p:nvPr>
            <p:ph type="subTitle" idx="1"/>
          </p:nvPr>
        </p:nvSpPr>
        <p:spPr/>
        <p:txBody>
          <a:bodyPr>
            <a:normAutofit lnSpcReduction="10000"/>
          </a:bodyPr>
          <a:lstStyle/>
          <a:p>
            <a:r>
              <a:rPr lang="en-US" i="1" dirty="0" smtClean="0"/>
              <a:t>Creative Economic Reset: Structuring the creative and cultural industries for a sustainable and inclusive future</a:t>
            </a:r>
          </a:p>
          <a:p>
            <a:r>
              <a:rPr lang="en-US" dirty="0" smtClean="0"/>
              <a:t>9-10 November 2022</a:t>
            </a:r>
          </a:p>
          <a:p>
            <a:r>
              <a:rPr lang="en-US" dirty="0" smtClean="0"/>
              <a:t>CSIR International Convention Centre</a:t>
            </a:r>
            <a:endParaRPr lang="en-ZA" dirty="0"/>
          </a:p>
        </p:txBody>
      </p:sp>
    </p:spTree>
    <p:extLst>
      <p:ext uri="{BB962C8B-B14F-4D97-AF65-F5344CB8AC3E}">
        <p14:creationId xmlns:p14="http://schemas.microsoft.com/office/powerpoint/2010/main" val="24494301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Funding environment continued…</a:t>
            </a:r>
            <a:endParaRPr lang="en-ZA" dirty="0"/>
          </a:p>
        </p:txBody>
      </p:sp>
      <p:sp>
        <p:nvSpPr>
          <p:cNvPr id="3" name="Content Placeholder 2"/>
          <p:cNvSpPr>
            <a:spLocks noGrp="1"/>
          </p:cNvSpPr>
          <p:nvPr>
            <p:ph idx="1"/>
          </p:nvPr>
        </p:nvSpPr>
        <p:spPr/>
        <p:txBody>
          <a:bodyPr/>
          <a:lstStyle/>
          <a:p>
            <a:pPr lvl="0"/>
            <a:endParaRPr lang="en-US" dirty="0" smtClean="0"/>
          </a:p>
          <a:p>
            <a:pPr lvl="0"/>
            <a:r>
              <a:rPr lang="en-US" dirty="0" smtClean="0"/>
              <a:t>Theatre and dance practitioners, like other artists, </a:t>
            </a:r>
            <a:r>
              <a:rPr lang="en-US" dirty="0"/>
              <a:t>need to open up paths to the private sector. For this to work out, artists need </a:t>
            </a:r>
            <a:r>
              <a:rPr lang="en-US" dirty="0" smtClean="0"/>
              <a:t>to </a:t>
            </a:r>
            <a:r>
              <a:rPr lang="en-US" dirty="0"/>
              <a:t>be able to produce the repertoire of work that </a:t>
            </a:r>
            <a:r>
              <a:rPr lang="en-US" dirty="0" smtClean="0"/>
              <a:t>can meet </a:t>
            </a:r>
            <a:r>
              <a:rPr lang="en-US" dirty="0"/>
              <a:t>the expectations of the corporate. This need may be different to the expectations of a festival, for instance.</a:t>
            </a:r>
            <a:endParaRPr lang="en-ZA" dirty="0"/>
          </a:p>
        </p:txBody>
      </p:sp>
    </p:spTree>
    <p:extLst>
      <p:ext uri="{BB962C8B-B14F-4D97-AF65-F5344CB8AC3E}">
        <p14:creationId xmlns:p14="http://schemas.microsoft.com/office/powerpoint/2010/main" val="413853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Conclusion </a:t>
            </a:r>
            <a:endParaRPr lang="en-ZA" dirty="0"/>
          </a:p>
        </p:txBody>
      </p:sp>
      <p:sp>
        <p:nvSpPr>
          <p:cNvPr id="3" name="Subtitle 2"/>
          <p:cNvSpPr>
            <a:spLocks noGrp="1"/>
          </p:cNvSpPr>
          <p:nvPr>
            <p:ph type="subTitle" idx="1"/>
          </p:nvPr>
        </p:nvSpPr>
        <p:spPr/>
        <p:txBody>
          <a:bodyPr>
            <a:noAutofit/>
          </a:bodyPr>
          <a:lstStyle/>
          <a:p>
            <a:pPr marL="342900" indent="-342900" algn="l">
              <a:buFont typeface="Arial" panose="020B0604020202020204" pitchFamily="34" charset="0"/>
              <a:buChar char="•"/>
            </a:pPr>
            <a:r>
              <a:rPr lang="en-US" sz="1400" dirty="0" smtClean="0"/>
              <a:t>This paper is an an attempt to contribute to the call for further research into the content of the detail of the skills deficit of the practitioners in the dance and theatre space as instructed by the </a:t>
            </a:r>
            <a:r>
              <a:rPr lang="en-ZA" sz="1400" i="1" dirty="0"/>
              <a:t>Strategic Plan and Implementation</a:t>
            </a:r>
            <a:r>
              <a:rPr lang="en-ZA" sz="1400" dirty="0"/>
              <a:t>, </a:t>
            </a:r>
            <a:r>
              <a:rPr lang="en-ZA" sz="1400" i="1" dirty="0"/>
              <a:t>September 2022 of the Department of Sports, Arts and </a:t>
            </a:r>
            <a:r>
              <a:rPr lang="en-ZA" sz="1400" i="1" dirty="0" smtClean="0"/>
              <a:t>Culture.</a:t>
            </a:r>
            <a:endParaRPr lang="en-ZA" sz="1400" dirty="0"/>
          </a:p>
          <a:p>
            <a:pPr marL="342900" indent="-342900" algn="l">
              <a:buFont typeface="Arial" panose="020B0604020202020204" pitchFamily="34" charset="0"/>
              <a:buChar char="•"/>
            </a:pPr>
            <a:r>
              <a:rPr lang="en-US" sz="1400" dirty="0" smtClean="0"/>
              <a:t> The analysis of findings which is extracted from the practitioner  interviewees  within the space points to a need for theatre and dance practitioners to equip themselves with a range of competencies, skills and attributes which are essential for effective and profitable participation in the Creative Economy. These skills include business acumen, collaboration and networking, digital and technological literacy as well as the capacity to work inter-disciplinarily and intra-disciplinarily. </a:t>
            </a:r>
            <a:endParaRPr lang="en-ZA" sz="1400" dirty="0"/>
          </a:p>
        </p:txBody>
      </p:sp>
    </p:spTree>
    <p:extLst>
      <p:ext uri="{BB962C8B-B14F-4D97-AF65-F5344CB8AC3E}">
        <p14:creationId xmlns:p14="http://schemas.microsoft.com/office/powerpoint/2010/main" val="1251979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i="1" dirty="0" smtClean="0"/>
              <a:t>Reimagining Work: Towards ‘fit for purpose’ artists in the theatre and dance space </a:t>
            </a:r>
            <a:endParaRPr lang="en-ZA" i="1" dirty="0"/>
          </a:p>
        </p:txBody>
      </p:sp>
      <p:sp>
        <p:nvSpPr>
          <p:cNvPr id="3" name="Subtitle 2"/>
          <p:cNvSpPr>
            <a:spLocks noGrp="1"/>
          </p:cNvSpPr>
          <p:nvPr>
            <p:ph type="subTitle" idx="1"/>
          </p:nvPr>
        </p:nvSpPr>
        <p:spPr/>
        <p:txBody>
          <a:bodyPr>
            <a:normAutofit fontScale="77500" lnSpcReduction="20000"/>
          </a:bodyPr>
          <a:lstStyle/>
          <a:p>
            <a:r>
              <a:rPr lang="en-US" dirty="0" smtClean="0"/>
              <a:t>Gcinibandla Mtukela</a:t>
            </a:r>
          </a:p>
          <a:p>
            <a:endParaRPr lang="en-US" dirty="0" smtClean="0"/>
          </a:p>
          <a:p>
            <a:r>
              <a:rPr lang="en-US" dirty="0" smtClean="0"/>
              <a:t>Mandela Bay Theatre Complex (MBTC)</a:t>
            </a:r>
          </a:p>
          <a:p>
            <a:r>
              <a:rPr lang="en-US" dirty="0" smtClean="0"/>
              <a:t>(</a:t>
            </a:r>
            <a:r>
              <a:rPr lang="en-US" sz="1200" dirty="0" smtClean="0"/>
              <a:t>An agency of the Department of Sports, Arts and Culture</a:t>
            </a:r>
            <a:r>
              <a:rPr lang="en-US" dirty="0" smtClean="0"/>
              <a:t>)</a:t>
            </a:r>
          </a:p>
          <a:p>
            <a:r>
              <a:rPr lang="en-US" dirty="0" smtClean="0"/>
              <a:t>Nelson Mandela Bay</a:t>
            </a:r>
            <a:endParaRPr lang="en-ZA" dirty="0"/>
          </a:p>
        </p:txBody>
      </p:sp>
    </p:spTree>
    <p:extLst>
      <p:ext uri="{BB962C8B-B14F-4D97-AF65-F5344CB8AC3E}">
        <p14:creationId xmlns:p14="http://schemas.microsoft.com/office/powerpoint/2010/main" val="1421790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STRUCTURE OF THE PRESENTATION</a:t>
            </a:r>
            <a:endParaRPr lang="en-ZA" dirty="0"/>
          </a:p>
        </p:txBody>
      </p:sp>
      <p:sp>
        <p:nvSpPr>
          <p:cNvPr id="3" name="Content Placeholder 2"/>
          <p:cNvSpPr>
            <a:spLocks noGrp="1"/>
          </p:cNvSpPr>
          <p:nvPr>
            <p:ph idx="1"/>
          </p:nvPr>
        </p:nvSpPr>
        <p:spPr/>
        <p:txBody>
          <a:bodyPr/>
          <a:lstStyle/>
          <a:p>
            <a:r>
              <a:rPr lang="en-US" dirty="0" smtClean="0"/>
              <a:t>Introduction</a:t>
            </a:r>
          </a:p>
          <a:p>
            <a:r>
              <a:rPr lang="en-US" dirty="0" smtClean="0"/>
              <a:t>Literature Review</a:t>
            </a:r>
          </a:p>
          <a:p>
            <a:r>
              <a:rPr lang="en-US" dirty="0" smtClean="0"/>
              <a:t>Thematic segmentation and discussion of findings</a:t>
            </a:r>
          </a:p>
          <a:p>
            <a:r>
              <a:rPr lang="en-US" dirty="0" smtClean="0"/>
              <a:t>Conclusion</a:t>
            </a:r>
          </a:p>
          <a:p>
            <a:endParaRPr lang="en-ZA" dirty="0"/>
          </a:p>
        </p:txBody>
      </p:sp>
    </p:spTree>
    <p:extLst>
      <p:ext uri="{BB962C8B-B14F-4D97-AF65-F5344CB8AC3E}">
        <p14:creationId xmlns:p14="http://schemas.microsoft.com/office/powerpoint/2010/main" val="2713233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ZA" dirty="0"/>
          </a:p>
        </p:txBody>
      </p:sp>
      <p:sp>
        <p:nvSpPr>
          <p:cNvPr id="3" name="Content Placeholder 2"/>
          <p:cNvSpPr>
            <a:spLocks noGrp="1"/>
          </p:cNvSpPr>
          <p:nvPr>
            <p:ph idx="1"/>
          </p:nvPr>
        </p:nvSpPr>
        <p:spPr/>
        <p:txBody>
          <a:bodyPr>
            <a:normAutofit fontScale="62500" lnSpcReduction="20000"/>
          </a:bodyPr>
          <a:lstStyle/>
          <a:p>
            <a:r>
              <a:rPr lang="en-US" dirty="0"/>
              <a:t>Covid_19 and the advent of the Fourth Industrial Revolution have shaken longstanding traditions on what is regarded as work and the circumstances under which work should be undertaken</a:t>
            </a:r>
            <a:r>
              <a:rPr lang="en-US" dirty="0" smtClean="0"/>
              <a:t>.</a:t>
            </a:r>
          </a:p>
          <a:p>
            <a:r>
              <a:rPr lang="en-ZA" dirty="0" smtClean="0"/>
              <a:t>Successful creative entrepreneurs are those who are fluent at leveraging digital technology to enhance their creative ventures and to widen their scale of influence by broadening their accessibility and reach through technology (</a:t>
            </a:r>
            <a:r>
              <a:rPr lang="en-ZA" dirty="0" err="1" smtClean="0"/>
              <a:t>Kolisi</a:t>
            </a:r>
            <a:r>
              <a:rPr lang="en-ZA" dirty="0" smtClean="0"/>
              <a:t> and </a:t>
            </a:r>
            <a:r>
              <a:rPr lang="en-ZA" dirty="0" err="1" smtClean="0"/>
              <a:t>Ncwadi</a:t>
            </a:r>
            <a:r>
              <a:rPr lang="en-ZA" dirty="0" smtClean="0"/>
              <a:t>, SACO International Conference: 2018)</a:t>
            </a:r>
          </a:p>
          <a:p>
            <a:r>
              <a:rPr lang="en-ZA" dirty="0" smtClean="0"/>
              <a:t>There is a need to address the challenges of </a:t>
            </a:r>
            <a:r>
              <a:rPr lang="en-ZA" dirty="0"/>
              <a:t>lack of equitable access to funding, skills and capacity </a:t>
            </a:r>
            <a:r>
              <a:rPr lang="en-ZA" dirty="0" smtClean="0"/>
              <a:t>development and lack of collaborative approaches </a:t>
            </a:r>
            <a:r>
              <a:rPr lang="en-ZA" dirty="0"/>
              <a:t>of theatre and dance </a:t>
            </a:r>
            <a:r>
              <a:rPr lang="en-ZA" dirty="0" smtClean="0"/>
              <a:t>practitioners if theatre and dance practitioners are to be provided with an opportunity for growth prospects. (</a:t>
            </a:r>
            <a:r>
              <a:rPr lang="en-ZA" dirty="0"/>
              <a:t>National Socio Economic Impact Assessment System (SEIAS), Revised 2020 of the Department of Arts and </a:t>
            </a:r>
            <a:r>
              <a:rPr lang="en-ZA" dirty="0" smtClean="0"/>
              <a:t>Culture) </a:t>
            </a:r>
          </a:p>
          <a:p>
            <a:r>
              <a:rPr lang="en-US" dirty="0" smtClean="0"/>
              <a:t>In their discussion on the advent of and impact of virtual reality (as an aspect of High technology and Creative Economies) and its likely impact on the creation of content, </a:t>
            </a:r>
            <a:r>
              <a:rPr lang="en-US" dirty="0" err="1" smtClean="0"/>
              <a:t>Lutshaba</a:t>
            </a:r>
            <a:r>
              <a:rPr lang="en-US" dirty="0" smtClean="0"/>
              <a:t> and Haines (Culture and Creative Industry Trends) predict that virtual reality ‘</a:t>
            </a:r>
            <a:r>
              <a:rPr lang="en-ZA" dirty="0" smtClean="0"/>
              <a:t>will </a:t>
            </a:r>
            <a:r>
              <a:rPr lang="en-ZA" dirty="0"/>
              <a:t>reshape the way people consume content and provide creative industries with a further opportunity to get it right in making content creation more </a:t>
            </a:r>
            <a:r>
              <a:rPr lang="en-ZA" dirty="0" smtClean="0"/>
              <a:t>profitable’.</a:t>
            </a:r>
          </a:p>
          <a:p>
            <a:r>
              <a:rPr lang="en-US" dirty="0" smtClean="0"/>
              <a:t>Economies which stand a better opportunity for growth provide the fundamentals needed to enable the Creative Economy to prosper (Florida: 2002, quoted in </a:t>
            </a:r>
            <a:r>
              <a:rPr lang="en-US" dirty="0" err="1" smtClean="0"/>
              <a:t>Kolisi</a:t>
            </a:r>
            <a:r>
              <a:rPr lang="en-US" dirty="0" smtClean="0"/>
              <a:t> and </a:t>
            </a:r>
            <a:r>
              <a:rPr lang="en-US" dirty="0" err="1" smtClean="0"/>
              <a:t>Ncwadi</a:t>
            </a:r>
            <a:r>
              <a:rPr lang="en-US" dirty="0" smtClean="0"/>
              <a:t>, SACO International Conference: 2018).</a:t>
            </a:r>
            <a:endParaRPr lang="en-ZA" dirty="0"/>
          </a:p>
          <a:p>
            <a:endParaRPr lang="en-ZA" dirty="0"/>
          </a:p>
          <a:p>
            <a:endParaRPr lang="en-ZA" dirty="0"/>
          </a:p>
        </p:txBody>
      </p:sp>
    </p:spTree>
    <p:extLst>
      <p:ext uri="{BB962C8B-B14F-4D97-AF65-F5344CB8AC3E}">
        <p14:creationId xmlns:p14="http://schemas.microsoft.com/office/powerpoint/2010/main" val="3043486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Versatile repertoire for varying market needs</a:t>
            </a:r>
            <a:endParaRPr lang="en-ZA" dirty="0"/>
          </a:p>
        </p:txBody>
      </p:sp>
      <p:sp>
        <p:nvSpPr>
          <p:cNvPr id="3" name="Subtitle 2"/>
          <p:cNvSpPr>
            <a:spLocks noGrp="1"/>
          </p:cNvSpPr>
          <p:nvPr>
            <p:ph type="subTitle" idx="1"/>
          </p:nvPr>
        </p:nvSpPr>
        <p:spPr/>
        <p:txBody>
          <a:bodyPr>
            <a:normAutofit fontScale="25000" lnSpcReduction="20000"/>
          </a:bodyPr>
          <a:lstStyle/>
          <a:p>
            <a:pPr marL="342900" lvl="0" indent="-342900">
              <a:buFont typeface="Arial" panose="020B0604020202020204" pitchFamily="34" charset="0"/>
              <a:buChar char="•"/>
            </a:pPr>
            <a:r>
              <a:rPr lang="en-US" sz="7200" dirty="0"/>
              <a:t>Artists have to dig from their repertoire to cater for the varying needs of the market. Productions have different needs. What is required from a production for Germans may not necessarily be the same with what is needed by a production for Italians</a:t>
            </a:r>
            <a:r>
              <a:rPr lang="en-US" sz="7200" dirty="0" smtClean="0"/>
              <a:t>.</a:t>
            </a:r>
          </a:p>
          <a:p>
            <a:pPr marL="342900" indent="-342900" algn="l">
              <a:buFont typeface="Arial" panose="020B0604020202020204" pitchFamily="34" charset="0"/>
              <a:buChar char="•"/>
            </a:pPr>
            <a:r>
              <a:rPr lang="en-US" sz="7200" dirty="0"/>
              <a:t>Artists need to understand what they can offer and also study what is required by the market so that their repertoire can be aligned to the broadest </a:t>
            </a:r>
            <a:r>
              <a:rPr lang="en-US" sz="7200" dirty="0" smtClean="0"/>
              <a:t>market landscape.</a:t>
            </a:r>
          </a:p>
          <a:p>
            <a:pPr marL="342900" indent="-342900" algn="l">
              <a:buFont typeface="Arial" panose="020B0604020202020204" pitchFamily="34" charset="0"/>
              <a:buChar char="•"/>
            </a:pPr>
            <a:r>
              <a:rPr lang="en-US" sz="7200" dirty="0" smtClean="0"/>
              <a:t>Artists also </a:t>
            </a:r>
            <a:r>
              <a:rPr lang="en-US" sz="7200" dirty="0"/>
              <a:t>need financial literacy and acumen as well as </a:t>
            </a:r>
            <a:r>
              <a:rPr lang="en-US" sz="7200" dirty="0" smtClean="0"/>
              <a:t>some </a:t>
            </a:r>
            <a:r>
              <a:rPr lang="en-US" sz="7200" dirty="0"/>
              <a:t>level of administrative efficiency.</a:t>
            </a:r>
            <a:endParaRPr lang="en-ZA" sz="7200" dirty="0"/>
          </a:p>
          <a:p>
            <a:pPr marL="342900" indent="-342900" algn="l">
              <a:buFont typeface="Arial" panose="020B0604020202020204" pitchFamily="34" charset="0"/>
              <a:buChar char="•"/>
            </a:pPr>
            <a:endParaRPr lang="en-US" dirty="0" smtClean="0"/>
          </a:p>
          <a:p>
            <a:pPr lvl="0" algn="l"/>
            <a:endParaRPr lang="en-ZA" dirty="0"/>
          </a:p>
          <a:p>
            <a:r>
              <a:rPr lang="en-US" dirty="0"/>
              <a:t> </a:t>
            </a:r>
            <a:endParaRPr lang="en-ZA" dirty="0"/>
          </a:p>
        </p:txBody>
      </p:sp>
    </p:spTree>
    <p:extLst>
      <p:ext uri="{BB962C8B-B14F-4D97-AF65-F5344CB8AC3E}">
        <p14:creationId xmlns:p14="http://schemas.microsoft.com/office/powerpoint/2010/main" val="1387940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Versatility continued..</a:t>
            </a:r>
            <a:endParaRPr lang="en-ZA" dirty="0"/>
          </a:p>
        </p:txBody>
      </p:sp>
      <p:sp>
        <p:nvSpPr>
          <p:cNvPr id="3" name="Content Placeholder 2"/>
          <p:cNvSpPr>
            <a:spLocks noGrp="1"/>
          </p:cNvSpPr>
          <p:nvPr>
            <p:ph idx="1"/>
          </p:nvPr>
        </p:nvSpPr>
        <p:spPr/>
        <p:txBody>
          <a:bodyPr>
            <a:normAutofit lnSpcReduction="10000"/>
          </a:bodyPr>
          <a:lstStyle/>
          <a:p>
            <a:r>
              <a:rPr lang="en-US" dirty="0"/>
              <a:t> </a:t>
            </a:r>
            <a:r>
              <a:rPr lang="en-US" dirty="0" smtClean="0"/>
              <a:t>Artists </a:t>
            </a:r>
            <a:r>
              <a:rPr lang="en-US" dirty="0"/>
              <a:t>need to tap into opportunities within institutions of higher learning. For example institutions of higher learning occasionally need the services of theatre practitioners or drama students to lecture second year students that are doing education in methodologies of story- telling because ultimately when you teach you are telling stories and you need to find a creative way to promote better understanding by students</a:t>
            </a:r>
            <a:r>
              <a:rPr lang="en-US" dirty="0" smtClean="0"/>
              <a:t>.</a:t>
            </a:r>
          </a:p>
          <a:p>
            <a:r>
              <a:rPr lang="en-US" dirty="0" smtClean="0"/>
              <a:t> </a:t>
            </a:r>
            <a:r>
              <a:rPr lang="en-US" dirty="0"/>
              <a:t>Whilst a teacher may have good grasp of the subject matter he may not necessarily be your best story teller. There are also Drama Societies, Music Societies </a:t>
            </a:r>
            <a:r>
              <a:rPr lang="en-US" dirty="0" err="1"/>
              <a:t>etc</a:t>
            </a:r>
            <a:r>
              <a:rPr lang="en-US" dirty="0"/>
              <a:t> and students in these Societies may not necessarily have field or industry experts. </a:t>
            </a:r>
            <a:endParaRPr lang="en-ZA" dirty="0"/>
          </a:p>
        </p:txBody>
      </p:sp>
    </p:spTree>
    <p:extLst>
      <p:ext uri="{BB962C8B-B14F-4D97-AF65-F5344CB8AC3E}">
        <p14:creationId xmlns:p14="http://schemas.microsoft.com/office/powerpoint/2010/main" val="3578998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Versatility continued further..</a:t>
            </a:r>
            <a:endParaRPr lang="en-ZA" dirty="0"/>
          </a:p>
        </p:txBody>
      </p:sp>
      <p:sp>
        <p:nvSpPr>
          <p:cNvPr id="3" name="Subtitle 2"/>
          <p:cNvSpPr>
            <a:spLocks noGrp="1"/>
          </p:cNvSpPr>
          <p:nvPr>
            <p:ph type="subTitle" idx="1"/>
          </p:nvPr>
        </p:nvSpPr>
        <p:spPr/>
        <p:txBody>
          <a:bodyPr>
            <a:normAutofit fontScale="92500" lnSpcReduction="20000"/>
          </a:bodyPr>
          <a:lstStyle/>
          <a:p>
            <a:r>
              <a:rPr lang="en-US" dirty="0" smtClean="0"/>
              <a:t>Theatre practitioners can gravitate to academia in baby steps. For example, some universities have </a:t>
            </a:r>
            <a:r>
              <a:rPr lang="en-US" dirty="0"/>
              <a:t>D</a:t>
            </a:r>
            <a:r>
              <a:rPr lang="en-US" dirty="0" smtClean="0"/>
              <a:t>rama </a:t>
            </a:r>
            <a:r>
              <a:rPr lang="en-US" dirty="0"/>
              <a:t>Societies, Music Societies </a:t>
            </a:r>
            <a:r>
              <a:rPr lang="en-US" dirty="0" err="1"/>
              <a:t>etc</a:t>
            </a:r>
            <a:r>
              <a:rPr lang="en-US" dirty="0"/>
              <a:t> and students in these Societies may not necessarily have field or industry experts. This is additional income for artists as well as strategic leverage which can open further doors as they branch into related opportunities where creativity is required.</a:t>
            </a:r>
            <a:endParaRPr lang="en-ZA" dirty="0"/>
          </a:p>
        </p:txBody>
      </p:sp>
    </p:spTree>
    <p:extLst>
      <p:ext uri="{BB962C8B-B14F-4D97-AF65-F5344CB8AC3E}">
        <p14:creationId xmlns:p14="http://schemas.microsoft.com/office/powerpoint/2010/main" val="804249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Networking, collaborations and relationship-building</a:t>
            </a:r>
            <a:endParaRPr lang="en-ZA" dirty="0"/>
          </a:p>
        </p:txBody>
      </p:sp>
      <p:sp>
        <p:nvSpPr>
          <p:cNvPr id="3" name="Subtitle 2"/>
          <p:cNvSpPr>
            <a:spLocks noGrp="1"/>
          </p:cNvSpPr>
          <p:nvPr>
            <p:ph type="subTitle" idx="1"/>
          </p:nvPr>
        </p:nvSpPr>
        <p:spPr/>
        <p:txBody>
          <a:bodyPr>
            <a:normAutofit fontScale="92500" lnSpcReduction="20000"/>
          </a:bodyPr>
          <a:lstStyle/>
          <a:p>
            <a:pPr marL="342900" lvl="0" indent="-342900">
              <a:buFont typeface="Arial" panose="020B0604020202020204" pitchFamily="34" charset="0"/>
              <a:buChar char="•"/>
            </a:pPr>
            <a:r>
              <a:rPr lang="en-US" dirty="0" smtClean="0"/>
              <a:t>When </a:t>
            </a:r>
            <a:r>
              <a:rPr lang="en-US" dirty="0"/>
              <a:t>it comes to them transcending from being artists to being economically viable, artists need to broaden their circle. Artists cannot hang around with artists. They need to surround themselves with people who understand business operations, who understand the issue of tourists. They </a:t>
            </a:r>
            <a:r>
              <a:rPr lang="en-US" dirty="0" smtClean="0"/>
              <a:t>need to network with people from disciplines like administration and business backgrounds.</a:t>
            </a:r>
            <a:endParaRPr lang="en-ZA" dirty="0"/>
          </a:p>
        </p:txBody>
      </p:sp>
    </p:spTree>
    <p:extLst>
      <p:ext uri="{BB962C8B-B14F-4D97-AF65-F5344CB8AC3E}">
        <p14:creationId xmlns:p14="http://schemas.microsoft.com/office/powerpoint/2010/main" val="390037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TotalTime>
  <Words>1588</Words>
  <Application>Microsoft Office PowerPoint</Application>
  <PresentationFormat>Widescreen</PresentationFormat>
  <Paragraphs>63</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PowerPoint Presentation</vt:lpstr>
      <vt:lpstr>South African Cultural Observatory (SACO) 4th International Conference</vt:lpstr>
      <vt:lpstr>Reimagining Work: Towards ‘fit for purpose’ artists in the theatre and dance space </vt:lpstr>
      <vt:lpstr>STRUCTURE OF THE PRESENTATION</vt:lpstr>
      <vt:lpstr>Introduction</vt:lpstr>
      <vt:lpstr>Versatile repertoire for varying market needs</vt:lpstr>
      <vt:lpstr>Versatility continued..</vt:lpstr>
      <vt:lpstr>Versatility continued further..</vt:lpstr>
      <vt:lpstr>Networking, collaborations and relationship-building</vt:lpstr>
      <vt:lpstr>Networking, collaboration etc continued</vt:lpstr>
      <vt:lpstr>Networking,collaboration etc continued</vt:lpstr>
      <vt:lpstr>Networking, collaboration etc continued..</vt:lpstr>
      <vt:lpstr>Networking, collaboration etc continued..</vt:lpstr>
      <vt:lpstr>Understanding of domestic and global arts and tourism ecosystems</vt:lpstr>
      <vt:lpstr>Competence, quality focus and Brand Awareness</vt:lpstr>
      <vt:lpstr>Competence, quality focus and Brand Awareness continued..</vt:lpstr>
      <vt:lpstr>Understanding of the ecosystem within the craft and tourism sector </vt:lpstr>
      <vt:lpstr>Understanding of the ecosystem etc. continued</vt:lpstr>
      <vt:lpstr>Funding environment</vt:lpstr>
      <vt:lpstr>Funding environment continued…</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Monwabisi Nzimela</dc:creator>
  <cp:lastModifiedBy>Gcinibandla Daniel Mtukela</cp:lastModifiedBy>
  <cp:revision>28</cp:revision>
  <dcterms:created xsi:type="dcterms:W3CDTF">2022-11-01T13:35:47Z</dcterms:created>
  <dcterms:modified xsi:type="dcterms:W3CDTF">2022-11-01T18:38:07Z</dcterms:modified>
</cp:coreProperties>
</file>