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notesSlides/notesSlide3.xml" ContentType="application/vnd.openxmlformats-officedocument.presentationml.notesSlide+xml"/>
  <Override PartName="/ppt/charts/chart3.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99" r:id="rId2"/>
    <p:sldId id="283" r:id="rId3"/>
    <p:sldId id="303" r:id="rId4"/>
    <p:sldId id="305" r:id="rId5"/>
    <p:sldId id="259" r:id="rId6"/>
    <p:sldId id="261" r:id="rId7"/>
    <p:sldId id="279" r:id="rId8"/>
    <p:sldId id="264" r:id="rId9"/>
    <p:sldId id="317" r:id="rId10"/>
    <p:sldId id="306" r:id="rId11"/>
    <p:sldId id="300" r:id="rId12"/>
    <p:sldId id="307" r:id="rId13"/>
    <p:sldId id="270" r:id="rId14"/>
    <p:sldId id="271" r:id="rId15"/>
    <p:sldId id="310" r:id="rId16"/>
    <p:sldId id="308" r:id="rId17"/>
    <p:sldId id="273" r:id="rId18"/>
    <p:sldId id="302" r:id="rId19"/>
    <p:sldId id="274" r:id="rId20"/>
    <p:sldId id="281" r:id="rId21"/>
    <p:sldId id="318" r:id="rId22"/>
    <p:sldId id="275" r:id="rId23"/>
    <p:sldId id="319" r:id="rId24"/>
    <p:sldId id="277" r:id="rId25"/>
    <p:sldId id="276" r:id="rId26"/>
    <p:sldId id="266" r:id="rId27"/>
    <p:sldId id="267" r:id="rId28"/>
    <p:sldId id="297"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boneni mulaudzi" initials="mm" lastIdx="5" clrIdx="0">
    <p:extLst>
      <p:ext uri="{19B8F6BF-5375-455C-9EA6-DF929625EA0E}">
        <p15:presenceInfo xmlns:p15="http://schemas.microsoft.com/office/powerpoint/2012/main" userId="2f7d5e23f1dcd54e" providerId="Windows Live"/>
      </p:ext>
    </p:extLst>
  </p:cmAuthor>
  <p:cmAuthor id="2" name="Sybert_Liebenberg Sybert_Liebenberg" initials="SS" lastIdx="1" clrIdx="1">
    <p:extLst>
      <p:ext uri="{19B8F6BF-5375-455C-9EA6-DF929625EA0E}">
        <p15:presenceInfo xmlns:p15="http://schemas.microsoft.com/office/powerpoint/2012/main" userId="234f5a0935dc8f83" providerId="Windows Live"/>
      </p:ext>
    </p:extLst>
  </p:cmAuthor>
  <p:cmAuthor id="3" name="Lutshaba, Unathi (Miss) (Summerstrand Campus South)" initials="LU((CS" lastIdx="10" clrIdx="2">
    <p:extLst>
      <p:ext uri="{19B8F6BF-5375-455C-9EA6-DF929625EA0E}">
        <p15:presenceInfo xmlns:p15="http://schemas.microsoft.com/office/powerpoint/2012/main" userId="S-1-5-21-2413616896-2787633659-1573850612-417858" providerId="AD"/>
      </p:ext>
    </p:extLst>
  </p:cmAuthor>
  <p:cmAuthor id="4" name="Jen Snowball" initials="JS" lastIdx="2" clrIdx="3">
    <p:extLst>
      <p:ext uri="{19B8F6BF-5375-455C-9EA6-DF929625EA0E}">
        <p15:presenceInfo xmlns:p15="http://schemas.microsoft.com/office/powerpoint/2012/main" userId="S::J.Snowball@ru.ac.za::c1e1839f-142a-4377-880b-24fffc2bf66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60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76" autoAdjust="0"/>
    <p:restoredTop sz="94685" autoAdjust="0"/>
  </p:normalViewPr>
  <p:slideViewPr>
    <p:cSldViewPr snapToGrid="0">
      <p:cViewPr varScale="1">
        <p:scale>
          <a:sx n="74" d="100"/>
          <a:sy n="74" d="100"/>
        </p:scale>
        <p:origin x="262" y="3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file:///G:\Documents\gini.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oleObject" Target="file:///C:\Users\ecjs\Dropbox\Cultural%20Observatory\Survey%20of%20Cultural%20Employment%20UNESCO\2021%20Mapping%20Study%20Chapter\Updates%202%20Nov%20(data%20from%20Serge)\Data%20and%20Charts%20-%20November%202021-mapping-study.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E:\3%20SACO%20paper\0%20SACO%202021\Data%20work%202021\By%20region\SA%20cultural%20goods%20exports%20to%20USMCA%20with%20Tables%203%20and%204%20new.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ZA" sz="1400" b="1"/>
              <a:t>Visual</a:t>
            </a:r>
            <a:r>
              <a:rPr lang="en-ZA" sz="1400" b="1" baseline="0"/>
              <a:t> Arts and Crafts</a:t>
            </a:r>
            <a:endParaRPr lang="en-ZA" sz="1400" b="1"/>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1"/>
          <c:order val="0"/>
          <c:tx>
            <c:strRef>
              <c:f>Sheet2!$X$4</c:f>
              <c:strCache>
                <c:ptCount val="1"/>
              </c:strCache>
            </c:strRef>
          </c:tx>
          <c:spPr>
            <a:ln w="28575" cap="rnd">
              <a:solidFill>
                <a:schemeClr val="accent2"/>
              </a:solidFill>
              <a:round/>
            </a:ln>
            <a:effectLst/>
          </c:spPr>
          <c:marker>
            <c:symbol val="none"/>
          </c:marker>
          <c:cat>
            <c:numRef>
              <c:f>Sheet2!$V$5:$V$54</c:f>
              <c:numCache>
                <c:formatCode>General</c:formatCode>
                <c:ptCount val="50"/>
                <c:pt idx="0">
                  <c:v>2</c:v>
                </c:pt>
                <c:pt idx="1">
                  <c:v>4</c:v>
                </c:pt>
                <c:pt idx="2">
                  <c:v>6</c:v>
                </c:pt>
                <c:pt idx="3">
                  <c:v>8</c:v>
                </c:pt>
                <c:pt idx="4">
                  <c:v>10</c:v>
                </c:pt>
                <c:pt idx="5">
                  <c:v>12</c:v>
                </c:pt>
                <c:pt idx="6">
                  <c:v>14</c:v>
                </c:pt>
                <c:pt idx="7">
                  <c:v>16</c:v>
                </c:pt>
                <c:pt idx="8">
                  <c:v>18</c:v>
                </c:pt>
                <c:pt idx="9">
                  <c:v>20</c:v>
                </c:pt>
                <c:pt idx="10">
                  <c:v>22</c:v>
                </c:pt>
                <c:pt idx="11">
                  <c:v>24</c:v>
                </c:pt>
                <c:pt idx="12">
                  <c:v>26</c:v>
                </c:pt>
                <c:pt idx="13">
                  <c:v>28</c:v>
                </c:pt>
                <c:pt idx="14">
                  <c:v>30</c:v>
                </c:pt>
                <c:pt idx="15">
                  <c:v>32</c:v>
                </c:pt>
                <c:pt idx="16">
                  <c:v>34</c:v>
                </c:pt>
                <c:pt idx="17">
                  <c:v>36</c:v>
                </c:pt>
                <c:pt idx="18">
                  <c:v>38</c:v>
                </c:pt>
                <c:pt idx="19">
                  <c:v>40</c:v>
                </c:pt>
                <c:pt idx="20">
                  <c:v>42</c:v>
                </c:pt>
                <c:pt idx="21">
                  <c:v>44</c:v>
                </c:pt>
                <c:pt idx="22">
                  <c:v>46</c:v>
                </c:pt>
                <c:pt idx="23">
                  <c:v>48</c:v>
                </c:pt>
                <c:pt idx="24">
                  <c:v>50</c:v>
                </c:pt>
                <c:pt idx="25">
                  <c:v>52</c:v>
                </c:pt>
                <c:pt idx="26">
                  <c:v>54</c:v>
                </c:pt>
                <c:pt idx="27">
                  <c:v>56</c:v>
                </c:pt>
                <c:pt idx="28">
                  <c:v>58</c:v>
                </c:pt>
                <c:pt idx="29">
                  <c:v>60</c:v>
                </c:pt>
                <c:pt idx="30">
                  <c:v>62</c:v>
                </c:pt>
                <c:pt idx="31">
                  <c:v>64</c:v>
                </c:pt>
                <c:pt idx="32">
                  <c:v>66</c:v>
                </c:pt>
                <c:pt idx="33">
                  <c:v>68</c:v>
                </c:pt>
                <c:pt idx="34">
                  <c:v>70</c:v>
                </c:pt>
                <c:pt idx="35">
                  <c:v>72</c:v>
                </c:pt>
                <c:pt idx="36">
                  <c:v>74</c:v>
                </c:pt>
                <c:pt idx="37">
                  <c:v>76</c:v>
                </c:pt>
                <c:pt idx="38">
                  <c:v>78</c:v>
                </c:pt>
                <c:pt idx="39">
                  <c:v>80</c:v>
                </c:pt>
                <c:pt idx="40">
                  <c:v>82</c:v>
                </c:pt>
                <c:pt idx="41">
                  <c:v>84</c:v>
                </c:pt>
                <c:pt idx="42">
                  <c:v>86</c:v>
                </c:pt>
                <c:pt idx="43">
                  <c:v>88</c:v>
                </c:pt>
                <c:pt idx="44">
                  <c:v>90</c:v>
                </c:pt>
                <c:pt idx="45">
                  <c:v>92</c:v>
                </c:pt>
                <c:pt idx="46">
                  <c:v>94</c:v>
                </c:pt>
                <c:pt idx="47">
                  <c:v>96</c:v>
                </c:pt>
                <c:pt idx="48">
                  <c:v>98</c:v>
                </c:pt>
                <c:pt idx="49">
                  <c:v>100</c:v>
                </c:pt>
              </c:numCache>
            </c:numRef>
          </c:cat>
          <c:val>
            <c:numRef>
              <c:f>Sheet2!$X$5:$X$54</c:f>
              <c:numCache>
                <c:formatCode>General</c:formatCode>
                <c:ptCount val="50"/>
                <c:pt idx="0">
                  <c:v>0</c:v>
                </c:pt>
                <c:pt idx="1">
                  <c:v>1.5</c:v>
                </c:pt>
                <c:pt idx="2">
                  <c:v>3</c:v>
                </c:pt>
                <c:pt idx="3">
                  <c:v>6</c:v>
                </c:pt>
                <c:pt idx="4">
                  <c:v>9</c:v>
                </c:pt>
                <c:pt idx="5">
                  <c:v>12</c:v>
                </c:pt>
                <c:pt idx="6">
                  <c:v>14</c:v>
                </c:pt>
                <c:pt idx="7">
                  <c:v>16</c:v>
                </c:pt>
                <c:pt idx="8">
                  <c:v>18</c:v>
                </c:pt>
                <c:pt idx="9">
                  <c:v>20</c:v>
                </c:pt>
                <c:pt idx="10">
                  <c:v>22</c:v>
                </c:pt>
                <c:pt idx="11">
                  <c:v>24</c:v>
                </c:pt>
                <c:pt idx="12">
                  <c:v>26</c:v>
                </c:pt>
                <c:pt idx="13">
                  <c:v>28</c:v>
                </c:pt>
                <c:pt idx="14">
                  <c:v>30</c:v>
                </c:pt>
                <c:pt idx="15">
                  <c:v>32</c:v>
                </c:pt>
                <c:pt idx="16">
                  <c:v>34</c:v>
                </c:pt>
                <c:pt idx="17">
                  <c:v>36</c:v>
                </c:pt>
                <c:pt idx="18">
                  <c:v>38</c:v>
                </c:pt>
                <c:pt idx="19">
                  <c:v>40</c:v>
                </c:pt>
                <c:pt idx="20">
                  <c:v>42</c:v>
                </c:pt>
                <c:pt idx="21">
                  <c:v>44</c:v>
                </c:pt>
                <c:pt idx="22">
                  <c:v>46</c:v>
                </c:pt>
                <c:pt idx="23">
                  <c:v>48</c:v>
                </c:pt>
                <c:pt idx="24">
                  <c:v>50</c:v>
                </c:pt>
                <c:pt idx="25">
                  <c:v>52</c:v>
                </c:pt>
                <c:pt idx="26">
                  <c:v>54</c:v>
                </c:pt>
                <c:pt idx="27">
                  <c:v>56</c:v>
                </c:pt>
                <c:pt idx="28">
                  <c:v>58</c:v>
                </c:pt>
                <c:pt idx="29">
                  <c:v>60</c:v>
                </c:pt>
                <c:pt idx="30">
                  <c:v>62</c:v>
                </c:pt>
                <c:pt idx="31">
                  <c:v>64</c:v>
                </c:pt>
                <c:pt idx="32">
                  <c:v>66</c:v>
                </c:pt>
                <c:pt idx="33">
                  <c:v>68</c:v>
                </c:pt>
                <c:pt idx="34">
                  <c:v>70</c:v>
                </c:pt>
                <c:pt idx="35">
                  <c:v>72</c:v>
                </c:pt>
                <c:pt idx="36">
                  <c:v>74</c:v>
                </c:pt>
                <c:pt idx="37">
                  <c:v>76</c:v>
                </c:pt>
                <c:pt idx="38">
                  <c:v>78</c:v>
                </c:pt>
                <c:pt idx="39">
                  <c:v>80</c:v>
                </c:pt>
                <c:pt idx="40">
                  <c:v>82</c:v>
                </c:pt>
                <c:pt idx="41">
                  <c:v>84</c:v>
                </c:pt>
                <c:pt idx="42">
                  <c:v>86</c:v>
                </c:pt>
                <c:pt idx="43">
                  <c:v>88</c:v>
                </c:pt>
                <c:pt idx="44">
                  <c:v>90</c:v>
                </c:pt>
                <c:pt idx="45">
                  <c:v>92</c:v>
                </c:pt>
                <c:pt idx="46">
                  <c:v>94</c:v>
                </c:pt>
                <c:pt idx="47">
                  <c:v>96</c:v>
                </c:pt>
                <c:pt idx="48">
                  <c:v>98</c:v>
                </c:pt>
                <c:pt idx="49">
                  <c:v>100</c:v>
                </c:pt>
              </c:numCache>
            </c:numRef>
          </c:val>
          <c:smooth val="0"/>
          <c:extLst>
            <c:ext xmlns:c16="http://schemas.microsoft.com/office/drawing/2014/chart" uri="{C3380CC4-5D6E-409C-BE32-E72D297353CC}">
              <c16:uniqueId val="{00000000-BFB0-4163-A5CC-78CE676FCC42}"/>
            </c:ext>
          </c:extLst>
        </c:ser>
        <c:ser>
          <c:idx val="0"/>
          <c:order val="1"/>
          <c:spPr>
            <a:ln w="28575" cap="rnd">
              <a:solidFill>
                <a:schemeClr val="accent1"/>
              </a:solidFill>
              <a:round/>
            </a:ln>
            <a:effectLst/>
          </c:spPr>
          <c:marker>
            <c:symbol val="none"/>
          </c:marker>
          <c:val>
            <c:numRef>
              <c:f>Sheet2!$Z$5:$Z$54</c:f>
              <c:numCache>
                <c:formatCode>General</c:formatCode>
                <c:ptCount val="50"/>
                <c:pt idx="0">
                  <c:v>0</c:v>
                </c:pt>
                <c:pt idx="1">
                  <c:v>0.76941644991314317</c:v>
                </c:pt>
                <c:pt idx="2">
                  <c:v>1.098811661919658</c:v>
                </c:pt>
                <c:pt idx="3">
                  <c:v>1.4282068739261728</c:v>
                </c:pt>
                <c:pt idx="4">
                  <c:v>1.7576020859326875</c:v>
                </c:pt>
                <c:pt idx="5">
                  <c:v>2.0869972979392024</c:v>
                </c:pt>
                <c:pt idx="6">
                  <c:v>2.5563829068660131</c:v>
                </c:pt>
                <c:pt idx="7">
                  <c:v>3.0257685157928238</c:v>
                </c:pt>
                <c:pt idx="8">
                  <c:v>3.495154124719634</c:v>
                </c:pt>
                <c:pt idx="9">
                  <c:v>3.9645397336464452</c:v>
                </c:pt>
                <c:pt idx="10">
                  <c:v>4.5661140867229353</c:v>
                </c:pt>
                <c:pt idx="11">
                  <c:v>5.1676884397994201</c:v>
                </c:pt>
                <c:pt idx="12">
                  <c:v>5.7692627928759048</c:v>
                </c:pt>
                <c:pt idx="13">
                  <c:v>6.3708371459523638</c:v>
                </c:pt>
                <c:pt idx="14">
                  <c:v>7.1017057567620441</c:v>
                </c:pt>
                <c:pt idx="15">
                  <c:v>7.8325743675717234</c:v>
                </c:pt>
                <c:pt idx="16">
                  <c:v>8.5634429783814046</c:v>
                </c:pt>
                <c:pt idx="17">
                  <c:v>9.2943115891910839</c:v>
                </c:pt>
                <c:pt idx="18">
                  <c:v>10.365881462801635</c:v>
                </c:pt>
                <c:pt idx="19">
                  <c:v>11.437451336412124</c:v>
                </c:pt>
                <c:pt idx="20">
                  <c:v>12.509021210022611</c:v>
                </c:pt>
                <c:pt idx="21">
                  <c:v>13.580591083633101</c:v>
                </c:pt>
                <c:pt idx="22">
                  <c:v>15.183058729139692</c:v>
                </c:pt>
                <c:pt idx="23">
                  <c:v>16.785526374646224</c:v>
                </c:pt>
                <c:pt idx="24">
                  <c:v>18.387994020152817</c:v>
                </c:pt>
                <c:pt idx="25">
                  <c:v>19.99046166565935</c:v>
                </c:pt>
                <c:pt idx="26">
                  <c:v>22.822514709513349</c:v>
                </c:pt>
                <c:pt idx="27">
                  <c:v>25.654567753367346</c:v>
                </c:pt>
                <c:pt idx="28">
                  <c:v>28.486620797221278</c:v>
                </c:pt>
                <c:pt idx="29">
                  <c:v>31.318673841075277</c:v>
                </c:pt>
                <c:pt idx="30">
                  <c:v>35.962603284250754</c:v>
                </c:pt>
                <c:pt idx="31">
                  <c:v>40.606532727426298</c:v>
                </c:pt>
                <c:pt idx="32">
                  <c:v>45.250462170601772</c:v>
                </c:pt>
                <c:pt idx="33">
                  <c:v>49.894391613777245</c:v>
                </c:pt>
                <c:pt idx="34">
                  <c:v>52.18396245259251</c:v>
                </c:pt>
                <c:pt idx="35">
                  <c:v>54.473533291407719</c:v>
                </c:pt>
                <c:pt idx="36">
                  <c:v>56.763104130222978</c:v>
                </c:pt>
                <c:pt idx="37">
                  <c:v>59.052674969038179</c:v>
                </c:pt>
                <c:pt idx="38">
                  <c:v>61.211363365524683</c:v>
                </c:pt>
                <c:pt idx="39">
                  <c:v>63.370051762011137</c:v>
                </c:pt>
                <c:pt idx="40">
                  <c:v>65.528740158497328</c:v>
                </c:pt>
                <c:pt idx="41">
                  <c:v>67.687428554984166</c:v>
                </c:pt>
                <c:pt idx="42">
                  <c:v>70.932402981867313</c:v>
                </c:pt>
                <c:pt idx="43">
                  <c:v>74.177377408750473</c:v>
                </c:pt>
                <c:pt idx="44">
                  <c:v>77.42235183563362</c:v>
                </c:pt>
                <c:pt idx="45">
                  <c:v>80.667326262516752</c:v>
                </c:pt>
                <c:pt idx="46">
                  <c:v>85.500494696887415</c:v>
                </c:pt>
                <c:pt idx="47">
                  <c:v>90.333663131258064</c:v>
                </c:pt>
                <c:pt idx="48">
                  <c:v>95.166831565629337</c:v>
                </c:pt>
                <c:pt idx="49">
                  <c:v>100</c:v>
                </c:pt>
              </c:numCache>
            </c:numRef>
          </c:val>
          <c:smooth val="0"/>
          <c:extLst>
            <c:ext xmlns:c16="http://schemas.microsoft.com/office/drawing/2014/chart" uri="{C3380CC4-5D6E-409C-BE32-E72D297353CC}">
              <c16:uniqueId val="{00000001-BFB0-4163-A5CC-78CE676FCC42}"/>
            </c:ext>
          </c:extLst>
        </c:ser>
        <c:dLbls>
          <c:showLegendKey val="0"/>
          <c:showVal val="0"/>
          <c:showCatName val="0"/>
          <c:showSerName val="0"/>
          <c:showPercent val="0"/>
          <c:showBubbleSize val="0"/>
        </c:dLbls>
        <c:smooth val="0"/>
        <c:axId val="27282224"/>
        <c:axId val="27284720"/>
      </c:lineChart>
      <c:catAx>
        <c:axId val="27282224"/>
        <c:scaling>
          <c:orientation val="minMax"/>
        </c:scaling>
        <c:delete val="0"/>
        <c:axPos val="b"/>
        <c:title>
          <c:tx>
            <c:rich>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ZA" sz="1100"/>
                  <a:t>Cumulative share of HH from lowest to the highest</a:t>
                </a:r>
              </a:p>
            </c:rich>
          </c:tx>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7284720"/>
        <c:crosses val="autoZero"/>
        <c:auto val="1"/>
        <c:lblAlgn val="ctr"/>
        <c:lblOffset val="100"/>
        <c:noMultiLvlLbl val="0"/>
      </c:catAx>
      <c:valAx>
        <c:axId val="27284720"/>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lang="en-ZA" sz="1050" b="0" i="0" u="none" strike="noStrike" kern="1200" baseline="0">
                    <a:solidFill>
                      <a:sysClr val="windowText" lastClr="000000">
                        <a:lumMod val="65000"/>
                        <a:lumOff val="35000"/>
                      </a:sysClr>
                    </a:solidFill>
                    <a:latin typeface="+mn-lt"/>
                    <a:ea typeface="+mn-ea"/>
                    <a:cs typeface="+mn-cs"/>
                  </a:defRPr>
                </a:pPr>
                <a:r>
                  <a:rPr lang="en-ZA" sz="1050" b="0" i="0" u="none" strike="noStrike" kern="1200" baseline="0">
                    <a:solidFill>
                      <a:sysClr val="windowText" lastClr="000000">
                        <a:lumMod val="65000"/>
                        <a:lumOff val="35000"/>
                      </a:sysClr>
                    </a:solidFill>
                    <a:latin typeface="+mn-lt"/>
                    <a:ea typeface="+mn-ea"/>
                    <a:cs typeface="+mn-cs"/>
                  </a:rPr>
                  <a:t>Cumulative share of income</a:t>
                </a:r>
              </a:p>
              <a:p>
                <a:pPr marL="0" marR="0" lvl="0" indent="0" algn="ctr" defTabSz="914400" rtl="0" eaLnBrk="1" fontAlgn="auto" latinLnBrk="0" hangingPunct="1">
                  <a:lnSpc>
                    <a:spcPct val="100000"/>
                  </a:lnSpc>
                  <a:spcBef>
                    <a:spcPts val="0"/>
                  </a:spcBef>
                  <a:spcAft>
                    <a:spcPts val="0"/>
                  </a:spcAft>
                  <a:buClrTx/>
                  <a:buSzTx/>
                  <a:buFontTx/>
                  <a:buNone/>
                  <a:tabLst/>
                  <a:defRPr lang="en-ZA" sz="1050">
                    <a:solidFill>
                      <a:sysClr val="windowText" lastClr="000000">
                        <a:lumMod val="65000"/>
                        <a:lumOff val="35000"/>
                      </a:sysClr>
                    </a:solidFill>
                  </a:defRPr>
                </a:pPr>
                <a:r>
                  <a:rPr lang="en-ZA" sz="1050" b="0" i="0" u="none" strike="noStrike" kern="1200" baseline="0">
                    <a:solidFill>
                      <a:sysClr val="windowText" lastClr="000000">
                        <a:lumMod val="65000"/>
                        <a:lumOff val="35000"/>
                      </a:sysClr>
                    </a:solidFill>
                    <a:latin typeface="+mn-lt"/>
                    <a:ea typeface="+mn-ea"/>
                    <a:cs typeface="+mn-cs"/>
                  </a:rPr>
                  <a:t> </a:t>
                </a:r>
              </a:p>
            </c:rich>
          </c:tx>
          <c:layout>
            <c:manualLayout>
              <c:xMode val="edge"/>
              <c:yMode val="edge"/>
              <c:x val="3.6111111111111108E-2"/>
              <c:y val="0.14053949903660887"/>
            </c:manualLayout>
          </c:layout>
          <c:overlay val="0"/>
          <c:spPr>
            <a:noFill/>
            <a:ln>
              <a:noFill/>
            </a:ln>
            <a:effectLst/>
          </c:spPr>
          <c:txPr>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lang="en-ZA" sz="1050" b="0" i="0" u="none" strike="noStrike" kern="1200" baseline="0">
                  <a:solidFill>
                    <a:sysClr val="windowText" lastClr="000000">
                      <a:lumMod val="65000"/>
                      <a:lumOff val="35000"/>
                    </a:sys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72822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Updated_results_2019!$B$68</c:f>
              <c:strCache>
                <c:ptCount val="1"/>
                <c:pt idx="0">
                  <c:v>Cultural occupation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Updated_results_2019!$C$65:$J$67</c:f>
              <c:multiLvlStrCache>
                <c:ptCount val="6"/>
                <c:lvl>
                  <c:pt idx="0">
                    <c:v>Male: Youth</c:v>
                  </c:pt>
                  <c:pt idx="1">
                    <c:v>Female: Youth</c:v>
                  </c:pt>
                  <c:pt idx="2">
                    <c:v>Male: 35 - 49</c:v>
                  </c:pt>
                  <c:pt idx="3">
                    <c:v>Female: 35 - 49</c:v>
                  </c:pt>
                  <c:pt idx="4">
                    <c:v>Male: 50 -75+</c:v>
                  </c:pt>
                  <c:pt idx="5">
                    <c:v>Female: 50 - 75+</c:v>
                  </c:pt>
                </c:lvl>
                <c:lvl/>
              </c:multiLvlStrCache>
            </c:multiLvlStrRef>
          </c:cat>
          <c:val>
            <c:numRef>
              <c:f>Updated_results_2019!$C$68:$J$68</c:f>
              <c:numCache>
                <c:formatCode>0.0%</c:formatCode>
                <c:ptCount val="6"/>
                <c:pt idx="0">
                  <c:v>0.37669999999999998</c:v>
                </c:pt>
                <c:pt idx="1">
                  <c:v>0.2646</c:v>
                </c:pt>
                <c:pt idx="2">
                  <c:v>0.40129999999999999</c:v>
                </c:pt>
                <c:pt idx="3">
                  <c:v>0.42799999999999999</c:v>
                </c:pt>
                <c:pt idx="4">
                  <c:v>0.222</c:v>
                </c:pt>
                <c:pt idx="5">
                  <c:v>0.30740000000000001</c:v>
                </c:pt>
              </c:numCache>
            </c:numRef>
          </c:val>
          <c:extLst>
            <c:ext xmlns:c16="http://schemas.microsoft.com/office/drawing/2014/chart" uri="{C3380CC4-5D6E-409C-BE32-E72D297353CC}">
              <c16:uniqueId val="{00000000-1DFC-4D55-83A4-FF694252E5E3}"/>
            </c:ext>
          </c:extLst>
        </c:ser>
        <c:ser>
          <c:idx val="1"/>
          <c:order val="1"/>
          <c:tx>
            <c:strRef>
              <c:f>Updated_results_2019!$B$69</c:f>
              <c:strCache>
                <c:ptCount val="1"/>
                <c:pt idx="0">
                  <c:v>Non – cultural occupation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Updated_results_2019!$C$65:$J$67</c:f>
              <c:multiLvlStrCache>
                <c:ptCount val="6"/>
                <c:lvl>
                  <c:pt idx="0">
                    <c:v>Male: Youth</c:v>
                  </c:pt>
                  <c:pt idx="1">
                    <c:v>Female: Youth</c:v>
                  </c:pt>
                  <c:pt idx="2">
                    <c:v>Male: 35 - 49</c:v>
                  </c:pt>
                  <c:pt idx="3">
                    <c:v>Female: 35 - 49</c:v>
                  </c:pt>
                  <c:pt idx="4">
                    <c:v>Male: 50 -75+</c:v>
                  </c:pt>
                  <c:pt idx="5">
                    <c:v>Female: 50 - 75+</c:v>
                  </c:pt>
                </c:lvl>
                <c:lvl/>
              </c:multiLvlStrCache>
            </c:multiLvlStrRef>
          </c:cat>
          <c:val>
            <c:numRef>
              <c:f>Updated_results_2019!$C$69:$J$69</c:f>
              <c:numCache>
                <c:formatCode>0.0%</c:formatCode>
                <c:ptCount val="6"/>
                <c:pt idx="0">
                  <c:v>0.37240000000000001</c:v>
                </c:pt>
                <c:pt idx="1">
                  <c:v>0.3448</c:v>
                </c:pt>
                <c:pt idx="2">
                  <c:v>0.43380000000000002</c:v>
                </c:pt>
                <c:pt idx="3">
                  <c:v>0.44390000000000002</c:v>
                </c:pt>
                <c:pt idx="4">
                  <c:v>0.1938</c:v>
                </c:pt>
                <c:pt idx="5">
                  <c:v>0.21129999999999999</c:v>
                </c:pt>
              </c:numCache>
            </c:numRef>
          </c:val>
          <c:extLst>
            <c:ext xmlns:c16="http://schemas.microsoft.com/office/drawing/2014/chart" uri="{C3380CC4-5D6E-409C-BE32-E72D297353CC}">
              <c16:uniqueId val="{00000001-1DFC-4D55-83A4-FF694252E5E3}"/>
            </c:ext>
          </c:extLst>
        </c:ser>
        <c:dLbls>
          <c:dLblPos val="ctr"/>
          <c:showLegendKey val="0"/>
          <c:showVal val="1"/>
          <c:showCatName val="0"/>
          <c:showSerName val="0"/>
          <c:showPercent val="0"/>
          <c:showBubbleSize val="0"/>
        </c:dLbls>
        <c:gapWidth val="150"/>
        <c:overlap val="100"/>
        <c:axId val="438508928"/>
        <c:axId val="438514816"/>
      </c:barChart>
      <c:catAx>
        <c:axId val="438508928"/>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438514816"/>
        <c:crosses val="autoZero"/>
        <c:auto val="1"/>
        <c:lblAlgn val="ctr"/>
        <c:lblOffset val="100"/>
        <c:noMultiLvlLbl val="0"/>
      </c:catAx>
      <c:valAx>
        <c:axId val="438514816"/>
        <c:scaling>
          <c:orientation val="minMax"/>
        </c:scaling>
        <c:delete val="1"/>
        <c:axPos val="b"/>
        <c:numFmt formatCode="0.0%" sourceLinked="1"/>
        <c:majorTickMark val="out"/>
        <c:minorTickMark val="none"/>
        <c:tickLblPos val="nextTo"/>
        <c:crossAx val="4385089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'Table 3 and graphs'!$A$12</c:f>
              <c:strCache>
                <c:ptCount val="1"/>
                <c:pt idx="0">
                  <c:v>Cultural exports to USMCA</c:v>
                </c:pt>
              </c:strCache>
            </c:strRef>
          </c:tx>
          <c:spPr>
            <a:ln w="28575" cap="rnd">
              <a:solidFill>
                <a:schemeClr val="accent1"/>
              </a:solidFill>
              <a:round/>
            </a:ln>
            <a:effectLst/>
          </c:spPr>
          <c:marker>
            <c:symbol val="none"/>
          </c:marker>
          <c:cat>
            <c:numRef>
              <c:f>'Table 3 and graphs'!$B$11:$U$11</c:f>
              <c:numCache>
                <c:formatCode>General</c:formatCode>
                <c:ptCount val="20"/>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numCache>
            </c:numRef>
          </c:cat>
          <c:val>
            <c:numRef>
              <c:f>'Table 3 and graphs'!$B$12:$U$12</c:f>
              <c:numCache>
                <c:formatCode>0</c:formatCode>
                <c:ptCount val="20"/>
                <c:pt idx="0">
                  <c:v>38.706000000000003</c:v>
                </c:pt>
                <c:pt idx="1">
                  <c:v>51.808999999999997</c:v>
                </c:pt>
                <c:pt idx="2">
                  <c:v>67.192999999999998</c:v>
                </c:pt>
                <c:pt idx="3">
                  <c:v>70.721000000000004</c:v>
                </c:pt>
                <c:pt idx="4">
                  <c:v>70.793999999999997</c:v>
                </c:pt>
                <c:pt idx="5">
                  <c:v>71.366</c:v>
                </c:pt>
                <c:pt idx="6">
                  <c:v>71.676000000000002</c:v>
                </c:pt>
                <c:pt idx="7">
                  <c:v>68.010999999999996</c:v>
                </c:pt>
                <c:pt idx="8">
                  <c:v>53.218000000000004</c:v>
                </c:pt>
                <c:pt idx="9">
                  <c:v>43.753999999999998</c:v>
                </c:pt>
                <c:pt idx="10">
                  <c:v>39.469000000000001</c:v>
                </c:pt>
                <c:pt idx="11">
                  <c:v>52.152999999999999</c:v>
                </c:pt>
                <c:pt idx="12">
                  <c:v>57.231000000000002</c:v>
                </c:pt>
                <c:pt idx="13">
                  <c:v>68.290999999999997</c:v>
                </c:pt>
                <c:pt idx="14">
                  <c:v>107.83</c:v>
                </c:pt>
                <c:pt idx="15">
                  <c:v>150.934</c:v>
                </c:pt>
                <c:pt idx="16">
                  <c:v>131.262</c:v>
                </c:pt>
                <c:pt idx="17">
                  <c:v>148.46899999999999</c:v>
                </c:pt>
                <c:pt idx="18">
                  <c:v>149.44</c:v>
                </c:pt>
                <c:pt idx="19">
                  <c:v>146.542</c:v>
                </c:pt>
              </c:numCache>
            </c:numRef>
          </c:val>
          <c:smooth val="0"/>
          <c:extLst>
            <c:ext xmlns:c16="http://schemas.microsoft.com/office/drawing/2014/chart" uri="{C3380CC4-5D6E-409C-BE32-E72D297353CC}">
              <c16:uniqueId val="{00000000-07B1-41CE-B8BC-391B79CC1BB9}"/>
            </c:ext>
          </c:extLst>
        </c:ser>
        <c:ser>
          <c:idx val="1"/>
          <c:order val="1"/>
          <c:tx>
            <c:strRef>
              <c:f>'Table 3 and graphs'!$A$13</c:f>
              <c:strCache>
                <c:ptCount val="1"/>
                <c:pt idx="0">
                  <c:v>Cultural imports from USMCA</c:v>
                </c:pt>
              </c:strCache>
            </c:strRef>
          </c:tx>
          <c:spPr>
            <a:ln w="28575" cap="rnd">
              <a:solidFill>
                <a:schemeClr val="accent2"/>
              </a:solidFill>
              <a:round/>
            </a:ln>
            <a:effectLst/>
          </c:spPr>
          <c:marker>
            <c:symbol val="none"/>
          </c:marker>
          <c:cat>
            <c:numRef>
              <c:f>'Table 3 and graphs'!$B$11:$U$11</c:f>
              <c:numCache>
                <c:formatCode>General</c:formatCode>
                <c:ptCount val="20"/>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numCache>
            </c:numRef>
          </c:cat>
          <c:val>
            <c:numRef>
              <c:f>'Table 3 and graphs'!$B$13:$U$13</c:f>
              <c:numCache>
                <c:formatCode>0</c:formatCode>
                <c:ptCount val="20"/>
                <c:pt idx="0">
                  <c:v>37.698999999999998</c:v>
                </c:pt>
                <c:pt idx="1">
                  <c:v>33.432000000000002</c:v>
                </c:pt>
                <c:pt idx="2">
                  <c:v>35.081000000000003</c:v>
                </c:pt>
                <c:pt idx="3">
                  <c:v>50.936</c:v>
                </c:pt>
                <c:pt idx="4">
                  <c:v>54.155000000000001</c:v>
                </c:pt>
                <c:pt idx="5">
                  <c:v>53.435000000000002</c:v>
                </c:pt>
                <c:pt idx="6">
                  <c:v>83.284000000000006</c:v>
                </c:pt>
                <c:pt idx="7">
                  <c:v>87.043000000000006</c:v>
                </c:pt>
                <c:pt idx="8">
                  <c:v>69.183000000000007</c:v>
                </c:pt>
                <c:pt idx="9">
                  <c:v>71.19</c:v>
                </c:pt>
                <c:pt idx="10">
                  <c:v>67.637</c:v>
                </c:pt>
                <c:pt idx="11">
                  <c:v>63.581000000000003</c:v>
                </c:pt>
                <c:pt idx="12">
                  <c:v>62.405999999999999</c:v>
                </c:pt>
                <c:pt idx="13">
                  <c:v>51.365000000000002</c:v>
                </c:pt>
                <c:pt idx="14">
                  <c:v>56.518000000000001</c:v>
                </c:pt>
                <c:pt idx="15">
                  <c:v>40.128</c:v>
                </c:pt>
                <c:pt idx="16">
                  <c:v>39.494</c:v>
                </c:pt>
                <c:pt idx="17">
                  <c:v>42.082999999999998</c:v>
                </c:pt>
                <c:pt idx="18">
                  <c:v>37.798000000000002</c:v>
                </c:pt>
                <c:pt idx="19">
                  <c:v>25.068000000000001</c:v>
                </c:pt>
              </c:numCache>
            </c:numRef>
          </c:val>
          <c:smooth val="0"/>
          <c:extLst>
            <c:ext xmlns:c16="http://schemas.microsoft.com/office/drawing/2014/chart" uri="{C3380CC4-5D6E-409C-BE32-E72D297353CC}">
              <c16:uniqueId val="{00000001-07B1-41CE-B8BC-391B79CC1BB9}"/>
            </c:ext>
          </c:extLst>
        </c:ser>
        <c:dLbls>
          <c:showLegendKey val="0"/>
          <c:showVal val="0"/>
          <c:showCatName val="0"/>
          <c:showSerName val="0"/>
          <c:showPercent val="0"/>
          <c:showBubbleSize val="0"/>
        </c:dLbls>
        <c:smooth val="0"/>
        <c:axId val="376939648"/>
        <c:axId val="376941184"/>
      </c:lineChart>
      <c:catAx>
        <c:axId val="376939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6941184"/>
        <c:crosses val="autoZero"/>
        <c:auto val="1"/>
        <c:lblAlgn val="ctr"/>
        <c:lblOffset val="100"/>
        <c:noMultiLvlLbl val="0"/>
      </c:catAx>
      <c:valAx>
        <c:axId val="37694118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6939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2141DC-0129-44A2-A089-B34C13F8A6F9}" type="datetimeFigureOut">
              <a:rPr lang="en-ZA" smtClean="0"/>
              <a:t>2022/10/24</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B22AFE-49B5-4197-A690-9CB2E2455583}" type="slidenum">
              <a:rPr lang="en-ZA" smtClean="0"/>
              <a:t>‹#›</a:t>
            </a:fld>
            <a:endParaRPr lang="en-ZA"/>
          </a:p>
        </p:txBody>
      </p:sp>
    </p:spTree>
    <p:extLst>
      <p:ext uri="{BB962C8B-B14F-4D97-AF65-F5344CB8AC3E}">
        <p14:creationId xmlns:p14="http://schemas.microsoft.com/office/powerpoint/2010/main" val="24173448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Visual Arts and Crafts domain comprises just under 14% of South Africa’s CCI to the country’s GDP. However, the sector is shrinking, and the study found a drop from just over 15.4% in 2016 to 13.9% in 2020. Although part of the drop can be attributed to the COVID-19 induced recession, there are other factors. Although crafts play a small role in the CCI-economy and they may be underreported because of the informal nature of the sub-sector, they do have an important role in providing an income for people will lower levels of formal education.</a:t>
            </a:r>
          </a:p>
          <a:p>
            <a:r>
              <a:rPr lang="en-US" dirty="0"/>
              <a:t>The Books and Press domain too has been shrinking over the past few years. Part of this can be attributed to the fact that there has been a shift to digital books that are currently been imported. However, reading competes with many other forms of entertainment and therefore the demand for books has decreased. South Africa needs to develop a reading culture especially for South African stories.</a:t>
            </a:r>
          </a:p>
          <a:p>
            <a:r>
              <a:rPr lang="en-US" dirty="0"/>
              <a:t>The Audio-visual and Interactive Media domain has grown rapidly as CCI consumers tastes have changed and adapted to new technologies that are available. Design and Creative Services provides creative services mainly to the corporate sector. These are also the domains that have the greatest potential to benefit from </a:t>
            </a:r>
            <a:r>
              <a:rPr lang="en-US" dirty="0" err="1"/>
              <a:t>digitisation</a:t>
            </a:r>
            <a:r>
              <a:rPr lang="en-US" dirty="0"/>
              <a:t>, Design and Creative Services and Audio-visual and Interactive Media, have grown relative to the other domains. Books and Press, which has been suffering a steady downward trend over the past few years, shrank relative to the other domains from 17.7% in 2016 to just under 16% in 2020.</a:t>
            </a:r>
          </a:p>
          <a:p>
            <a:r>
              <a:rPr lang="en-US" dirty="0"/>
              <a:t>Analysis of changes in CCI domains over time showed three general groups: The first group , Cultural and Natural Heritage and Performance and Celebration, are relatively small in terms of their contribution to GDP but have strong roots and assets that have been built up over the years. They are growing slowly and must be preserved and supported to continue this growth in the future.</a:t>
            </a:r>
          </a:p>
          <a:p>
            <a:r>
              <a:rPr lang="en-US" dirty="0"/>
              <a:t>The second group includes the Visual Arts and Crafts and Books and Press domains which are in the middle both in the size of their contribution to GDP and their growth. A concern is that the GDP contributions of both these domains have fallen in recent times, even before the COVID-19 pandemic of 2020. The third group comprising of the Audio-visual and Interactive Media, and Design and Creative Services, are growing faster and are the two largest domains.</a:t>
            </a:r>
          </a:p>
          <a:p>
            <a:endParaRPr lang="en-ZA" dirty="0"/>
          </a:p>
        </p:txBody>
      </p:sp>
      <p:sp>
        <p:nvSpPr>
          <p:cNvPr id="4" name="Slide Number Placeholder 3"/>
          <p:cNvSpPr>
            <a:spLocks noGrp="1"/>
          </p:cNvSpPr>
          <p:nvPr>
            <p:ph type="sldNum" sz="quarter" idx="5"/>
          </p:nvPr>
        </p:nvSpPr>
        <p:spPr/>
        <p:txBody>
          <a:bodyPr/>
          <a:lstStyle/>
          <a:p>
            <a:fld id="{C1B22AFE-49B5-4197-A690-9CB2E2455583}" type="slidenum">
              <a:rPr lang="en-ZA" smtClean="0"/>
              <a:t>6</a:t>
            </a:fld>
            <a:endParaRPr lang="en-ZA"/>
          </a:p>
        </p:txBody>
      </p:sp>
    </p:spTree>
    <p:extLst>
      <p:ext uri="{BB962C8B-B14F-4D97-AF65-F5344CB8AC3E}">
        <p14:creationId xmlns:p14="http://schemas.microsoft.com/office/powerpoint/2010/main" val="39632384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C1B22AFE-49B5-4197-A690-9CB2E2455583}" type="slidenum">
              <a:rPr lang="en-ZA" smtClean="0"/>
              <a:t>15</a:t>
            </a:fld>
            <a:endParaRPr lang="en-ZA"/>
          </a:p>
        </p:txBody>
      </p:sp>
    </p:spTree>
    <p:extLst>
      <p:ext uri="{BB962C8B-B14F-4D97-AF65-F5344CB8AC3E}">
        <p14:creationId xmlns:p14="http://schemas.microsoft.com/office/powerpoint/2010/main" val="18242062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GOODS trade in Domains E and F does not represent the value of trade in these domains well, since most of this trade has dematerialized (become digital services).</a:t>
            </a:r>
            <a:endParaRPr lang="en-ZA" dirty="0"/>
          </a:p>
        </p:txBody>
      </p:sp>
      <p:sp>
        <p:nvSpPr>
          <p:cNvPr id="4" name="Slide Number Placeholder 3"/>
          <p:cNvSpPr>
            <a:spLocks noGrp="1"/>
          </p:cNvSpPr>
          <p:nvPr>
            <p:ph type="sldNum" sz="quarter" idx="5"/>
          </p:nvPr>
        </p:nvSpPr>
        <p:spPr/>
        <p:txBody>
          <a:bodyPr/>
          <a:lstStyle/>
          <a:p>
            <a:fld id="{C1B22AFE-49B5-4197-A690-9CB2E2455583}" type="slidenum">
              <a:rPr lang="en-ZA" smtClean="0"/>
              <a:t>19</a:t>
            </a:fld>
            <a:endParaRPr lang="en-ZA"/>
          </a:p>
        </p:txBody>
      </p:sp>
    </p:spTree>
    <p:extLst>
      <p:ext uri="{BB962C8B-B14F-4D97-AF65-F5344CB8AC3E}">
        <p14:creationId xmlns:p14="http://schemas.microsoft.com/office/powerpoint/2010/main" val="33260251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en-GB" sz="1200" dirty="0">
                <a:effectLst/>
                <a:latin typeface="Arial" panose="020B0604020202020204" pitchFamily="34" charset="0"/>
                <a:ea typeface="Arial" panose="020B0604020202020204" pitchFamily="34" charset="0"/>
              </a:rPr>
              <a:t>South Africa’s Export TCI with the USMCA (47.20%) exceeds that with SADC (35.79%) by nearly 12 percentage points. However, the country’s export TCI with the EU is even greater at 65.07%. </a:t>
            </a:r>
            <a:endParaRPr lang="en-ZA" sz="1200" dirty="0">
              <a:effectLst/>
              <a:latin typeface="Arial" panose="020B0604020202020204" pitchFamily="34" charset="0"/>
              <a:ea typeface="Arial" panose="020B0604020202020204" pitchFamily="34" charset="0"/>
            </a:endParaRPr>
          </a:p>
          <a:p>
            <a:pPr algn="just">
              <a:lnSpc>
                <a:spcPct val="107000"/>
              </a:lnSpc>
              <a:spcAft>
                <a:spcPts val="800"/>
              </a:spcAft>
            </a:pPr>
            <a:r>
              <a:rPr lang="en-GB" sz="1200" dirty="0">
                <a:effectLst/>
                <a:latin typeface="Arial" panose="020B0604020202020204" pitchFamily="34" charset="0"/>
                <a:ea typeface="Arial" panose="020B0604020202020204" pitchFamily="34" charset="0"/>
              </a:rPr>
              <a:t>South Africa has a low Import TCI with SADC, which suggests that the region does not produce enough of the range of cultural products that South Africa imports. There is a need to build productive capacity in the CCIs in the SADC region, and to address non-tariff barriers, infrastructure constraints, transport costs, financing and information flows.</a:t>
            </a:r>
            <a:endParaRPr lang="en-ZA" sz="1200" dirty="0">
              <a:effectLst/>
              <a:latin typeface="Arial" panose="020B0604020202020204" pitchFamily="34" charset="0"/>
              <a:ea typeface="Arial" panose="020B0604020202020204" pitchFamily="34" charset="0"/>
            </a:endParaRPr>
          </a:p>
          <a:p>
            <a:endParaRPr lang="en-ZA" dirty="0"/>
          </a:p>
        </p:txBody>
      </p:sp>
      <p:sp>
        <p:nvSpPr>
          <p:cNvPr id="4" name="Slide Number Placeholder 3"/>
          <p:cNvSpPr>
            <a:spLocks noGrp="1"/>
          </p:cNvSpPr>
          <p:nvPr>
            <p:ph type="sldNum" sz="quarter" idx="5"/>
          </p:nvPr>
        </p:nvSpPr>
        <p:spPr/>
        <p:txBody>
          <a:bodyPr/>
          <a:lstStyle/>
          <a:p>
            <a:fld id="{C1B22AFE-49B5-4197-A690-9CB2E2455583}" type="slidenum">
              <a:rPr lang="en-ZA" smtClean="0"/>
              <a:t>21</a:t>
            </a:fld>
            <a:endParaRPr lang="en-ZA"/>
          </a:p>
        </p:txBody>
      </p:sp>
    </p:spTree>
    <p:extLst>
      <p:ext uri="{BB962C8B-B14F-4D97-AF65-F5344CB8AC3E}">
        <p14:creationId xmlns:p14="http://schemas.microsoft.com/office/powerpoint/2010/main" val="22122614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endParaRPr lang="en-ZA"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ZA" dirty="0"/>
          </a:p>
        </p:txBody>
      </p:sp>
      <p:sp>
        <p:nvSpPr>
          <p:cNvPr id="4" name="Date Placeholder 3"/>
          <p:cNvSpPr>
            <a:spLocks noGrp="1"/>
          </p:cNvSpPr>
          <p:nvPr>
            <p:ph type="dt" sz="half" idx="10"/>
          </p:nvPr>
        </p:nvSpPr>
        <p:spPr/>
        <p:txBody>
          <a:bodyPr/>
          <a:lstStyle/>
          <a:p>
            <a:fld id="{DC91D992-E104-463B-9E1E-73D3BECF0241}" type="datetimeFigureOut">
              <a:rPr lang="en-ZA" smtClean="0"/>
              <a:t>2022/10/24</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4F5C5741-7DE1-482E-9063-AD6203A73699}" type="slidenum">
              <a:rPr lang="en-ZA" smtClean="0"/>
              <a:t>‹#›</a:t>
            </a:fld>
            <a:endParaRPr lang="en-ZA"/>
          </a:p>
        </p:txBody>
      </p:sp>
    </p:spTree>
    <p:extLst>
      <p:ext uri="{BB962C8B-B14F-4D97-AF65-F5344CB8AC3E}">
        <p14:creationId xmlns:p14="http://schemas.microsoft.com/office/powerpoint/2010/main" val="33578713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DC91D992-E104-463B-9E1E-73D3BECF0241}" type="datetimeFigureOut">
              <a:rPr lang="en-ZA" smtClean="0"/>
              <a:t>2022/10/24</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4F5C5741-7DE1-482E-9063-AD6203A73699}" type="slidenum">
              <a:rPr lang="en-ZA" smtClean="0"/>
              <a:t>‹#›</a:t>
            </a:fld>
            <a:endParaRPr lang="en-ZA"/>
          </a:p>
        </p:txBody>
      </p:sp>
    </p:spTree>
    <p:extLst>
      <p:ext uri="{BB962C8B-B14F-4D97-AF65-F5344CB8AC3E}">
        <p14:creationId xmlns:p14="http://schemas.microsoft.com/office/powerpoint/2010/main" val="909009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DC91D992-E104-463B-9E1E-73D3BECF0241}" type="datetimeFigureOut">
              <a:rPr lang="en-ZA" smtClean="0"/>
              <a:t>2022/10/24</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4F5C5741-7DE1-482E-9063-AD6203A73699}" type="slidenum">
              <a:rPr lang="en-ZA" smtClean="0"/>
              <a:t>‹#›</a:t>
            </a:fld>
            <a:endParaRPr lang="en-ZA"/>
          </a:p>
        </p:txBody>
      </p:sp>
    </p:spTree>
    <p:extLst>
      <p:ext uri="{BB962C8B-B14F-4D97-AF65-F5344CB8AC3E}">
        <p14:creationId xmlns:p14="http://schemas.microsoft.com/office/powerpoint/2010/main" val="3698278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DC91D992-E104-463B-9E1E-73D3BECF0241}" type="datetimeFigureOut">
              <a:rPr lang="en-ZA" smtClean="0"/>
              <a:t>2022/10/24</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4F5C5741-7DE1-482E-9063-AD6203A73699}" type="slidenum">
              <a:rPr lang="en-ZA" smtClean="0"/>
              <a:t>‹#›</a:t>
            </a:fld>
            <a:endParaRPr lang="en-ZA"/>
          </a:p>
        </p:txBody>
      </p:sp>
    </p:spTree>
    <p:extLst>
      <p:ext uri="{BB962C8B-B14F-4D97-AF65-F5344CB8AC3E}">
        <p14:creationId xmlns:p14="http://schemas.microsoft.com/office/powerpoint/2010/main" val="1804438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endParaRPr lang="en-ZA"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C91D992-E104-463B-9E1E-73D3BECF0241}" type="datetimeFigureOut">
              <a:rPr lang="en-ZA" smtClean="0"/>
              <a:t>2022/10/24</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4F5C5741-7DE1-482E-9063-AD6203A73699}" type="slidenum">
              <a:rPr lang="en-ZA" smtClean="0"/>
              <a:t>‹#›</a:t>
            </a:fld>
            <a:endParaRPr lang="en-ZA"/>
          </a:p>
        </p:txBody>
      </p:sp>
    </p:spTree>
    <p:extLst>
      <p:ext uri="{BB962C8B-B14F-4D97-AF65-F5344CB8AC3E}">
        <p14:creationId xmlns:p14="http://schemas.microsoft.com/office/powerpoint/2010/main" val="111895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fld id="{DC91D992-E104-463B-9E1E-73D3BECF0241}" type="datetimeFigureOut">
              <a:rPr lang="en-ZA" smtClean="0"/>
              <a:t>2022/10/24</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4F5C5741-7DE1-482E-9063-AD6203A73699}" type="slidenum">
              <a:rPr lang="en-ZA" smtClean="0"/>
              <a:t>‹#›</a:t>
            </a:fld>
            <a:endParaRPr lang="en-ZA"/>
          </a:p>
        </p:txBody>
      </p:sp>
    </p:spTree>
    <p:extLst>
      <p:ext uri="{BB962C8B-B14F-4D97-AF65-F5344CB8AC3E}">
        <p14:creationId xmlns:p14="http://schemas.microsoft.com/office/powerpoint/2010/main" val="196170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fld id="{DC91D992-E104-463B-9E1E-73D3BECF0241}" type="datetimeFigureOut">
              <a:rPr lang="en-ZA" smtClean="0"/>
              <a:t>2022/10/24</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4F5C5741-7DE1-482E-9063-AD6203A73699}" type="slidenum">
              <a:rPr lang="en-ZA" smtClean="0"/>
              <a:t>‹#›</a:t>
            </a:fld>
            <a:endParaRPr lang="en-ZA"/>
          </a:p>
        </p:txBody>
      </p:sp>
    </p:spTree>
    <p:extLst>
      <p:ext uri="{BB962C8B-B14F-4D97-AF65-F5344CB8AC3E}">
        <p14:creationId xmlns:p14="http://schemas.microsoft.com/office/powerpoint/2010/main" val="3142194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fld id="{DC91D992-E104-463B-9E1E-73D3BECF0241}" type="datetimeFigureOut">
              <a:rPr lang="en-ZA" smtClean="0"/>
              <a:t>2022/10/24</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4F5C5741-7DE1-482E-9063-AD6203A73699}" type="slidenum">
              <a:rPr lang="en-ZA" smtClean="0"/>
              <a:t>‹#›</a:t>
            </a:fld>
            <a:endParaRPr lang="en-ZA"/>
          </a:p>
        </p:txBody>
      </p:sp>
    </p:spTree>
    <p:extLst>
      <p:ext uri="{BB962C8B-B14F-4D97-AF65-F5344CB8AC3E}">
        <p14:creationId xmlns:p14="http://schemas.microsoft.com/office/powerpoint/2010/main" val="942177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91D992-E104-463B-9E1E-73D3BECF0241}" type="datetimeFigureOut">
              <a:rPr lang="en-ZA" smtClean="0"/>
              <a:t>2022/10/24</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4F5C5741-7DE1-482E-9063-AD6203A73699}" type="slidenum">
              <a:rPr lang="en-ZA" smtClean="0"/>
              <a:t>‹#›</a:t>
            </a:fld>
            <a:endParaRPr lang="en-ZA"/>
          </a:p>
        </p:txBody>
      </p:sp>
    </p:spTree>
    <p:extLst>
      <p:ext uri="{BB962C8B-B14F-4D97-AF65-F5344CB8AC3E}">
        <p14:creationId xmlns:p14="http://schemas.microsoft.com/office/powerpoint/2010/main" val="2376133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C91D992-E104-463B-9E1E-73D3BECF0241}" type="datetimeFigureOut">
              <a:rPr lang="en-ZA" smtClean="0"/>
              <a:t>2022/10/24</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4F5C5741-7DE1-482E-9063-AD6203A73699}" type="slidenum">
              <a:rPr lang="en-ZA" smtClean="0"/>
              <a:t>‹#›</a:t>
            </a:fld>
            <a:endParaRPr lang="en-ZA"/>
          </a:p>
        </p:txBody>
      </p:sp>
    </p:spTree>
    <p:extLst>
      <p:ext uri="{BB962C8B-B14F-4D97-AF65-F5344CB8AC3E}">
        <p14:creationId xmlns:p14="http://schemas.microsoft.com/office/powerpoint/2010/main" val="311457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C91D992-E104-463B-9E1E-73D3BECF0241}" type="datetimeFigureOut">
              <a:rPr lang="en-ZA" smtClean="0"/>
              <a:t>2022/10/24</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4F5C5741-7DE1-482E-9063-AD6203A73699}" type="slidenum">
              <a:rPr lang="en-ZA" smtClean="0"/>
              <a:t>‹#›</a:t>
            </a:fld>
            <a:endParaRPr lang="en-ZA"/>
          </a:p>
        </p:txBody>
      </p:sp>
    </p:spTree>
    <p:extLst>
      <p:ext uri="{BB962C8B-B14F-4D97-AF65-F5344CB8AC3E}">
        <p14:creationId xmlns:p14="http://schemas.microsoft.com/office/powerpoint/2010/main" val="13790594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ZA"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91D992-E104-463B-9E1E-73D3BECF0241}" type="datetimeFigureOut">
              <a:rPr lang="en-ZA" smtClean="0"/>
              <a:t>2022/10/24</a:t>
            </a:fld>
            <a:endParaRPr lang="en-Z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5C5741-7DE1-482E-9063-AD6203A73699}" type="slidenum">
              <a:rPr lang="en-ZA" smtClean="0"/>
              <a:t>‹#›</a:t>
            </a:fld>
            <a:endParaRPr lang="en-ZA"/>
          </a:p>
        </p:txBody>
      </p:sp>
    </p:spTree>
    <p:extLst>
      <p:ext uri="{BB962C8B-B14F-4D97-AF65-F5344CB8AC3E}">
        <p14:creationId xmlns:p14="http://schemas.microsoft.com/office/powerpoint/2010/main" val="17607497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chart" Target="../charts/char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png"/><Relationship Id="rId7" Type="http://schemas.openxmlformats.org/officeDocument/2006/relationships/hyperlink" Target="https://www.google.co.za/url?sa=i&amp;rct=j&amp;q=&amp;esrc=s&amp;frm=1&amp;source=images&amp;cd=&amp;cad=rja&amp;uact=8&amp;ved=0CAcQjRw&amp;url=https://en.wikipedia.org/wiki/Rhodes_University&amp;ei=d-aHVYigGMTZ7gbM94DoCQ&amp;bvm=bv.96339352,d.ZGU&amp;psig=AFQjCNEV8i9ZboERun3BkhPg7N5vReXlEg&amp;ust=1435056116712287" TargetMode="External"/><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hyperlink" Target="http://www.google.co.za/url?sa=i&amp;rct=j&amp;q=&amp;esrc=s&amp;frm=1&amp;source=images&amp;cd=&amp;cad=rja&amp;uact=8&amp;ved=0CAcQjRw&amp;url=http://en.wikipedia.org/wiki/University_of_Fort_Hare&amp;ei=BeeHVZCdIabV7gbxj4LQBQ&amp;bvm=bv.96339352,d.ZGU&amp;psig=AFQjCNFW22OjXcTnvCBkcyFwk1sEYZ3zBg&amp;ust=1435056258307685" TargetMode="External"/><Relationship Id="rId4" Type="http://schemas.openxmlformats.org/officeDocument/2006/relationships/image" Target="../media/image8.jpeg"/><Relationship Id="rId9"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s://www.southafricanculturalobservatory.org.za/" TargetMode="External"/><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mailto:info@southafricanculturalobservatory.org.za" TargetMode="External"/><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7.em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76440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0E0E62C-CA17-4E59-B8C7-FEFDD30A22F3}"/>
              </a:ext>
            </a:extLst>
          </p:cNvPr>
          <p:cNvSpPr>
            <a:spLocks noGrp="1"/>
          </p:cNvSpPr>
          <p:nvPr>
            <p:ph type="title"/>
          </p:nvPr>
        </p:nvSpPr>
        <p:spPr/>
        <p:txBody>
          <a:bodyPr/>
          <a:lstStyle/>
          <a:p>
            <a:r>
              <a:rPr lang="en-US" dirty="0">
                <a:solidFill>
                  <a:schemeClr val="bg1"/>
                </a:solidFill>
              </a:rPr>
              <a:t>CCI Employment and Transformation</a:t>
            </a:r>
            <a:endParaRPr lang="en-ZA" dirty="0">
              <a:solidFill>
                <a:schemeClr val="bg1"/>
              </a:solidFill>
            </a:endParaRPr>
          </a:p>
        </p:txBody>
      </p:sp>
    </p:spTree>
    <p:extLst>
      <p:ext uri="{BB962C8B-B14F-4D97-AF65-F5344CB8AC3E}">
        <p14:creationId xmlns:p14="http://schemas.microsoft.com/office/powerpoint/2010/main" val="4911608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EFE67-0B6B-4EF2-B625-38923829A7C4}"/>
              </a:ext>
            </a:extLst>
          </p:cNvPr>
          <p:cNvSpPr>
            <a:spLocks noGrp="1"/>
          </p:cNvSpPr>
          <p:nvPr>
            <p:ph type="title"/>
          </p:nvPr>
        </p:nvSpPr>
        <p:spPr/>
        <p:txBody>
          <a:bodyPr/>
          <a:lstStyle/>
          <a:p>
            <a:r>
              <a:rPr lang="en-ZA" dirty="0"/>
              <a:t>Headline indicator: Employment</a:t>
            </a:r>
          </a:p>
        </p:txBody>
      </p:sp>
      <p:sp>
        <p:nvSpPr>
          <p:cNvPr id="9" name="TextBox 8">
            <a:extLst>
              <a:ext uri="{FF2B5EF4-FFF2-40B4-BE49-F238E27FC236}">
                <a16:creationId xmlns:a16="http://schemas.microsoft.com/office/drawing/2014/main" id="{8188FC10-D48D-46AB-9304-BCC15FDFFB43}"/>
              </a:ext>
            </a:extLst>
          </p:cNvPr>
          <p:cNvSpPr txBox="1"/>
          <p:nvPr/>
        </p:nvSpPr>
        <p:spPr>
          <a:xfrm>
            <a:off x="7336101" y="1690688"/>
            <a:ext cx="4017699" cy="2031325"/>
          </a:xfrm>
          <a:prstGeom prst="rect">
            <a:avLst/>
          </a:prstGeom>
          <a:noFill/>
        </p:spPr>
        <p:txBody>
          <a:bodyPr wrap="square">
            <a:spAutoFit/>
          </a:bodyPr>
          <a:lstStyle/>
          <a:p>
            <a:r>
              <a:rPr lang="en-US" dirty="0"/>
              <a:t>Overall, the creative economy accounted for 6% of all jobs in South Africa, which translates into just over 1 million jobs. This is a slight increase from 2017, when the creative economy made up 5.9% of all jobs (approximately 965 000 jobs).</a:t>
            </a:r>
            <a:endParaRPr lang="en-ZA" dirty="0"/>
          </a:p>
        </p:txBody>
      </p:sp>
      <p:pic>
        <p:nvPicPr>
          <p:cNvPr id="4" name="Picture 3" descr="Diagram&#10;&#10;Description automatically generated">
            <a:extLst>
              <a:ext uri="{FF2B5EF4-FFF2-40B4-BE49-F238E27FC236}">
                <a16:creationId xmlns:a16="http://schemas.microsoft.com/office/drawing/2014/main" id="{FED5FAA9-3C40-4A4C-AF8B-D467AE1AB3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4844" y="1426459"/>
            <a:ext cx="3755144" cy="4590297"/>
          </a:xfrm>
          <a:prstGeom prst="rect">
            <a:avLst/>
          </a:prstGeom>
        </p:spPr>
      </p:pic>
    </p:spTree>
    <p:extLst>
      <p:ext uri="{BB962C8B-B14F-4D97-AF65-F5344CB8AC3E}">
        <p14:creationId xmlns:p14="http://schemas.microsoft.com/office/powerpoint/2010/main" val="27376100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EFE67-0B6B-4EF2-B625-38923829A7C4}"/>
              </a:ext>
            </a:extLst>
          </p:cNvPr>
          <p:cNvSpPr>
            <a:spLocks noGrp="1"/>
          </p:cNvSpPr>
          <p:nvPr>
            <p:ph type="title"/>
          </p:nvPr>
        </p:nvSpPr>
        <p:spPr>
          <a:xfrm>
            <a:off x="157656" y="133897"/>
            <a:ext cx="10880834" cy="1325563"/>
          </a:xfrm>
        </p:spPr>
        <p:txBody>
          <a:bodyPr/>
          <a:lstStyle/>
          <a:p>
            <a:r>
              <a:rPr lang="en-US" dirty="0"/>
              <a:t>Planning relevant indicator: Cultural Occupations over time </a:t>
            </a:r>
            <a:endParaRPr lang="en-ZA" dirty="0"/>
          </a:p>
        </p:txBody>
      </p:sp>
      <p:pic>
        <p:nvPicPr>
          <p:cNvPr id="4" name="Content Placeholder 4" descr="Chart, line chart&#10;&#10;Description automatically generated">
            <a:extLst>
              <a:ext uri="{FF2B5EF4-FFF2-40B4-BE49-F238E27FC236}">
                <a16:creationId xmlns:a16="http://schemas.microsoft.com/office/drawing/2014/main" id="{75DE92EC-424A-4163-AE67-3E65729F5C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863654"/>
            <a:ext cx="6662298" cy="2978316"/>
          </a:xfrm>
          <a:prstGeom prst="rect">
            <a:avLst/>
          </a:prstGeom>
        </p:spPr>
      </p:pic>
      <p:pic>
        <p:nvPicPr>
          <p:cNvPr id="6" name="Content Placeholder 4" descr="Chart, waterfall chart&#10;&#10;Description automatically generated">
            <a:extLst>
              <a:ext uri="{FF2B5EF4-FFF2-40B4-BE49-F238E27FC236}">
                <a16:creationId xmlns:a16="http://schemas.microsoft.com/office/drawing/2014/main" id="{9FD955D7-704B-4C75-8F00-B83504064C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8208" y="3552366"/>
            <a:ext cx="5133794" cy="2377026"/>
          </a:xfrm>
          <a:prstGeom prst="rect">
            <a:avLst/>
          </a:prstGeom>
        </p:spPr>
      </p:pic>
      <p:sp>
        <p:nvSpPr>
          <p:cNvPr id="9" name="TextBox 8">
            <a:extLst>
              <a:ext uri="{FF2B5EF4-FFF2-40B4-BE49-F238E27FC236}">
                <a16:creationId xmlns:a16="http://schemas.microsoft.com/office/drawing/2014/main" id="{09FD88D6-3838-4004-A93F-B1D6FD1EE6B5}"/>
              </a:ext>
            </a:extLst>
          </p:cNvPr>
          <p:cNvSpPr txBox="1"/>
          <p:nvPr/>
        </p:nvSpPr>
        <p:spPr>
          <a:xfrm>
            <a:off x="1240376" y="5246165"/>
            <a:ext cx="4181545" cy="646331"/>
          </a:xfrm>
          <a:prstGeom prst="rect">
            <a:avLst/>
          </a:prstGeom>
          <a:noFill/>
        </p:spPr>
        <p:txBody>
          <a:bodyPr wrap="square">
            <a:spAutoFit/>
          </a:bodyPr>
          <a:lstStyle/>
          <a:p>
            <a:r>
              <a:rPr lang="en-US" dirty="0"/>
              <a:t>Cultural employment is more volatile than non-cultural sector jobs.</a:t>
            </a:r>
            <a:endParaRPr lang="en-ZA" dirty="0"/>
          </a:p>
        </p:txBody>
      </p:sp>
      <p:sp>
        <p:nvSpPr>
          <p:cNvPr id="11" name="TextBox 10">
            <a:extLst>
              <a:ext uri="{FF2B5EF4-FFF2-40B4-BE49-F238E27FC236}">
                <a16:creationId xmlns:a16="http://schemas.microsoft.com/office/drawing/2014/main" id="{93B1CAC6-3ADD-4DB9-8A54-298162E8179F}"/>
              </a:ext>
            </a:extLst>
          </p:cNvPr>
          <p:cNvSpPr txBox="1"/>
          <p:nvPr/>
        </p:nvSpPr>
        <p:spPr>
          <a:xfrm>
            <a:off x="7058208" y="2303232"/>
            <a:ext cx="5133794" cy="646331"/>
          </a:xfrm>
          <a:prstGeom prst="rect">
            <a:avLst/>
          </a:prstGeom>
          <a:noFill/>
        </p:spPr>
        <p:txBody>
          <a:bodyPr wrap="square">
            <a:spAutoFit/>
          </a:bodyPr>
          <a:lstStyle/>
          <a:p>
            <a:r>
              <a:rPr lang="en-US" dirty="0"/>
              <a:t>The Impact of COVID-19 on Cultural Occupations and Industries</a:t>
            </a:r>
            <a:endParaRPr lang="en-ZA" dirty="0"/>
          </a:p>
        </p:txBody>
      </p:sp>
      <p:pic>
        <p:nvPicPr>
          <p:cNvPr id="13" name="Picture 12" descr="A picture containing cake, decorated, close, colorful&#10;&#10;Description automatically generated">
            <a:extLst>
              <a:ext uri="{FF2B5EF4-FFF2-40B4-BE49-F238E27FC236}">
                <a16:creationId xmlns:a16="http://schemas.microsoft.com/office/drawing/2014/main" id="{1CF4065A-D164-4CAC-BF98-324A2CA36C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69789" y="2383983"/>
            <a:ext cx="921963" cy="926154"/>
          </a:xfrm>
          <a:prstGeom prst="rect">
            <a:avLst/>
          </a:prstGeom>
        </p:spPr>
      </p:pic>
      <p:sp>
        <p:nvSpPr>
          <p:cNvPr id="15" name="TextBox 14">
            <a:extLst>
              <a:ext uri="{FF2B5EF4-FFF2-40B4-BE49-F238E27FC236}">
                <a16:creationId xmlns:a16="http://schemas.microsoft.com/office/drawing/2014/main" id="{C04DD37B-0620-4F02-8332-7D7D7791A7DC}"/>
              </a:ext>
            </a:extLst>
          </p:cNvPr>
          <p:cNvSpPr txBox="1"/>
          <p:nvPr/>
        </p:nvSpPr>
        <p:spPr>
          <a:xfrm>
            <a:off x="9526314" y="6488668"/>
            <a:ext cx="3024351" cy="369332"/>
          </a:xfrm>
          <a:prstGeom prst="rect">
            <a:avLst/>
          </a:prstGeom>
          <a:noFill/>
        </p:spPr>
        <p:txBody>
          <a:bodyPr wrap="square">
            <a:spAutoFit/>
          </a:bodyPr>
          <a:lstStyle/>
          <a:p>
            <a:r>
              <a:rPr lang="en-ZA" dirty="0"/>
              <a:t>Source: en.wikipedia.org</a:t>
            </a:r>
          </a:p>
        </p:txBody>
      </p:sp>
    </p:spTree>
    <p:extLst>
      <p:ext uri="{BB962C8B-B14F-4D97-AF65-F5344CB8AC3E}">
        <p14:creationId xmlns:p14="http://schemas.microsoft.com/office/powerpoint/2010/main" val="19331355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31060-AE19-4C57-86C6-C77F91177300}"/>
              </a:ext>
            </a:extLst>
          </p:cNvPr>
          <p:cNvSpPr>
            <a:spLocks noGrp="1"/>
          </p:cNvSpPr>
          <p:nvPr>
            <p:ph type="title"/>
          </p:nvPr>
        </p:nvSpPr>
        <p:spPr>
          <a:xfrm>
            <a:off x="301580" y="123783"/>
            <a:ext cx="10515600" cy="1325563"/>
          </a:xfrm>
        </p:spPr>
        <p:txBody>
          <a:bodyPr>
            <a:normAutofit/>
          </a:bodyPr>
          <a:lstStyle/>
          <a:p>
            <a:r>
              <a:rPr lang="en-ZA" sz="3600" dirty="0"/>
              <a:t>Planning relevant indicator: Employment by domain</a:t>
            </a:r>
          </a:p>
        </p:txBody>
      </p:sp>
      <p:pic>
        <p:nvPicPr>
          <p:cNvPr id="5" name="Content Placeholder 4" descr="Chart, bar chart&#10;&#10;Description automatically generated">
            <a:extLst>
              <a:ext uri="{FF2B5EF4-FFF2-40B4-BE49-F238E27FC236}">
                <a16:creationId xmlns:a16="http://schemas.microsoft.com/office/drawing/2014/main" id="{FDE32868-1488-4195-B119-6EB1B7CAE6B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6014" y="1913349"/>
            <a:ext cx="7071360" cy="4158086"/>
          </a:xfrm>
        </p:spPr>
      </p:pic>
    </p:spTree>
    <p:extLst>
      <p:ext uri="{BB962C8B-B14F-4D97-AF65-F5344CB8AC3E}">
        <p14:creationId xmlns:p14="http://schemas.microsoft.com/office/powerpoint/2010/main" val="16999354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71BED-0E72-458E-B2A6-0736B43FDA01}"/>
              </a:ext>
            </a:extLst>
          </p:cNvPr>
          <p:cNvSpPr>
            <a:spLocks noGrp="1"/>
          </p:cNvSpPr>
          <p:nvPr>
            <p:ph type="title"/>
          </p:nvPr>
        </p:nvSpPr>
        <p:spPr>
          <a:xfrm>
            <a:off x="258651" y="159064"/>
            <a:ext cx="10515600" cy="1325563"/>
          </a:xfrm>
        </p:spPr>
        <p:txBody>
          <a:bodyPr>
            <a:normAutofit fontScale="90000"/>
          </a:bodyPr>
          <a:lstStyle/>
          <a:p>
            <a:r>
              <a:rPr lang="en-ZA" sz="4400" dirty="0"/>
              <a:t>Planning relevant indicator: </a:t>
            </a:r>
            <a:r>
              <a:rPr lang="en-ZA" sz="4800" dirty="0"/>
              <a:t>Employment Type</a:t>
            </a:r>
            <a:endParaRPr lang="en-ZA" dirty="0"/>
          </a:p>
        </p:txBody>
      </p:sp>
      <p:pic>
        <p:nvPicPr>
          <p:cNvPr id="5" name="Content Placeholder 4" descr="Chart, bar chart&#10;&#10;Description automatically generated">
            <a:extLst>
              <a:ext uri="{FF2B5EF4-FFF2-40B4-BE49-F238E27FC236}">
                <a16:creationId xmlns:a16="http://schemas.microsoft.com/office/drawing/2014/main" id="{E5E084F9-C663-4BBF-91B3-83F7F77E6A3C}"/>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3179"/>
          <a:stretch/>
        </p:blipFill>
        <p:spPr>
          <a:xfrm>
            <a:off x="1459992" y="1800624"/>
            <a:ext cx="6797040" cy="4170407"/>
          </a:xfrm>
        </p:spPr>
      </p:pic>
    </p:spTree>
    <p:extLst>
      <p:ext uri="{BB962C8B-B14F-4D97-AF65-F5344CB8AC3E}">
        <p14:creationId xmlns:p14="http://schemas.microsoft.com/office/powerpoint/2010/main" val="5845517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78632-D060-401E-ABA1-6E5F8AFE3EDC}"/>
              </a:ext>
            </a:extLst>
          </p:cNvPr>
          <p:cNvSpPr>
            <a:spLocks noGrp="1"/>
          </p:cNvSpPr>
          <p:nvPr>
            <p:ph type="title"/>
          </p:nvPr>
        </p:nvSpPr>
        <p:spPr/>
        <p:txBody>
          <a:bodyPr/>
          <a:lstStyle/>
          <a:p>
            <a:r>
              <a:rPr lang="en-US" dirty="0"/>
              <a:t>Planning relevant indicator: Transformation and gender </a:t>
            </a:r>
            <a:endParaRPr lang="en-ZA" dirty="0"/>
          </a:p>
        </p:txBody>
      </p:sp>
      <p:pic>
        <p:nvPicPr>
          <p:cNvPr id="5" name="Picture 4" descr="Chart, bar chart&#10;&#10;Description automatically generated">
            <a:extLst>
              <a:ext uri="{FF2B5EF4-FFF2-40B4-BE49-F238E27FC236}">
                <a16:creationId xmlns:a16="http://schemas.microsoft.com/office/drawing/2014/main" id="{071D38E4-9FF3-4BCD-805C-CDFCF141E6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97" y="1690688"/>
            <a:ext cx="6261556" cy="4274297"/>
          </a:xfrm>
          <a:prstGeom prst="rect">
            <a:avLst/>
          </a:prstGeom>
        </p:spPr>
      </p:pic>
      <p:graphicFrame>
        <p:nvGraphicFramePr>
          <p:cNvPr id="4" name="Chart 3">
            <a:extLst>
              <a:ext uri="{FF2B5EF4-FFF2-40B4-BE49-F238E27FC236}">
                <a16:creationId xmlns:a16="http://schemas.microsoft.com/office/drawing/2014/main" id="{8100C2FF-EB7B-4D88-8468-5F2ABD74C0A4}"/>
              </a:ext>
            </a:extLst>
          </p:cNvPr>
          <p:cNvGraphicFramePr/>
          <p:nvPr>
            <p:extLst>
              <p:ext uri="{D42A27DB-BD31-4B8C-83A1-F6EECF244321}">
                <p14:modId xmlns:p14="http://schemas.microsoft.com/office/powerpoint/2010/main" val="253665721"/>
              </p:ext>
            </p:extLst>
          </p:nvPr>
        </p:nvGraphicFramePr>
        <p:xfrm>
          <a:off x="6431280" y="1995835"/>
          <a:ext cx="5760720" cy="331279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788564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0E0E62C-CA17-4E59-B8C7-FEFDD30A22F3}"/>
              </a:ext>
            </a:extLst>
          </p:cNvPr>
          <p:cNvSpPr>
            <a:spLocks noGrp="1"/>
          </p:cNvSpPr>
          <p:nvPr>
            <p:ph type="title"/>
          </p:nvPr>
        </p:nvSpPr>
        <p:spPr/>
        <p:txBody>
          <a:bodyPr/>
          <a:lstStyle/>
          <a:p>
            <a:r>
              <a:rPr lang="en-US" dirty="0">
                <a:solidFill>
                  <a:schemeClr val="bg1"/>
                </a:solidFill>
              </a:rPr>
              <a:t>International trade</a:t>
            </a:r>
            <a:endParaRPr lang="en-ZA" dirty="0">
              <a:solidFill>
                <a:schemeClr val="bg1"/>
              </a:solidFill>
            </a:endParaRPr>
          </a:p>
        </p:txBody>
      </p:sp>
    </p:spTree>
    <p:extLst>
      <p:ext uri="{BB962C8B-B14F-4D97-AF65-F5344CB8AC3E}">
        <p14:creationId xmlns:p14="http://schemas.microsoft.com/office/powerpoint/2010/main" val="15376214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3B009-3B57-47F9-8080-4279C1FE2552}"/>
              </a:ext>
            </a:extLst>
          </p:cNvPr>
          <p:cNvSpPr>
            <a:spLocks noGrp="1"/>
          </p:cNvSpPr>
          <p:nvPr>
            <p:ph type="title"/>
          </p:nvPr>
        </p:nvSpPr>
        <p:spPr>
          <a:xfrm>
            <a:off x="838200" y="365125"/>
            <a:ext cx="9546021" cy="1325563"/>
          </a:xfrm>
        </p:spPr>
        <p:txBody>
          <a:bodyPr>
            <a:normAutofit fontScale="90000"/>
          </a:bodyPr>
          <a:lstStyle/>
          <a:p>
            <a:r>
              <a:rPr lang="en-US" sz="4000" dirty="0"/>
              <a:t>Headline Indicators: South Africa's cultural </a:t>
            </a:r>
            <a:r>
              <a:rPr lang="en-US" sz="4000" u="sng" dirty="0"/>
              <a:t>goods</a:t>
            </a:r>
            <a:r>
              <a:rPr lang="en-US" sz="4000" dirty="0"/>
              <a:t> trade (current US$ millions)</a:t>
            </a:r>
            <a:endParaRPr lang="en-ZA" sz="4000" dirty="0"/>
          </a:p>
        </p:txBody>
      </p:sp>
      <p:pic>
        <p:nvPicPr>
          <p:cNvPr id="5" name="Content Placeholder 4" descr="Chart, line chart&#10;&#10;Description automatically generated">
            <a:extLst>
              <a:ext uri="{FF2B5EF4-FFF2-40B4-BE49-F238E27FC236}">
                <a16:creationId xmlns:a16="http://schemas.microsoft.com/office/drawing/2014/main" id="{7351D1B0-152D-4268-A18C-2E799E7FF09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42872" y="1663428"/>
            <a:ext cx="7802880" cy="4447117"/>
          </a:xfrm>
        </p:spPr>
      </p:pic>
    </p:spTree>
    <p:extLst>
      <p:ext uri="{BB962C8B-B14F-4D97-AF65-F5344CB8AC3E}">
        <p14:creationId xmlns:p14="http://schemas.microsoft.com/office/powerpoint/2010/main" val="37100130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2A097-51C2-41EA-9DD6-5AC26BEB72EA}"/>
              </a:ext>
            </a:extLst>
          </p:cNvPr>
          <p:cNvSpPr>
            <a:spLocks noGrp="1"/>
          </p:cNvSpPr>
          <p:nvPr>
            <p:ph type="title"/>
          </p:nvPr>
        </p:nvSpPr>
        <p:spPr/>
        <p:txBody>
          <a:bodyPr/>
          <a:lstStyle/>
          <a:p>
            <a:r>
              <a:rPr lang="en-ZA" dirty="0"/>
              <a:t>Headline indicators: Service trade</a:t>
            </a:r>
          </a:p>
        </p:txBody>
      </p:sp>
      <p:pic>
        <p:nvPicPr>
          <p:cNvPr id="5" name="Content Placeholder 4" descr="Table&#10;&#10;Description automatically generated">
            <a:extLst>
              <a:ext uri="{FF2B5EF4-FFF2-40B4-BE49-F238E27FC236}">
                <a16:creationId xmlns:a16="http://schemas.microsoft.com/office/drawing/2014/main" id="{922BFF78-F6B5-4798-8627-7CB8BF8EF3C5}"/>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43154"/>
          <a:stretch/>
        </p:blipFill>
        <p:spPr>
          <a:xfrm>
            <a:off x="164431" y="1474864"/>
            <a:ext cx="5702228" cy="4056481"/>
          </a:xfrm>
        </p:spPr>
      </p:pic>
      <p:grpSp>
        <p:nvGrpSpPr>
          <p:cNvPr id="3" name="Group 2">
            <a:extLst>
              <a:ext uri="{FF2B5EF4-FFF2-40B4-BE49-F238E27FC236}">
                <a16:creationId xmlns:a16="http://schemas.microsoft.com/office/drawing/2014/main" id="{87EB3D06-6FB7-4624-BD65-66DDD5FA6C67}"/>
              </a:ext>
            </a:extLst>
          </p:cNvPr>
          <p:cNvGrpSpPr/>
          <p:nvPr/>
        </p:nvGrpSpPr>
        <p:grpSpPr>
          <a:xfrm>
            <a:off x="5731042" y="1560096"/>
            <a:ext cx="5783773" cy="3411298"/>
            <a:chOff x="5737923" y="1544505"/>
            <a:chExt cx="3919294" cy="2408477"/>
          </a:xfrm>
        </p:grpSpPr>
        <p:pic>
          <p:nvPicPr>
            <p:cNvPr id="4" name="Content Placeholder 4" descr="Table&#10;&#10;Description automatically generated">
              <a:extLst>
                <a:ext uri="{FF2B5EF4-FFF2-40B4-BE49-F238E27FC236}">
                  <a16:creationId xmlns:a16="http://schemas.microsoft.com/office/drawing/2014/main" id="{CB523F61-69BE-4697-9ABE-600DE0894ED2}"/>
                </a:ext>
              </a:extLst>
            </p:cNvPr>
            <p:cNvPicPr>
              <a:picLocks noChangeAspect="1"/>
            </p:cNvPicPr>
            <p:nvPr/>
          </p:nvPicPr>
          <p:blipFill rotWithShape="1">
            <a:blip r:embed="rId2">
              <a:extLst>
                <a:ext uri="{28A0092B-C50C-407E-A947-70E740481C1C}">
                  <a14:useLocalDpi xmlns:a14="http://schemas.microsoft.com/office/drawing/2010/main" val="0"/>
                </a:ext>
              </a:extLst>
            </a:blip>
            <a:srcRect t="56417"/>
            <a:stretch/>
          </p:blipFill>
          <p:spPr>
            <a:xfrm>
              <a:off x="5737923" y="1815404"/>
              <a:ext cx="3919293" cy="2137578"/>
            </a:xfrm>
            <a:prstGeom prst="rect">
              <a:avLst/>
            </a:prstGeom>
          </p:spPr>
        </p:pic>
        <p:pic>
          <p:nvPicPr>
            <p:cNvPr id="6" name="Content Placeholder 4" descr="Table&#10;&#10;Description automatically generated">
              <a:extLst>
                <a:ext uri="{FF2B5EF4-FFF2-40B4-BE49-F238E27FC236}">
                  <a16:creationId xmlns:a16="http://schemas.microsoft.com/office/drawing/2014/main" id="{914A8F51-EDCF-414E-A444-20ACF6AF38D9}"/>
                </a:ext>
              </a:extLst>
            </p:cNvPr>
            <p:cNvPicPr>
              <a:picLocks noChangeAspect="1"/>
            </p:cNvPicPr>
            <p:nvPr/>
          </p:nvPicPr>
          <p:blipFill rotWithShape="1">
            <a:blip r:embed="rId2">
              <a:extLst>
                <a:ext uri="{28A0092B-C50C-407E-A947-70E740481C1C}">
                  <a14:useLocalDpi xmlns:a14="http://schemas.microsoft.com/office/drawing/2010/main" val="0"/>
                </a:ext>
              </a:extLst>
            </a:blip>
            <a:srcRect b="94477"/>
            <a:stretch/>
          </p:blipFill>
          <p:spPr>
            <a:xfrm>
              <a:off x="5737924" y="1544505"/>
              <a:ext cx="3919293" cy="270899"/>
            </a:xfrm>
            <a:prstGeom prst="rect">
              <a:avLst/>
            </a:prstGeom>
          </p:spPr>
        </p:pic>
      </p:grpSp>
    </p:spTree>
    <p:extLst>
      <p:ext uri="{BB962C8B-B14F-4D97-AF65-F5344CB8AC3E}">
        <p14:creationId xmlns:p14="http://schemas.microsoft.com/office/powerpoint/2010/main" val="14876442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F3741-143C-4C73-B636-D806B26C3758}"/>
              </a:ext>
            </a:extLst>
          </p:cNvPr>
          <p:cNvSpPr>
            <a:spLocks noGrp="1"/>
          </p:cNvSpPr>
          <p:nvPr>
            <p:ph type="title"/>
          </p:nvPr>
        </p:nvSpPr>
        <p:spPr/>
        <p:txBody>
          <a:bodyPr/>
          <a:lstStyle/>
          <a:p>
            <a:r>
              <a:rPr lang="en-ZA" dirty="0"/>
              <a:t>Planning indicator: CCI </a:t>
            </a:r>
            <a:r>
              <a:rPr lang="en-ZA" u="sng" dirty="0"/>
              <a:t>goods</a:t>
            </a:r>
            <a:r>
              <a:rPr lang="en-ZA" dirty="0"/>
              <a:t> trade by domain</a:t>
            </a:r>
          </a:p>
        </p:txBody>
      </p:sp>
      <p:pic>
        <p:nvPicPr>
          <p:cNvPr id="5" name="Content Placeholder 4" descr="Chart, bar chart&#10;&#10;Description automatically generated">
            <a:extLst>
              <a:ext uri="{FF2B5EF4-FFF2-40B4-BE49-F238E27FC236}">
                <a16:creationId xmlns:a16="http://schemas.microsoft.com/office/drawing/2014/main" id="{3861815D-512F-4DF8-BD00-25F455C04EB0}"/>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b="8561"/>
          <a:stretch/>
        </p:blipFill>
        <p:spPr>
          <a:xfrm>
            <a:off x="2291281" y="1772613"/>
            <a:ext cx="7245096" cy="4206233"/>
          </a:xfrm>
        </p:spPr>
      </p:pic>
    </p:spTree>
    <p:extLst>
      <p:ext uri="{BB962C8B-B14F-4D97-AF65-F5344CB8AC3E}">
        <p14:creationId xmlns:p14="http://schemas.microsoft.com/office/powerpoint/2010/main" val="11558735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2544522" y="2196755"/>
            <a:ext cx="8436864" cy="2109702"/>
          </a:xfrm>
        </p:spPr>
        <p:txBody>
          <a:bodyPr>
            <a:normAutofit fontScale="90000"/>
          </a:bodyPr>
          <a:lstStyle/>
          <a:p>
            <a:r>
              <a:rPr lang="en-ZA" sz="4800" b="1" dirty="0"/>
              <a:t>Mapping the Creative Industries </a:t>
            </a:r>
            <a:br>
              <a:rPr lang="en-ZA" sz="4800" b="1" dirty="0"/>
            </a:br>
            <a:r>
              <a:rPr lang="en-ZA" sz="4800" b="1" dirty="0"/>
              <a:t>Using multi-dimensional measures to track development and recovery</a:t>
            </a:r>
          </a:p>
        </p:txBody>
      </p:sp>
      <p:sp>
        <p:nvSpPr>
          <p:cNvPr id="10" name="Subtitle 9"/>
          <p:cNvSpPr>
            <a:spLocks noGrp="1"/>
          </p:cNvSpPr>
          <p:nvPr>
            <p:ph type="subTitle" idx="1"/>
          </p:nvPr>
        </p:nvSpPr>
        <p:spPr>
          <a:xfrm>
            <a:off x="1554051" y="4325645"/>
            <a:ext cx="9144000" cy="1564289"/>
          </a:xfrm>
        </p:spPr>
        <p:txBody>
          <a:bodyPr>
            <a:normAutofit/>
          </a:bodyPr>
          <a:lstStyle/>
          <a:p>
            <a:r>
              <a:rPr lang="en-US" dirty="0"/>
              <a:t>Andre Gouws and Jen Snowball</a:t>
            </a:r>
            <a:endParaRPr lang="en-ZA" dirty="0"/>
          </a:p>
        </p:txBody>
      </p:sp>
      <p:pic>
        <p:nvPicPr>
          <p:cNvPr id="4" name="Picture 3">
            <a:extLst>
              <a:ext uri="{FF2B5EF4-FFF2-40B4-BE49-F238E27FC236}">
                <a16:creationId xmlns:a16="http://schemas.microsoft.com/office/drawing/2014/main" id="{0DE0BB4D-E802-4E27-B9C9-B5960254F3B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66728" y="103032"/>
            <a:ext cx="2782372" cy="1147386"/>
          </a:xfrm>
          <a:prstGeom prst="rect">
            <a:avLst/>
          </a:prstGeom>
          <a:noFill/>
          <a:ln>
            <a:noFill/>
          </a:ln>
        </p:spPr>
      </p:pic>
      <p:pic>
        <p:nvPicPr>
          <p:cNvPr id="5" name="Picture 4">
            <a:extLst>
              <a:ext uri="{FF2B5EF4-FFF2-40B4-BE49-F238E27FC236}">
                <a16:creationId xmlns:a16="http://schemas.microsoft.com/office/drawing/2014/main" id="{1C4DF812-EFB5-4D72-8917-EEA02822BDC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8690" y="203939"/>
            <a:ext cx="2926080" cy="1046480"/>
          </a:xfrm>
          <a:prstGeom prst="rect">
            <a:avLst/>
          </a:prstGeom>
          <a:noFill/>
          <a:ln>
            <a:noFill/>
          </a:ln>
        </p:spPr>
      </p:pic>
      <p:pic>
        <p:nvPicPr>
          <p:cNvPr id="1026" name="Picture 2">
            <a:extLst>
              <a:ext uri="{FF2B5EF4-FFF2-40B4-BE49-F238E27FC236}">
                <a16:creationId xmlns:a16="http://schemas.microsoft.com/office/drawing/2014/main" id="{ABC31871-385A-4B7D-ACC8-D66F892E31DD}"/>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tretch>
            <a:fillRect/>
          </a:stretch>
        </p:blipFill>
        <p:spPr bwMode="auto">
          <a:xfrm>
            <a:off x="10186579" y="5288408"/>
            <a:ext cx="1662521" cy="601526"/>
          </a:xfrm>
          <a:prstGeom prst="rect">
            <a:avLst/>
          </a:prstGeom>
          <a:noFill/>
          <a:extLst>
            <a:ext uri="{909E8E84-426E-40DD-AFC4-6F175D3DCCD1}">
              <a14:hiddenFill xmlns:a14="http://schemas.microsoft.com/office/drawing/2010/main">
                <a:solidFill>
                  <a:srgbClr val="FFFFFF"/>
                </a:solidFill>
              </a14:hiddenFill>
            </a:ext>
          </a:extLst>
        </p:spPr>
      </p:pic>
      <p:pic>
        <p:nvPicPr>
          <p:cNvPr id="7" name="irc_mi">
            <a:hlinkClick r:id="rId5"/>
            <a:extLst>
              <a:ext uri="{FF2B5EF4-FFF2-40B4-BE49-F238E27FC236}">
                <a16:creationId xmlns:a16="http://schemas.microsoft.com/office/drawing/2014/main" id="{D793FC12-B099-4AF7-B8D5-4ECEE56D596E}"/>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6931748" y="5181739"/>
            <a:ext cx="1204578" cy="814866"/>
          </a:xfrm>
          <a:prstGeom prst="rect">
            <a:avLst/>
          </a:prstGeom>
          <a:noFill/>
          <a:ln>
            <a:noFill/>
          </a:ln>
        </p:spPr>
      </p:pic>
      <p:pic>
        <p:nvPicPr>
          <p:cNvPr id="8" name="irc_mi">
            <a:hlinkClick r:id="rId7"/>
            <a:extLst>
              <a:ext uri="{FF2B5EF4-FFF2-40B4-BE49-F238E27FC236}">
                <a16:creationId xmlns:a16="http://schemas.microsoft.com/office/drawing/2014/main" id="{2661A13E-5E31-4D48-9221-B01FE55ACB22}"/>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8293130" y="5166327"/>
            <a:ext cx="1424697" cy="814866"/>
          </a:xfrm>
          <a:prstGeom prst="rect">
            <a:avLst/>
          </a:prstGeom>
          <a:noFill/>
          <a:ln>
            <a:noFill/>
          </a:ln>
        </p:spPr>
      </p:pic>
      <p:pic>
        <p:nvPicPr>
          <p:cNvPr id="9" name="Picture 8" descr="A picture containing food&#10;&#10;Description automatically generated">
            <a:extLst>
              <a:ext uri="{FF2B5EF4-FFF2-40B4-BE49-F238E27FC236}">
                <a16:creationId xmlns:a16="http://schemas.microsoft.com/office/drawing/2014/main" id="{CE15F91C-3BD8-4FBE-B64C-1B2B4DDA457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42900" y="98284"/>
            <a:ext cx="3300253" cy="1257789"/>
          </a:xfrm>
          <a:prstGeom prst="rect">
            <a:avLst/>
          </a:prstGeom>
        </p:spPr>
      </p:pic>
    </p:spTree>
    <p:extLst>
      <p:ext uri="{BB962C8B-B14F-4D97-AF65-F5344CB8AC3E}">
        <p14:creationId xmlns:p14="http://schemas.microsoft.com/office/powerpoint/2010/main" val="2851937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F0297-9AF5-496A-B4E8-EDC022AEADA7}"/>
              </a:ext>
            </a:extLst>
          </p:cNvPr>
          <p:cNvSpPr>
            <a:spLocks noGrp="1"/>
          </p:cNvSpPr>
          <p:nvPr>
            <p:ph type="title"/>
          </p:nvPr>
        </p:nvSpPr>
        <p:spPr>
          <a:xfrm>
            <a:off x="254357" y="180527"/>
            <a:ext cx="10515600" cy="1325563"/>
          </a:xfrm>
        </p:spPr>
        <p:txBody>
          <a:bodyPr>
            <a:normAutofit/>
          </a:bodyPr>
          <a:lstStyle/>
          <a:p>
            <a:r>
              <a:rPr lang="en-ZA" sz="4000" dirty="0"/>
              <a:t>Planning indicator: Destination of CCI goods trade</a:t>
            </a:r>
          </a:p>
        </p:txBody>
      </p:sp>
      <p:pic>
        <p:nvPicPr>
          <p:cNvPr id="5" name="Content Placeholder 4" descr="Table&#10;&#10;Description automatically generated">
            <a:extLst>
              <a:ext uri="{FF2B5EF4-FFF2-40B4-BE49-F238E27FC236}">
                <a16:creationId xmlns:a16="http://schemas.microsoft.com/office/drawing/2014/main" id="{DA1DE86E-D722-4CA0-8450-C5E7DAE6E75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308444"/>
            <a:ext cx="7263685" cy="3580253"/>
          </a:xfrm>
        </p:spPr>
      </p:pic>
      <p:graphicFrame>
        <p:nvGraphicFramePr>
          <p:cNvPr id="8" name="Chart 7">
            <a:extLst>
              <a:ext uri="{FF2B5EF4-FFF2-40B4-BE49-F238E27FC236}">
                <a16:creationId xmlns:a16="http://schemas.microsoft.com/office/drawing/2014/main" id="{E52CB657-5BC9-48B5-9D0C-190C2BB7F321}"/>
              </a:ext>
            </a:extLst>
          </p:cNvPr>
          <p:cNvGraphicFramePr/>
          <p:nvPr>
            <p:extLst>
              <p:ext uri="{D42A27DB-BD31-4B8C-83A1-F6EECF244321}">
                <p14:modId xmlns:p14="http://schemas.microsoft.com/office/powerpoint/2010/main" val="2266422206"/>
              </p:ext>
            </p:extLst>
          </p:nvPr>
        </p:nvGraphicFramePr>
        <p:xfrm>
          <a:off x="7169239" y="1603693"/>
          <a:ext cx="4982183" cy="28352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151093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7800E-8EA7-4788-BA19-E28A29735F46}"/>
              </a:ext>
            </a:extLst>
          </p:cNvPr>
          <p:cNvSpPr>
            <a:spLocks noGrp="1"/>
          </p:cNvSpPr>
          <p:nvPr>
            <p:ph type="title"/>
          </p:nvPr>
        </p:nvSpPr>
        <p:spPr>
          <a:xfrm>
            <a:off x="378853" y="326488"/>
            <a:ext cx="10515600" cy="1325563"/>
          </a:xfrm>
        </p:spPr>
        <p:txBody>
          <a:bodyPr/>
          <a:lstStyle/>
          <a:p>
            <a:r>
              <a:rPr lang="en-ZA" sz="4400"/>
              <a:t>Planning indicator: Trade complementarity indices (TCIs) </a:t>
            </a:r>
            <a:endParaRPr lang="en-ZA" dirty="0"/>
          </a:p>
        </p:txBody>
      </p:sp>
      <p:sp>
        <p:nvSpPr>
          <p:cNvPr id="4" name="TextBox 3">
            <a:extLst>
              <a:ext uri="{FF2B5EF4-FFF2-40B4-BE49-F238E27FC236}">
                <a16:creationId xmlns:a16="http://schemas.microsoft.com/office/drawing/2014/main" id="{BB96C10C-5275-4821-AC76-304DD3001310}"/>
              </a:ext>
            </a:extLst>
          </p:cNvPr>
          <p:cNvSpPr txBox="1"/>
          <p:nvPr/>
        </p:nvSpPr>
        <p:spPr>
          <a:xfrm>
            <a:off x="6872278" y="2337403"/>
            <a:ext cx="4564162" cy="2441759"/>
          </a:xfrm>
          <a:prstGeom prst="rect">
            <a:avLst/>
          </a:prstGeom>
          <a:noFill/>
        </p:spPr>
        <p:txBody>
          <a:bodyPr wrap="square">
            <a:spAutoFit/>
          </a:bodyPr>
          <a:lstStyle/>
          <a:p>
            <a:pPr algn="just">
              <a:lnSpc>
                <a:spcPct val="107000"/>
              </a:lnSpc>
              <a:spcAft>
                <a:spcPts val="800"/>
              </a:spcAft>
            </a:pPr>
            <a:r>
              <a:rPr lang="en-GB" sz="1800" dirty="0">
                <a:effectLst/>
                <a:latin typeface="Arial" panose="020B0604020202020204" pitchFamily="34" charset="0"/>
                <a:ea typeface="Arial" panose="020B0604020202020204" pitchFamily="34" charset="0"/>
              </a:rPr>
              <a:t>Used to assess the </a:t>
            </a:r>
            <a:r>
              <a:rPr lang="en-GB" sz="1800" i="1" dirty="0">
                <a:effectLst/>
                <a:latin typeface="Arial" panose="020B0604020202020204" pitchFamily="34" charset="0"/>
                <a:ea typeface="Arial" panose="020B0604020202020204" pitchFamily="34" charset="0"/>
              </a:rPr>
              <a:t>potential</a:t>
            </a:r>
            <a:r>
              <a:rPr lang="en-GB" sz="1800" dirty="0">
                <a:effectLst/>
                <a:latin typeface="Arial" panose="020B0604020202020204" pitchFamily="34" charset="0"/>
                <a:ea typeface="Arial" panose="020B0604020202020204" pitchFamily="34" charset="0"/>
              </a:rPr>
              <a:t> trade patterns between these partners in the event of further trade expansion. They do not rely on current bilateral trade flows between the partners themselves, but rather on the </a:t>
            </a:r>
            <a:r>
              <a:rPr lang="en-GB" sz="1800" b="1" dirty="0">
                <a:effectLst/>
                <a:latin typeface="Arial" panose="020B0604020202020204" pitchFamily="34" charset="0"/>
                <a:ea typeface="Arial" panose="020B0604020202020204" pitchFamily="34" charset="0"/>
              </a:rPr>
              <a:t>structure</a:t>
            </a:r>
            <a:r>
              <a:rPr lang="en-GB" sz="1800" dirty="0">
                <a:effectLst/>
                <a:latin typeface="Arial" panose="020B0604020202020204" pitchFamily="34" charset="0"/>
                <a:ea typeface="Arial" panose="020B0604020202020204" pitchFamily="34" charset="0"/>
              </a:rPr>
              <a:t> of each party’s trade with the rest of the world in the various cultural product trade categories.</a:t>
            </a:r>
          </a:p>
        </p:txBody>
      </p:sp>
      <p:graphicFrame>
        <p:nvGraphicFramePr>
          <p:cNvPr id="5" name="Table 4">
            <a:extLst>
              <a:ext uri="{FF2B5EF4-FFF2-40B4-BE49-F238E27FC236}">
                <a16:creationId xmlns:a16="http://schemas.microsoft.com/office/drawing/2014/main" id="{83F809D0-0B36-4F20-82B3-721CBB7D7DAA}"/>
              </a:ext>
            </a:extLst>
          </p:cNvPr>
          <p:cNvGraphicFramePr>
            <a:graphicFrameLocks noGrp="1"/>
          </p:cNvGraphicFramePr>
          <p:nvPr>
            <p:extLst>
              <p:ext uri="{D42A27DB-BD31-4B8C-83A1-F6EECF244321}">
                <p14:modId xmlns:p14="http://schemas.microsoft.com/office/powerpoint/2010/main" val="2848570814"/>
              </p:ext>
            </p:extLst>
          </p:nvPr>
        </p:nvGraphicFramePr>
        <p:xfrm>
          <a:off x="0" y="1757729"/>
          <a:ext cx="6347244" cy="3601108"/>
        </p:xfrm>
        <a:graphic>
          <a:graphicData uri="http://schemas.openxmlformats.org/drawingml/2006/table">
            <a:tbl>
              <a:tblPr bandRow="1">
                <a:tableStyleId>{00A15C55-8517-42AA-B614-E9B94910E393}</a:tableStyleId>
              </a:tblPr>
              <a:tblGrid>
                <a:gridCol w="3200160">
                  <a:extLst>
                    <a:ext uri="{9D8B030D-6E8A-4147-A177-3AD203B41FA5}">
                      <a16:colId xmlns:a16="http://schemas.microsoft.com/office/drawing/2014/main" val="1370143026"/>
                    </a:ext>
                  </a:extLst>
                </a:gridCol>
                <a:gridCol w="1049028">
                  <a:extLst>
                    <a:ext uri="{9D8B030D-6E8A-4147-A177-3AD203B41FA5}">
                      <a16:colId xmlns:a16="http://schemas.microsoft.com/office/drawing/2014/main" val="3418200687"/>
                    </a:ext>
                  </a:extLst>
                </a:gridCol>
                <a:gridCol w="1049028">
                  <a:extLst>
                    <a:ext uri="{9D8B030D-6E8A-4147-A177-3AD203B41FA5}">
                      <a16:colId xmlns:a16="http://schemas.microsoft.com/office/drawing/2014/main" val="2929837269"/>
                    </a:ext>
                  </a:extLst>
                </a:gridCol>
                <a:gridCol w="1049028">
                  <a:extLst>
                    <a:ext uri="{9D8B030D-6E8A-4147-A177-3AD203B41FA5}">
                      <a16:colId xmlns:a16="http://schemas.microsoft.com/office/drawing/2014/main" val="677429683"/>
                    </a:ext>
                  </a:extLst>
                </a:gridCol>
              </a:tblGrid>
              <a:tr h="2100646">
                <a:tc>
                  <a:txBody>
                    <a:bodyPr/>
                    <a:lstStyle/>
                    <a:p>
                      <a:pPr algn="l">
                        <a:spcBef>
                          <a:spcPts val="300"/>
                        </a:spcBef>
                        <a:spcAft>
                          <a:spcPts val="300"/>
                        </a:spcAft>
                      </a:pPr>
                      <a:r>
                        <a:rPr lang="en-GB" sz="1800" b="1" dirty="0">
                          <a:effectLst/>
                        </a:rPr>
                        <a:t>Trade complementarity indices (%) between South Africa and selected regions, 2019</a:t>
                      </a:r>
                      <a:endParaRPr lang="en-ZA" sz="1800" b="1" dirty="0">
                        <a:effectLst/>
                        <a:latin typeface="Arial" panose="020B0604020202020204" pitchFamily="34" charset="0"/>
                        <a:ea typeface="Arial" panose="020B0604020202020204" pitchFamily="34" charset="0"/>
                      </a:endParaRPr>
                    </a:p>
                  </a:txBody>
                  <a:tcPr marL="67521" marR="67521" marT="0" marB="0" anchor="b"/>
                </a:tc>
                <a:tc>
                  <a:txBody>
                    <a:bodyPr/>
                    <a:lstStyle/>
                    <a:p>
                      <a:pPr algn="ctr">
                        <a:spcBef>
                          <a:spcPts val="300"/>
                        </a:spcBef>
                        <a:spcAft>
                          <a:spcPts val="300"/>
                        </a:spcAft>
                      </a:pPr>
                      <a:r>
                        <a:rPr lang="en-GB" sz="1800" b="1" dirty="0">
                          <a:effectLst/>
                        </a:rPr>
                        <a:t>USMCA</a:t>
                      </a:r>
                      <a:endParaRPr lang="en-ZA" sz="1800" b="1" dirty="0">
                        <a:effectLst/>
                        <a:latin typeface="Arial" panose="020B0604020202020204" pitchFamily="34" charset="0"/>
                        <a:ea typeface="Arial" panose="020B0604020202020204" pitchFamily="34" charset="0"/>
                      </a:endParaRPr>
                    </a:p>
                  </a:txBody>
                  <a:tcPr marL="35636" marR="35636" marT="0" marB="0" anchor="b"/>
                </a:tc>
                <a:tc>
                  <a:txBody>
                    <a:bodyPr/>
                    <a:lstStyle/>
                    <a:p>
                      <a:pPr algn="ctr">
                        <a:spcBef>
                          <a:spcPts val="300"/>
                        </a:spcBef>
                        <a:spcAft>
                          <a:spcPts val="300"/>
                        </a:spcAft>
                      </a:pPr>
                      <a:r>
                        <a:rPr lang="en-GB" sz="1800" b="1" dirty="0">
                          <a:effectLst/>
                        </a:rPr>
                        <a:t>SADC</a:t>
                      </a:r>
                      <a:endParaRPr lang="en-ZA" sz="1800" b="1" dirty="0">
                        <a:effectLst/>
                        <a:latin typeface="Arial" panose="020B0604020202020204" pitchFamily="34" charset="0"/>
                        <a:ea typeface="Arial" panose="020B0604020202020204" pitchFamily="34" charset="0"/>
                      </a:endParaRPr>
                    </a:p>
                  </a:txBody>
                  <a:tcPr marL="35636" marR="35636" marT="0" marB="0" anchor="b"/>
                </a:tc>
                <a:tc>
                  <a:txBody>
                    <a:bodyPr/>
                    <a:lstStyle/>
                    <a:p>
                      <a:pPr algn="ctr">
                        <a:spcBef>
                          <a:spcPts val="300"/>
                        </a:spcBef>
                        <a:spcAft>
                          <a:spcPts val="300"/>
                        </a:spcAft>
                      </a:pPr>
                      <a:r>
                        <a:rPr lang="en-GB" sz="1800" b="1" dirty="0">
                          <a:effectLst/>
                        </a:rPr>
                        <a:t>EU</a:t>
                      </a:r>
                      <a:endParaRPr lang="en-ZA" sz="1800" b="1" dirty="0">
                        <a:effectLst/>
                        <a:latin typeface="Arial" panose="020B0604020202020204" pitchFamily="34" charset="0"/>
                        <a:ea typeface="Arial" panose="020B0604020202020204" pitchFamily="34" charset="0"/>
                      </a:endParaRPr>
                    </a:p>
                  </a:txBody>
                  <a:tcPr marL="35636" marR="35636" marT="0" marB="0" anchor="b"/>
                </a:tc>
                <a:extLst>
                  <a:ext uri="{0D108BD9-81ED-4DB2-BD59-A6C34878D82A}">
                    <a16:rowId xmlns:a16="http://schemas.microsoft.com/office/drawing/2014/main" val="3887494831"/>
                  </a:ext>
                </a:extLst>
              </a:tr>
              <a:tr h="750231">
                <a:tc>
                  <a:txBody>
                    <a:bodyPr/>
                    <a:lstStyle/>
                    <a:p>
                      <a:pPr algn="l">
                        <a:spcBef>
                          <a:spcPts val="300"/>
                        </a:spcBef>
                        <a:spcAft>
                          <a:spcPts val="300"/>
                        </a:spcAft>
                      </a:pPr>
                      <a:r>
                        <a:rPr lang="en-GB" sz="1800">
                          <a:effectLst/>
                        </a:rPr>
                        <a:t>South Africa’s export TCI</a:t>
                      </a:r>
                      <a:endParaRPr lang="en-ZA" sz="1800">
                        <a:effectLst/>
                        <a:latin typeface="Arial" panose="020B0604020202020204" pitchFamily="34" charset="0"/>
                        <a:ea typeface="Arial" panose="020B0604020202020204" pitchFamily="34" charset="0"/>
                      </a:endParaRPr>
                    </a:p>
                  </a:txBody>
                  <a:tcPr marL="67521" marR="67521" marT="0" marB="0" anchor="b"/>
                </a:tc>
                <a:tc>
                  <a:txBody>
                    <a:bodyPr/>
                    <a:lstStyle/>
                    <a:p>
                      <a:pPr algn="ctr">
                        <a:spcBef>
                          <a:spcPts val="300"/>
                        </a:spcBef>
                        <a:spcAft>
                          <a:spcPts val="300"/>
                        </a:spcAft>
                      </a:pPr>
                      <a:r>
                        <a:rPr lang="en-GB" sz="1800">
                          <a:effectLst/>
                        </a:rPr>
                        <a:t>47.20</a:t>
                      </a:r>
                      <a:endParaRPr lang="en-ZA" sz="1800">
                        <a:effectLst/>
                        <a:latin typeface="Arial" panose="020B0604020202020204" pitchFamily="34" charset="0"/>
                        <a:ea typeface="Arial" panose="020B0604020202020204" pitchFamily="34" charset="0"/>
                      </a:endParaRPr>
                    </a:p>
                  </a:txBody>
                  <a:tcPr marL="67521" marR="67521" marT="0" marB="0" anchor="b"/>
                </a:tc>
                <a:tc>
                  <a:txBody>
                    <a:bodyPr/>
                    <a:lstStyle/>
                    <a:p>
                      <a:pPr algn="ctr">
                        <a:spcBef>
                          <a:spcPts val="300"/>
                        </a:spcBef>
                        <a:spcAft>
                          <a:spcPts val="300"/>
                        </a:spcAft>
                      </a:pPr>
                      <a:r>
                        <a:rPr lang="en-GB" sz="1800">
                          <a:effectLst/>
                        </a:rPr>
                        <a:t>35.79</a:t>
                      </a:r>
                      <a:endParaRPr lang="en-ZA" sz="1800">
                        <a:effectLst/>
                        <a:latin typeface="Arial" panose="020B0604020202020204" pitchFamily="34" charset="0"/>
                        <a:ea typeface="Arial" panose="020B0604020202020204" pitchFamily="34" charset="0"/>
                      </a:endParaRPr>
                    </a:p>
                  </a:txBody>
                  <a:tcPr marL="67521" marR="67521" marT="0" marB="0" anchor="b"/>
                </a:tc>
                <a:tc>
                  <a:txBody>
                    <a:bodyPr/>
                    <a:lstStyle/>
                    <a:p>
                      <a:pPr algn="ctr">
                        <a:spcBef>
                          <a:spcPts val="300"/>
                        </a:spcBef>
                        <a:spcAft>
                          <a:spcPts val="300"/>
                        </a:spcAft>
                      </a:pPr>
                      <a:r>
                        <a:rPr lang="en-GB" sz="1800" dirty="0">
                          <a:effectLst/>
                        </a:rPr>
                        <a:t>65.07</a:t>
                      </a:r>
                      <a:endParaRPr lang="en-ZA" sz="1800" dirty="0">
                        <a:effectLst/>
                        <a:latin typeface="Arial" panose="020B0604020202020204" pitchFamily="34" charset="0"/>
                        <a:ea typeface="Arial" panose="020B0604020202020204" pitchFamily="34" charset="0"/>
                      </a:endParaRPr>
                    </a:p>
                  </a:txBody>
                  <a:tcPr marL="67521" marR="67521" marT="0" marB="0" anchor="b"/>
                </a:tc>
                <a:extLst>
                  <a:ext uri="{0D108BD9-81ED-4DB2-BD59-A6C34878D82A}">
                    <a16:rowId xmlns:a16="http://schemas.microsoft.com/office/drawing/2014/main" val="2026194357"/>
                  </a:ext>
                </a:extLst>
              </a:tr>
              <a:tr h="750231">
                <a:tc>
                  <a:txBody>
                    <a:bodyPr/>
                    <a:lstStyle/>
                    <a:p>
                      <a:pPr algn="l">
                        <a:spcBef>
                          <a:spcPts val="300"/>
                        </a:spcBef>
                        <a:spcAft>
                          <a:spcPts val="300"/>
                        </a:spcAft>
                      </a:pPr>
                      <a:r>
                        <a:rPr lang="en-GB" sz="1800">
                          <a:effectLst/>
                        </a:rPr>
                        <a:t>South Africa’s import TCI</a:t>
                      </a:r>
                      <a:endParaRPr lang="en-ZA" sz="1800">
                        <a:effectLst/>
                        <a:latin typeface="Arial" panose="020B0604020202020204" pitchFamily="34" charset="0"/>
                        <a:ea typeface="Arial" panose="020B0604020202020204" pitchFamily="34" charset="0"/>
                      </a:endParaRPr>
                    </a:p>
                  </a:txBody>
                  <a:tcPr marL="67521" marR="67521" marT="0" marB="0" anchor="b"/>
                </a:tc>
                <a:tc>
                  <a:txBody>
                    <a:bodyPr/>
                    <a:lstStyle/>
                    <a:p>
                      <a:pPr algn="ctr">
                        <a:spcBef>
                          <a:spcPts val="300"/>
                        </a:spcBef>
                        <a:spcAft>
                          <a:spcPts val="300"/>
                        </a:spcAft>
                      </a:pPr>
                      <a:r>
                        <a:rPr lang="en-GB" sz="1800">
                          <a:effectLst/>
                        </a:rPr>
                        <a:t>43.65</a:t>
                      </a:r>
                      <a:endParaRPr lang="en-ZA" sz="1800">
                        <a:effectLst/>
                        <a:latin typeface="Arial" panose="020B0604020202020204" pitchFamily="34" charset="0"/>
                        <a:ea typeface="Arial" panose="020B0604020202020204" pitchFamily="34" charset="0"/>
                      </a:endParaRPr>
                    </a:p>
                  </a:txBody>
                  <a:tcPr marL="67521" marR="67521" marT="0" marB="0" anchor="b"/>
                </a:tc>
                <a:tc>
                  <a:txBody>
                    <a:bodyPr/>
                    <a:lstStyle/>
                    <a:p>
                      <a:pPr algn="ctr">
                        <a:spcBef>
                          <a:spcPts val="300"/>
                        </a:spcBef>
                        <a:spcAft>
                          <a:spcPts val="300"/>
                        </a:spcAft>
                      </a:pPr>
                      <a:r>
                        <a:rPr lang="en-GB" sz="1800">
                          <a:effectLst/>
                        </a:rPr>
                        <a:t>21.06</a:t>
                      </a:r>
                      <a:endParaRPr lang="en-ZA" sz="1800">
                        <a:effectLst/>
                        <a:latin typeface="Arial" panose="020B0604020202020204" pitchFamily="34" charset="0"/>
                        <a:ea typeface="Arial" panose="020B0604020202020204" pitchFamily="34" charset="0"/>
                      </a:endParaRPr>
                    </a:p>
                  </a:txBody>
                  <a:tcPr marL="67521" marR="67521" marT="0" marB="0" anchor="b"/>
                </a:tc>
                <a:tc>
                  <a:txBody>
                    <a:bodyPr/>
                    <a:lstStyle/>
                    <a:p>
                      <a:pPr algn="ctr">
                        <a:spcBef>
                          <a:spcPts val="300"/>
                        </a:spcBef>
                        <a:spcAft>
                          <a:spcPts val="300"/>
                        </a:spcAft>
                      </a:pPr>
                      <a:r>
                        <a:rPr lang="en-GB" sz="1800" dirty="0">
                          <a:effectLst/>
                        </a:rPr>
                        <a:t>52.09</a:t>
                      </a:r>
                      <a:endParaRPr lang="en-ZA" sz="1800" dirty="0">
                        <a:effectLst/>
                        <a:latin typeface="Arial" panose="020B0604020202020204" pitchFamily="34" charset="0"/>
                        <a:ea typeface="Arial" panose="020B0604020202020204" pitchFamily="34" charset="0"/>
                      </a:endParaRPr>
                    </a:p>
                  </a:txBody>
                  <a:tcPr marL="67521" marR="67521" marT="0" marB="0" anchor="b"/>
                </a:tc>
                <a:extLst>
                  <a:ext uri="{0D108BD9-81ED-4DB2-BD59-A6C34878D82A}">
                    <a16:rowId xmlns:a16="http://schemas.microsoft.com/office/drawing/2014/main" val="2313798993"/>
                  </a:ext>
                </a:extLst>
              </a:tr>
            </a:tbl>
          </a:graphicData>
        </a:graphic>
      </p:graphicFrame>
    </p:spTree>
    <p:extLst>
      <p:ext uri="{BB962C8B-B14F-4D97-AF65-F5344CB8AC3E}">
        <p14:creationId xmlns:p14="http://schemas.microsoft.com/office/powerpoint/2010/main" val="42185956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25D25-8930-4712-B347-CCBE7803AD12}"/>
              </a:ext>
            </a:extLst>
          </p:cNvPr>
          <p:cNvSpPr>
            <a:spLocks noGrp="1"/>
          </p:cNvSpPr>
          <p:nvPr>
            <p:ph type="title"/>
          </p:nvPr>
        </p:nvSpPr>
        <p:spPr/>
        <p:txBody>
          <a:bodyPr/>
          <a:lstStyle/>
          <a:p>
            <a:r>
              <a:rPr lang="en-ZA" dirty="0"/>
              <a:t>Geographic spread: CCI exports</a:t>
            </a:r>
          </a:p>
        </p:txBody>
      </p:sp>
      <p:pic>
        <p:nvPicPr>
          <p:cNvPr id="5" name="Content Placeholder 4" descr="Map&#10;&#10;Description automatically generated">
            <a:extLst>
              <a:ext uri="{FF2B5EF4-FFF2-40B4-BE49-F238E27FC236}">
                <a16:creationId xmlns:a16="http://schemas.microsoft.com/office/drawing/2014/main" id="{B3021C17-842A-4F6E-AADC-DD0254A5A71F}"/>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3306" b="3319"/>
          <a:stretch/>
        </p:blipFill>
        <p:spPr>
          <a:xfrm>
            <a:off x="1673523" y="1690688"/>
            <a:ext cx="5146032" cy="4316920"/>
          </a:xfrm>
        </p:spPr>
      </p:pic>
      <p:sp>
        <p:nvSpPr>
          <p:cNvPr id="6" name="TextBox 5">
            <a:extLst>
              <a:ext uri="{FF2B5EF4-FFF2-40B4-BE49-F238E27FC236}">
                <a16:creationId xmlns:a16="http://schemas.microsoft.com/office/drawing/2014/main" id="{8CA7E3E4-CB63-4D9A-8801-99EFF676180B}"/>
              </a:ext>
            </a:extLst>
          </p:cNvPr>
          <p:cNvSpPr txBox="1"/>
          <p:nvPr/>
        </p:nvSpPr>
        <p:spPr>
          <a:xfrm>
            <a:off x="7135443" y="1910144"/>
            <a:ext cx="4656083" cy="2308324"/>
          </a:xfrm>
          <a:prstGeom prst="rect">
            <a:avLst/>
          </a:prstGeom>
          <a:noFill/>
        </p:spPr>
        <p:txBody>
          <a:bodyPr wrap="square">
            <a:spAutoFit/>
          </a:bodyPr>
          <a:lstStyle/>
          <a:p>
            <a:r>
              <a:rPr lang="en-US" dirty="0"/>
              <a:t>The Western Cape is clearly dominant in terms of exports of CCIs in the country and contributes 53.1% to South Africa’s exports of CCI goods. </a:t>
            </a:r>
          </a:p>
          <a:p>
            <a:endParaRPr lang="en-US" dirty="0"/>
          </a:p>
          <a:p>
            <a:r>
              <a:rPr lang="en-US" dirty="0"/>
              <a:t>Gauteng Province (32.4%) and KwaZulu-Natal (10.9%) also have significant shares of South Africa’s CCI export basket.</a:t>
            </a:r>
            <a:endParaRPr lang="en-ZA" dirty="0"/>
          </a:p>
        </p:txBody>
      </p:sp>
    </p:spTree>
    <p:extLst>
      <p:ext uri="{BB962C8B-B14F-4D97-AF65-F5344CB8AC3E}">
        <p14:creationId xmlns:p14="http://schemas.microsoft.com/office/powerpoint/2010/main" val="28502158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B7F3C-62C3-49E8-93F3-E6AC32FA8EA0}"/>
              </a:ext>
            </a:extLst>
          </p:cNvPr>
          <p:cNvSpPr>
            <a:spLocks noGrp="1"/>
          </p:cNvSpPr>
          <p:nvPr>
            <p:ph type="title"/>
          </p:nvPr>
        </p:nvSpPr>
        <p:spPr/>
        <p:txBody>
          <a:bodyPr/>
          <a:lstStyle/>
          <a:p>
            <a:r>
              <a:rPr lang="en-US" dirty="0">
                <a:solidFill>
                  <a:schemeClr val="bg1"/>
                </a:solidFill>
              </a:rPr>
              <a:t>Bringing it all together…</a:t>
            </a:r>
            <a:endParaRPr lang="en-ZA" dirty="0">
              <a:solidFill>
                <a:schemeClr val="bg1"/>
              </a:solidFill>
            </a:endParaRPr>
          </a:p>
        </p:txBody>
      </p:sp>
      <p:sp>
        <p:nvSpPr>
          <p:cNvPr id="3" name="Text Placeholder 2">
            <a:extLst>
              <a:ext uri="{FF2B5EF4-FFF2-40B4-BE49-F238E27FC236}">
                <a16:creationId xmlns:a16="http://schemas.microsoft.com/office/drawing/2014/main" id="{C29E3A8D-5446-487A-B640-27DA8581E821}"/>
              </a:ext>
            </a:extLst>
          </p:cNvPr>
          <p:cNvSpPr>
            <a:spLocks noGrp="1"/>
          </p:cNvSpPr>
          <p:nvPr>
            <p:ph type="body" idx="1"/>
          </p:nvPr>
        </p:nvSpPr>
        <p:spPr/>
        <p:txBody>
          <a:bodyPr/>
          <a:lstStyle/>
          <a:p>
            <a:endParaRPr lang="en-ZA" dirty="0"/>
          </a:p>
        </p:txBody>
      </p:sp>
    </p:spTree>
    <p:extLst>
      <p:ext uri="{BB962C8B-B14F-4D97-AF65-F5344CB8AC3E}">
        <p14:creationId xmlns:p14="http://schemas.microsoft.com/office/powerpoint/2010/main" val="27973292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Chart, radar chart, sunburst chart&#10;&#10;Description automatically generated">
            <a:extLst>
              <a:ext uri="{FF2B5EF4-FFF2-40B4-BE49-F238E27FC236}">
                <a16:creationId xmlns:a16="http://schemas.microsoft.com/office/drawing/2014/main" id="{E57764DB-778D-460F-A959-9870FDEE640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9692934" cy="6858000"/>
          </a:xfrm>
        </p:spPr>
      </p:pic>
      <p:sp>
        <p:nvSpPr>
          <p:cNvPr id="3" name="TextBox 2">
            <a:extLst>
              <a:ext uri="{FF2B5EF4-FFF2-40B4-BE49-F238E27FC236}">
                <a16:creationId xmlns:a16="http://schemas.microsoft.com/office/drawing/2014/main" id="{CF95BB69-584B-4761-98E3-B3298D8B39EA}"/>
              </a:ext>
            </a:extLst>
          </p:cNvPr>
          <p:cNvSpPr txBox="1"/>
          <p:nvPr/>
        </p:nvSpPr>
        <p:spPr>
          <a:xfrm>
            <a:off x="9692934" y="5036949"/>
            <a:ext cx="2499066" cy="1754326"/>
          </a:xfrm>
          <a:prstGeom prst="rect">
            <a:avLst/>
          </a:prstGeom>
          <a:solidFill>
            <a:schemeClr val="bg1"/>
          </a:solidFill>
        </p:spPr>
        <p:txBody>
          <a:bodyPr wrap="square" rtlCol="0">
            <a:spAutoFit/>
          </a:bodyPr>
          <a:lstStyle/>
          <a:p>
            <a:r>
              <a:rPr lang="en-US" dirty="0"/>
              <a:t>Find the full mapping study and the Capstone report at: </a:t>
            </a:r>
            <a:r>
              <a:rPr lang="en-US" dirty="0">
                <a:hlinkClick r:id="rId3"/>
              </a:rPr>
              <a:t>https://www.southafricanculturalobservatory.org.za/</a:t>
            </a:r>
            <a:r>
              <a:rPr lang="en-US" dirty="0"/>
              <a:t> </a:t>
            </a:r>
            <a:endParaRPr lang="en-ZA" dirty="0"/>
          </a:p>
        </p:txBody>
      </p:sp>
    </p:spTree>
    <p:extLst>
      <p:ext uri="{BB962C8B-B14F-4D97-AF65-F5344CB8AC3E}">
        <p14:creationId xmlns:p14="http://schemas.microsoft.com/office/powerpoint/2010/main" val="21759199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5A59B-9CB0-409A-B975-6188FC254AD6}"/>
              </a:ext>
            </a:extLst>
          </p:cNvPr>
          <p:cNvSpPr>
            <a:spLocks noGrp="1"/>
          </p:cNvSpPr>
          <p:nvPr>
            <p:ph type="title"/>
          </p:nvPr>
        </p:nvSpPr>
        <p:spPr>
          <a:xfrm>
            <a:off x="143719" y="0"/>
            <a:ext cx="5987971" cy="1325563"/>
          </a:xfrm>
        </p:spPr>
        <p:txBody>
          <a:bodyPr/>
          <a:lstStyle/>
          <a:p>
            <a:r>
              <a:rPr lang="en-ZA" dirty="0"/>
              <a:t>Concluding remarks</a:t>
            </a:r>
          </a:p>
        </p:txBody>
      </p:sp>
      <p:pic>
        <p:nvPicPr>
          <p:cNvPr id="5" name="Content Placeholder 4" descr="Text&#10;&#10;Description automatically generated">
            <a:extLst>
              <a:ext uri="{FF2B5EF4-FFF2-40B4-BE49-F238E27FC236}">
                <a16:creationId xmlns:a16="http://schemas.microsoft.com/office/drawing/2014/main" id="{89AE10AA-1D01-42CB-AEC8-F4D5D83970AB}"/>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709"/>
          <a:stretch/>
        </p:blipFill>
        <p:spPr>
          <a:xfrm>
            <a:off x="-127755" y="1237537"/>
            <a:ext cx="6188067" cy="4220880"/>
          </a:xfrm>
        </p:spPr>
      </p:pic>
      <p:sp>
        <p:nvSpPr>
          <p:cNvPr id="3" name="TextBox 2">
            <a:extLst>
              <a:ext uri="{FF2B5EF4-FFF2-40B4-BE49-F238E27FC236}">
                <a16:creationId xmlns:a16="http://schemas.microsoft.com/office/drawing/2014/main" id="{CBD3EF92-6F50-47EA-9168-E9C7AC87FF5E}"/>
              </a:ext>
            </a:extLst>
          </p:cNvPr>
          <p:cNvSpPr txBox="1"/>
          <p:nvPr/>
        </p:nvSpPr>
        <p:spPr>
          <a:xfrm>
            <a:off x="6096000" y="1318560"/>
            <a:ext cx="5744901" cy="3693319"/>
          </a:xfrm>
          <a:prstGeom prst="rect">
            <a:avLst/>
          </a:prstGeom>
          <a:noFill/>
        </p:spPr>
        <p:txBody>
          <a:bodyPr wrap="square" rtlCol="0">
            <a:spAutoFit/>
          </a:bodyPr>
          <a:lstStyle/>
          <a:p>
            <a:pPr marL="285750" indent="-285750">
              <a:buFont typeface="Arial" panose="020B0604020202020204" pitchFamily="34" charset="0"/>
              <a:buChar char="•"/>
            </a:pPr>
            <a:r>
              <a:rPr lang="en-US" b="1" dirty="0"/>
              <a:t>Headline indicators are important for:</a:t>
            </a:r>
          </a:p>
          <a:p>
            <a:pPr marL="742950" lvl="1" indent="-285750">
              <a:buFont typeface="Arial" panose="020B0604020202020204" pitchFamily="34" charset="0"/>
              <a:buChar char="•"/>
            </a:pPr>
            <a:r>
              <a:rPr lang="en-US" dirty="0"/>
              <a:t>Attention: Demonstration the value and importance of the CCIs Overall</a:t>
            </a:r>
          </a:p>
          <a:p>
            <a:pPr marL="742950" lvl="1" indent="-285750">
              <a:buFont typeface="Arial" panose="020B0604020202020204" pitchFamily="34" charset="0"/>
              <a:buChar char="•"/>
            </a:pPr>
            <a:r>
              <a:rPr lang="en-US" dirty="0"/>
              <a:t>Advocacy: Motivating for their inclusion in policy (Creative Industries Masterplan)</a:t>
            </a:r>
          </a:p>
          <a:p>
            <a:pPr marL="742950" lvl="1" indent="-285750">
              <a:buFont typeface="Arial" panose="020B0604020202020204" pitchFamily="34" charset="0"/>
              <a:buChar char="•"/>
            </a:pPr>
            <a:r>
              <a:rPr lang="en-US" dirty="0"/>
              <a:t>Tracking high-level progress: M&amp;E focused on impacts (not outputs or outcomes.</a:t>
            </a:r>
          </a:p>
          <a:p>
            <a:endParaRPr lang="en-US" dirty="0"/>
          </a:p>
          <a:p>
            <a:pPr marL="285750" indent="-285750">
              <a:buFont typeface="Arial" panose="020B0604020202020204" pitchFamily="34" charset="0"/>
              <a:buChar char="•"/>
            </a:pPr>
            <a:r>
              <a:rPr lang="en-US" b="1" dirty="0"/>
              <a:t>Planning indicators are important for:</a:t>
            </a:r>
          </a:p>
          <a:p>
            <a:pPr marL="742950" lvl="1" indent="-285750">
              <a:buFont typeface="Arial" panose="020B0604020202020204" pitchFamily="34" charset="0"/>
              <a:buChar char="•"/>
            </a:pPr>
            <a:r>
              <a:rPr lang="en-US" dirty="0"/>
              <a:t>Identifying challenges and opportunities within the CCIs (policy &amp; industry)</a:t>
            </a:r>
          </a:p>
          <a:p>
            <a:pPr marL="742950" lvl="1" indent="-285750">
              <a:buFont typeface="Arial" panose="020B0604020202020204" pitchFamily="34" charset="0"/>
              <a:buChar char="•"/>
            </a:pPr>
            <a:r>
              <a:rPr lang="en-US" dirty="0"/>
              <a:t>Developing effective and sustainable domain-specific, and region-specific interventions</a:t>
            </a:r>
            <a:endParaRPr lang="en-ZA" dirty="0"/>
          </a:p>
        </p:txBody>
      </p:sp>
    </p:spTree>
    <p:extLst>
      <p:ext uri="{BB962C8B-B14F-4D97-AF65-F5344CB8AC3E}">
        <p14:creationId xmlns:p14="http://schemas.microsoft.com/office/powerpoint/2010/main" val="12635182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19946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00135" y="1524074"/>
            <a:ext cx="6246056" cy="369332"/>
          </a:xfrm>
          <a:prstGeom prst="rect">
            <a:avLst/>
          </a:prstGeom>
          <a:noFill/>
        </p:spPr>
        <p:txBody>
          <a:bodyPr wrap="square" rtlCol="0">
            <a:spAutoFit/>
          </a:bodyPr>
          <a:lstStyle/>
          <a:p>
            <a:r>
              <a:rPr lang="en-ZA" dirty="0">
                <a:solidFill>
                  <a:srgbClr val="276092"/>
                </a:solidFill>
                <a:latin typeface="Arial" panose="020B0604020202020204" pitchFamily="34" charset="0"/>
                <a:cs typeface="Arial" panose="020B0604020202020204" pitchFamily="34" charset="0"/>
              </a:rPr>
              <a:t>www.southafricanculturalobservatory.org.za </a:t>
            </a:r>
          </a:p>
        </p:txBody>
      </p:sp>
      <p:sp>
        <p:nvSpPr>
          <p:cNvPr id="9" name="TextBox 8"/>
          <p:cNvSpPr txBox="1"/>
          <p:nvPr/>
        </p:nvSpPr>
        <p:spPr>
          <a:xfrm>
            <a:off x="4600135" y="2337655"/>
            <a:ext cx="6246056" cy="369332"/>
          </a:xfrm>
          <a:prstGeom prst="rect">
            <a:avLst/>
          </a:prstGeom>
          <a:noFill/>
        </p:spPr>
        <p:txBody>
          <a:bodyPr wrap="square" rtlCol="0">
            <a:spAutoFit/>
          </a:bodyPr>
          <a:lstStyle/>
          <a:p>
            <a:r>
              <a:rPr lang="en-ZA" dirty="0">
                <a:solidFill>
                  <a:srgbClr val="276092"/>
                </a:solidFill>
                <a:latin typeface="Arial" panose="020B0604020202020204" pitchFamily="34" charset="0"/>
                <a:cs typeface="Arial" panose="020B0604020202020204" pitchFamily="34" charset="0"/>
              </a:rPr>
              <a:t>@</a:t>
            </a:r>
            <a:r>
              <a:rPr lang="en-ZA" dirty="0" err="1">
                <a:solidFill>
                  <a:srgbClr val="276092"/>
                </a:solidFill>
                <a:latin typeface="Arial" panose="020B0604020202020204" pitchFamily="34" charset="0"/>
                <a:cs typeface="Arial" panose="020B0604020202020204" pitchFamily="34" charset="0"/>
              </a:rPr>
              <a:t>SACulturalObservatory</a:t>
            </a:r>
            <a:endParaRPr lang="en-ZA" dirty="0">
              <a:solidFill>
                <a:srgbClr val="276092"/>
              </a:solidFill>
              <a:latin typeface="Arial" panose="020B0604020202020204" pitchFamily="34" charset="0"/>
              <a:cs typeface="Arial" panose="020B0604020202020204" pitchFamily="34" charset="0"/>
            </a:endParaRPr>
          </a:p>
        </p:txBody>
      </p:sp>
      <p:sp>
        <p:nvSpPr>
          <p:cNvPr id="10" name="TextBox 9"/>
          <p:cNvSpPr txBox="1"/>
          <p:nvPr/>
        </p:nvSpPr>
        <p:spPr>
          <a:xfrm>
            <a:off x="4600135" y="3151236"/>
            <a:ext cx="6246056" cy="369332"/>
          </a:xfrm>
          <a:prstGeom prst="rect">
            <a:avLst/>
          </a:prstGeom>
          <a:noFill/>
        </p:spPr>
        <p:txBody>
          <a:bodyPr wrap="square" rtlCol="0">
            <a:spAutoFit/>
          </a:bodyPr>
          <a:lstStyle/>
          <a:p>
            <a:r>
              <a:rPr lang="en-ZA" dirty="0">
                <a:solidFill>
                  <a:srgbClr val="276092"/>
                </a:solidFill>
                <a:latin typeface="Arial" panose="020B0604020202020204" pitchFamily="34" charset="0"/>
                <a:cs typeface="Arial" panose="020B0604020202020204" pitchFamily="34" charset="0"/>
              </a:rPr>
              <a:t>https://www.linkedin.com/company-beta/10581051/</a:t>
            </a:r>
          </a:p>
        </p:txBody>
      </p:sp>
      <p:sp>
        <p:nvSpPr>
          <p:cNvPr id="11" name="TextBox 10"/>
          <p:cNvSpPr txBox="1"/>
          <p:nvPr/>
        </p:nvSpPr>
        <p:spPr>
          <a:xfrm>
            <a:off x="4600135" y="3964817"/>
            <a:ext cx="6246056" cy="369332"/>
          </a:xfrm>
          <a:prstGeom prst="rect">
            <a:avLst/>
          </a:prstGeom>
          <a:noFill/>
        </p:spPr>
        <p:txBody>
          <a:bodyPr wrap="square" rtlCol="0">
            <a:spAutoFit/>
          </a:bodyPr>
          <a:lstStyle/>
          <a:p>
            <a:r>
              <a:rPr lang="en-ZA" dirty="0">
                <a:solidFill>
                  <a:srgbClr val="276092"/>
                </a:solidFill>
                <a:latin typeface="Arial" panose="020B0604020202020204" pitchFamily="34" charset="0"/>
                <a:cs typeface="Arial" panose="020B0604020202020204" pitchFamily="34" charset="0"/>
              </a:rPr>
              <a:t>@</a:t>
            </a:r>
            <a:r>
              <a:rPr lang="en-ZA" dirty="0" err="1">
                <a:solidFill>
                  <a:srgbClr val="276092"/>
                </a:solidFill>
                <a:latin typeface="Arial" panose="020B0604020202020204" pitchFamily="34" charset="0"/>
                <a:cs typeface="Arial" panose="020B0604020202020204" pitchFamily="34" charset="0"/>
              </a:rPr>
              <a:t>SACulturalObs</a:t>
            </a:r>
            <a:endParaRPr lang="en-ZA" dirty="0">
              <a:solidFill>
                <a:srgbClr val="276092"/>
              </a:solidFill>
              <a:latin typeface="Arial" panose="020B0604020202020204" pitchFamily="34" charset="0"/>
              <a:cs typeface="Arial" panose="020B0604020202020204" pitchFamily="34" charset="0"/>
            </a:endParaRPr>
          </a:p>
        </p:txBody>
      </p:sp>
      <p:sp>
        <p:nvSpPr>
          <p:cNvPr id="3" name="TextBox 2"/>
          <p:cNvSpPr txBox="1"/>
          <p:nvPr/>
        </p:nvSpPr>
        <p:spPr>
          <a:xfrm>
            <a:off x="2053883" y="4778398"/>
            <a:ext cx="9369083" cy="553998"/>
          </a:xfrm>
          <a:prstGeom prst="rect">
            <a:avLst/>
          </a:prstGeom>
          <a:noFill/>
        </p:spPr>
        <p:txBody>
          <a:bodyPr wrap="square" rtlCol="0">
            <a:spAutoFit/>
          </a:bodyPr>
          <a:lstStyle/>
          <a:p>
            <a:pPr algn="ctr"/>
            <a:r>
              <a:rPr lang="en-US" baseline="30000" dirty="0">
                <a:solidFill>
                  <a:srgbClr val="276092"/>
                </a:solidFill>
                <a:latin typeface="Arial" panose="020B0604020202020204" pitchFamily="34" charset="0"/>
                <a:cs typeface="Arial" panose="020B0604020202020204" pitchFamily="34" charset="0"/>
              </a:rPr>
              <a:t>T: +27 41 504 4930	E: </a:t>
            </a:r>
            <a:r>
              <a:rPr lang="en-US" baseline="30000" dirty="0">
                <a:solidFill>
                  <a:srgbClr val="276092"/>
                </a:solidFill>
                <a:latin typeface="Arial" panose="020B0604020202020204" pitchFamily="34" charset="0"/>
                <a:cs typeface="Arial" panose="020B0604020202020204" pitchFamily="34" charset="0"/>
                <a:hlinkClick r:id="rId3"/>
              </a:rPr>
              <a:t>info@southafricanculturalobservatory.org.za</a:t>
            </a:r>
            <a:endParaRPr lang="en-US" baseline="30000" dirty="0">
              <a:solidFill>
                <a:srgbClr val="276092"/>
              </a:solidFill>
              <a:latin typeface="Arial" panose="020B0604020202020204" pitchFamily="34" charset="0"/>
              <a:cs typeface="Arial" panose="020B0604020202020204" pitchFamily="34" charset="0"/>
            </a:endParaRPr>
          </a:p>
          <a:p>
            <a:pPr algn="ctr"/>
            <a:r>
              <a:rPr lang="fr-FR" baseline="30000" dirty="0">
                <a:solidFill>
                  <a:srgbClr val="276092"/>
                </a:solidFill>
                <a:latin typeface="Arial" panose="020B0604020202020204" pitchFamily="34" charset="0"/>
                <a:cs typeface="Arial" panose="020B0604020202020204" pitchFamily="34" charset="0"/>
              </a:rPr>
              <a:t>21-23 </a:t>
            </a:r>
            <a:r>
              <a:rPr lang="fr-FR" baseline="30000" dirty="0" err="1">
                <a:solidFill>
                  <a:srgbClr val="276092"/>
                </a:solidFill>
                <a:latin typeface="Arial" panose="020B0604020202020204" pitchFamily="34" charset="0"/>
                <a:cs typeface="Arial" panose="020B0604020202020204" pitchFamily="34" charset="0"/>
              </a:rPr>
              <a:t>Donkin</a:t>
            </a:r>
            <a:r>
              <a:rPr lang="fr-FR" baseline="30000" dirty="0">
                <a:solidFill>
                  <a:srgbClr val="276092"/>
                </a:solidFill>
                <a:latin typeface="Arial" panose="020B0604020202020204" pitchFamily="34" charset="0"/>
                <a:cs typeface="Arial" panose="020B0604020202020204" pitchFamily="34" charset="0"/>
              </a:rPr>
              <a:t> Street, Central, Port Elizabeth, 6000, </a:t>
            </a:r>
            <a:r>
              <a:rPr lang="en-US" baseline="30000" dirty="0">
                <a:solidFill>
                  <a:srgbClr val="276092"/>
                </a:solidFill>
                <a:latin typeface="Arial" panose="020B0604020202020204" pitchFamily="34" charset="0"/>
                <a:cs typeface="Arial" panose="020B0604020202020204" pitchFamily="34" charset="0"/>
              </a:rPr>
              <a:t>Eastern Cape, South Africa</a:t>
            </a:r>
            <a:endParaRPr lang="en-ZA" dirty="0">
              <a:solidFill>
                <a:srgbClr val="27609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91069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89061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7497"/>
            <a:ext cx="10515600" cy="1325563"/>
          </a:xfrm>
        </p:spPr>
        <p:txBody>
          <a:bodyPr/>
          <a:lstStyle/>
          <a:p>
            <a:r>
              <a:rPr lang="en-US" dirty="0"/>
              <a:t>CCI Mapping Study Results: Headline and Planning indicators</a:t>
            </a:r>
            <a:endParaRPr lang="en-ZA" dirty="0"/>
          </a:p>
        </p:txBody>
      </p:sp>
      <p:sp>
        <p:nvSpPr>
          <p:cNvPr id="3" name="Content Placeholder 2"/>
          <p:cNvSpPr>
            <a:spLocks noGrp="1"/>
          </p:cNvSpPr>
          <p:nvPr>
            <p:ph idx="1"/>
          </p:nvPr>
        </p:nvSpPr>
        <p:spPr>
          <a:xfrm>
            <a:off x="1339335" y="1438141"/>
            <a:ext cx="9868505" cy="4236546"/>
          </a:xfrm>
        </p:spPr>
        <p:txBody>
          <a:bodyPr>
            <a:normAutofit/>
          </a:bodyPr>
          <a:lstStyle/>
          <a:p>
            <a:r>
              <a:rPr lang="en-US" dirty="0"/>
              <a:t>CCIs increasingly recognized as making a valuable contribution to economic growth and development in African countries (AU Agenda 2063; Creative Industries Masterplan).</a:t>
            </a:r>
          </a:p>
          <a:p>
            <a:r>
              <a:rPr lang="en-US" dirty="0"/>
              <a:t>Creative industries mapping study can help to provide justification for CCI investment and policy and industry relevant information</a:t>
            </a:r>
          </a:p>
          <a:p>
            <a:r>
              <a:rPr lang="en-US" dirty="0"/>
              <a:t>But there is a tendency to focus on “Headline” findings, without delving more deeply into equally relevant and important planning indicators. </a:t>
            </a:r>
            <a:endParaRPr lang="en-ZA" dirty="0"/>
          </a:p>
        </p:txBody>
      </p:sp>
    </p:spTree>
    <p:extLst>
      <p:ext uri="{BB962C8B-B14F-4D97-AF65-F5344CB8AC3E}">
        <p14:creationId xmlns:p14="http://schemas.microsoft.com/office/powerpoint/2010/main" val="177703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0E0E62C-CA17-4E59-B8C7-FEFDD30A22F3}"/>
              </a:ext>
            </a:extLst>
          </p:cNvPr>
          <p:cNvSpPr>
            <a:spLocks noGrp="1"/>
          </p:cNvSpPr>
          <p:nvPr>
            <p:ph type="title"/>
          </p:nvPr>
        </p:nvSpPr>
        <p:spPr/>
        <p:txBody>
          <a:bodyPr/>
          <a:lstStyle/>
          <a:p>
            <a:r>
              <a:rPr lang="en-US" dirty="0">
                <a:solidFill>
                  <a:schemeClr val="bg1"/>
                </a:solidFill>
              </a:rPr>
              <a:t>The Contribution of the CCIs to South Africa’s Economy</a:t>
            </a:r>
            <a:endParaRPr lang="en-ZA" dirty="0">
              <a:solidFill>
                <a:schemeClr val="bg1"/>
              </a:solidFill>
            </a:endParaRPr>
          </a:p>
        </p:txBody>
      </p:sp>
    </p:spTree>
    <p:extLst>
      <p:ext uri="{BB962C8B-B14F-4D97-AF65-F5344CB8AC3E}">
        <p14:creationId xmlns:p14="http://schemas.microsoft.com/office/powerpoint/2010/main" val="36984899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A0AB3-487C-4F34-9B94-7AABAE8526E8}"/>
              </a:ext>
            </a:extLst>
          </p:cNvPr>
          <p:cNvSpPr>
            <a:spLocks noGrp="1"/>
          </p:cNvSpPr>
          <p:nvPr>
            <p:ph type="title"/>
          </p:nvPr>
        </p:nvSpPr>
        <p:spPr>
          <a:xfrm>
            <a:off x="353096" y="145996"/>
            <a:ext cx="10515600" cy="1325563"/>
          </a:xfrm>
        </p:spPr>
        <p:txBody>
          <a:bodyPr/>
          <a:lstStyle/>
          <a:p>
            <a:r>
              <a:rPr lang="en-US" dirty="0"/>
              <a:t>Headline Indicator: Contribution to GDP</a:t>
            </a:r>
            <a:endParaRPr lang="en-ZA" dirty="0"/>
          </a:p>
        </p:txBody>
      </p:sp>
      <p:pic>
        <p:nvPicPr>
          <p:cNvPr id="5" name="Content Placeholder 4" descr="A picture containing text, businesscard, screenshot, vector graphics&#10;&#10;Description automatically generated">
            <a:extLst>
              <a:ext uri="{FF2B5EF4-FFF2-40B4-BE49-F238E27FC236}">
                <a16:creationId xmlns:a16="http://schemas.microsoft.com/office/drawing/2014/main" id="{32CE85D6-EE07-4CA9-A78A-5F1A9799AF83}"/>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949" t="4753" r="2003" b="4078"/>
          <a:stretch/>
        </p:blipFill>
        <p:spPr>
          <a:xfrm>
            <a:off x="2460981" y="1372119"/>
            <a:ext cx="6550678" cy="4677103"/>
          </a:xfrm>
        </p:spPr>
      </p:pic>
    </p:spTree>
    <p:extLst>
      <p:ext uri="{BB962C8B-B14F-4D97-AF65-F5344CB8AC3E}">
        <p14:creationId xmlns:p14="http://schemas.microsoft.com/office/powerpoint/2010/main" val="34579589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57C94-F5E4-41C2-BF33-0575B0AA9A77}"/>
              </a:ext>
            </a:extLst>
          </p:cNvPr>
          <p:cNvSpPr>
            <a:spLocks noGrp="1"/>
          </p:cNvSpPr>
          <p:nvPr>
            <p:ph type="title"/>
          </p:nvPr>
        </p:nvSpPr>
        <p:spPr>
          <a:xfrm>
            <a:off x="339144" y="80505"/>
            <a:ext cx="11014656" cy="1325563"/>
          </a:xfrm>
        </p:spPr>
        <p:txBody>
          <a:bodyPr>
            <a:normAutofit/>
          </a:bodyPr>
          <a:lstStyle/>
          <a:p>
            <a:r>
              <a:rPr lang="en-US" sz="4000" dirty="0"/>
              <a:t>Planning Relevant indicator: Changes over time</a:t>
            </a:r>
            <a:endParaRPr lang="en-ZA" sz="4000" dirty="0"/>
          </a:p>
        </p:txBody>
      </p:sp>
      <p:pic>
        <p:nvPicPr>
          <p:cNvPr id="5" name="Content Placeholder 4" descr="Chart, sunburst chart&#10;&#10;Description automatically generated">
            <a:extLst>
              <a:ext uri="{FF2B5EF4-FFF2-40B4-BE49-F238E27FC236}">
                <a16:creationId xmlns:a16="http://schemas.microsoft.com/office/drawing/2014/main" id="{B84DF6E3-FC9E-40FE-82F8-D3B723A1124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002193" y="2067580"/>
            <a:ext cx="5189807" cy="4047133"/>
          </a:xfrm>
        </p:spPr>
      </p:pic>
      <p:pic>
        <p:nvPicPr>
          <p:cNvPr id="7" name="Picture 6">
            <a:extLst>
              <a:ext uri="{FF2B5EF4-FFF2-40B4-BE49-F238E27FC236}">
                <a16:creationId xmlns:a16="http://schemas.microsoft.com/office/drawing/2014/main" id="{465F1ADB-D066-4EE3-B336-C71A9539AA4D}"/>
              </a:ext>
            </a:extLst>
          </p:cNvPr>
          <p:cNvPicPr>
            <a:picLocks noChangeAspect="1"/>
          </p:cNvPicPr>
          <p:nvPr/>
        </p:nvPicPr>
        <p:blipFill rotWithShape="1">
          <a:blip r:embed="rId4"/>
          <a:srcRect t="7894" r="7206" b="5418"/>
          <a:stretch/>
        </p:blipFill>
        <p:spPr>
          <a:xfrm>
            <a:off x="0" y="1747345"/>
            <a:ext cx="6505903" cy="3363310"/>
          </a:xfrm>
          <a:prstGeom prst="rect">
            <a:avLst/>
          </a:prstGeom>
        </p:spPr>
      </p:pic>
    </p:spTree>
    <p:extLst>
      <p:ext uri="{BB962C8B-B14F-4D97-AF65-F5344CB8AC3E}">
        <p14:creationId xmlns:p14="http://schemas.microsoft.com/office/powerpoint/2010/main" val="32230642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ABADF-DE8E-493A-9C07-CDFD7A68A597}"/>
              </a:ext>
            </a:extLst>
          </p:cNvPr>
          <p:cNvSpPr>
            <a:spLocks noGrp="1"/>
          </p:cNvSpPr>
          <p:nvPr>
            <p:ph type="title"/>
          </p:nvPr>
        </p:nvSpPr>
        <p:spPr/>
        <p:txBody>
          <a:bodyPr/>
          <a:lstStyle/>
          <a:p>
            <a:r>
              <a:rPr lang="en-ZA" dirty="0"/>
              <a:t>Planning relevant indicator: Multipliers</a:t>
            </a:r>
          </a:p>
        </p:txBody>
      </p:sp>
      <p:pic>
        <p:nvPicPr>
          <p:cNvPr id="5" name="Content Placeholder 4" descr="Text&#10;&#10;Description automatically generated">
            <a:extLst>
              <a:ext uri="{FF2B5EF4-FFF2-40B4-BE49-F238E27FC236}">
                <a16:creationId xmlns:a16="http://schemas.microsoft.com/office/drawing/2014/main" id="{7E941CC8-723F-4A0D-BA1B-056B5707C59C}"/>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9699" t="8727" r="10596" b="68489"/>
          <a:stretch/>
        </p:blipFill>
        <p:spPr>
          <a:xfrm>
            <a:off x="1905757" y="1690688"/>
            <a:ext cx="9062855" cy="3675509"/>
          </a:xfrm>
        </p:spPr>
      </p:pic>
    </p:spTree>
    <p:extLst>
      <p:ext uri="{BB962C8B-B14F-4D97-AF65-F5344CB8AC3E}">
        <p14:creationId xmlns:p14="http://schemas.microsoft.com/office/powerpoint/2010/main" val="24272872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435E6-8496-485E-AE11-F9B4C7028021}"/>
              </a:ext>
            </a:extLst>
          </p:cNvPr>
          <p:cNvSpPr>
            <a:spLocks noGrp="1"/>
          </p:cNvSpPr>
          <p:nvPr>
            <p:ph type="title"/>
          </p:nvPr>
        </p:nvSpPr>
        <p:spPr>
          <a:xfrm>
            <a:off x="172791" y="231679"/>
            <a:ext cx="10515600" cy="1325563"/>
          </a:xfrm>
        </p:spPr>
        <p:txBody>
          <a:bodyPr>
            <a:normAutofit/>
          </a:bodyPr>
          <a:lstStyle/>
          <a:p>
            <a:r>
              <a:rPr lang="en-ZA" sz="4000" dirty="0"/>
              <a:t>Planning relevant indicator: Geographic spread</a:t>
            </a:r>
          </a:p>
        </p:txBody>
      </p:sp>
      <p:pic>
        <p:nvPicPr>
          <p:cNvPr id="5" name="Content Placeholder 4" descr="Map&#10;&#10;Description automatically generated">
            <a:extLst>
              <a:ext uri="{FF2B5EF4-FFF2-40B4-BE49-F238E27FC236}">
                <a16:creationId xmlns:a16="http://schemas.microsoft.com/office/drawing/2014/main" id="{BB068E6C-8CE8-4DE4-9ECF-3C105965355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06840" y="1312543"/>
            <a:ext cx="5356666" cy="4809243"/>
          </a:xfrm>
        </p:spPr>
      </p:pic>
    </p:spTree>
    <p:extLst>
      <p:ext uri="{BB962C8B-B14F-4D97-AF65-F5344CB8AC3E}">
        <p14:creationId xmlns:p14="http://schemas.microsoft.com/office/powerpoint/2010/main" val="9960723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0E315-A377-4E73-9574-06B222F652A9}"/>
              </a:ext>
            </a:extLst>
          </p:cNvPr>
          <p:cNvSpPr>
            <a:spLocks noGrp="1"/>
          </p:cNvSpPr>
          <p:nvPr>
            <p:ph type="title"/>
          </p:nvPr>
        </p:nvSpPr>
        <p:spPr>
          <a:xfrm>
            <a:off x="300507" y="365125"/>
            <a:ext cx="11053293" cy="1325563"/>
          </a:xfrm>
        </p:spPr>
        <p:txBody>
          <a:bodyPr>
            <a:normAutofit/>
          </a:bodyPr>
          <a:lstStyle/>
          <a:p>
            <a:r>
              <a:rPr lang="en-US" sz="4000" dirty="0"/>
              <a:t>Planning relevant indicator: Income distribution</a:t>
            </a:r>
            <a:endParaRPr lang="en-ZA" sz="4000" dirty="0"/>
          </a:p>
        </p:txBody>
      </p:sp>
      <p:pic>
        <p:nvPicPr>
          <p:cNvPr id="4" name="Picture 3">
            <a:extLst>
              <a:ext uri="{FF2B5EF4-FFF2-40B4-BE49-F238E27FC236}">
                <a16:creationId xmlns:a16="http://schemas.microsoft.com/office/drawing/2014/main" id="{D031551A-B04C-4B3B-8083-206AA8BCE6A5}"/>
              </a:ext>
            </a:extLst>
          </p:cNvPr>
          <p:cNvPicPr>
            <a:picLocks noChangeAspect="1"/>
          </p:cNvPicPr>
          <p:nvPr/>
        </p:nvPicPr>
        <p:blipFill>
          <a:blip r:embed="rId2"/>
          <a:stretch>
            <a:fillRect/>
          </a:stretch>
        </p:blipFill>
        <p:spPr>
          <a:xfrm>
            <a:off x="0" y="2014116"/>
            <a:ext cx="6594367" cy="2829768"/>
          </a:xfrm>
          <a:prstGeom prst="rect">
            <a:avLst/>
          </a:prstGeom>
        </p:spPr>
      </p:pic>
      <p:graphicFrame>
        <p:nvGraphicFramePr>
          <p:cNvPr id="8" name="Chart 7">
            <a:extLst>
              <a:ext uri="{FF2B5EF4-FFF2-40B4-BE49-F238E27FC236}">
                <a16:creationId xmlns:a16="http://schemas.microsoft.com/office/drawing/2014/main" id="{88DF5DDC-0AC7-49F8-BA32-52461F615D8B}"/>
              </a:ext>
            </a:extLst>
          </p:cNvPr>
          <p:cNvGraphicFramePr/>
          <p:nvPr>
            <p:extLst>
              <p:ext uri="{D42A27DB-BD31-4B8C-83A1-F6EECF244321}">
                <p14:modId xmlns:p14="http://schemas.microsoft.com/office/powerpoint/2010/main" val="7787677"/>
              </p:ext>
            </p:extLst>
          </p:nvPr>
        </p:nvGraphicFramePr>
        <p:xfrm>
          <a:off x="6899707" y="1872817"/>
          <a:ext cx="5005589" cy="311236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84957501"/>
      </p:ext>
    </p:extLst>
  </p:cSld>
  <p:clrMapOvr>
    <a:masterClrMapping/>
  </p:clrMapOvr>
</p:sld>
</file>

<file path=ppt/theme/theme1.xml><?xml version="1.0" encoding="utf-8"?>
<a:theme xmlns:a="http://schemas.openxmlformats.org/drawingml/2006/main" name="Office Theme">
  <a:themeElements>
    <a:clrScheme name="SACO BLue">
      <a:dk1>
        <a:srgbClr val="276092"/>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4450</TotalTime>
  <Words>1181</Words>
  <Application>Microsoft Office PowerPoint</Application>
  <PresentationFormat>Widescreen</PresentationFormat>
  <Paragraphs>78</Paragraphs>
  <Slides>28</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28</vt:i4>
      </vt:variant>
    </vt:vector>
  </HeadingPairs>
  <TitlesOfParts>
    <vt:vector size="31" baseType="lpstr">
      <vt:lpstr>Arial</vt:lpstr>
      <vt:lpstr>Calibri</vt:lpstr>
      <vt:lpstr>Office Theme</vt:lpstr>
      <vt:lpstr>PowerPoint Presentation</vt:lpstr>
      <vt:lpstr>Mapping the Creative Industries  Using multi-dimensional measures to track development and recovery</vt:lpstr>
      <vt:lpstr>CCI Mapping Study Results: Headline and Planning indicators</vt:lpstr>
      <vt:lpstr>The Contribution of the CCIs to South Africa’s Economy</vt:lpstr>
      <vt:lpstr>Headline Indicator: Contribution to GDP</vt:lpstr>
      <vt:lpstr>Planning Relevant indicator: Changes over time</vt:lpstr>
      <vt:lpstr>Planning relevant indicator: Multipliers</vt:lpstr>
      <vt:lpstr>Planning relevant indicator: Geographic spread</vt:lpstr>
      <vt:lpstr>Planning relevant indicator: Income distribution</vt:lpstr>
      <vt:lpstr>CCI Employment and Transformation</vt:lpstr>
      <vt:lpstr>Headline indicator: Employment</vt:lpstr>
      <vt:lpstr>Planning relevant indicator: Cultural Occupations over time </vt:lpstr>
      <vt:lpstr>Planning relevant indicator: Employment by domain</vt:lpstr>
      <vt:lpstr>Planning relevant indicator: Employment Type</vt:lpstr>
      <vt:lpstr>Planning relevant indicator: Transformation and gender </vt:lpstr>
      <vt:lpstr>International trade</vt:lpstr>
      <vt:lpstr>Headline Indicators: South Africa's cultural goods trade (current US$ millions)</vt:lpstr>
      <vt:lpstr>Headline indicators: Service trade</vt:lpstr>
      <vt:lpstr>Planning indicator: CCI goods trade by domain</vt:lpstr>
      <vt:lpstr>Planning indicator: Destination of CCI goods trade</vt:lpstr>
      <vt:lpstr>Planning indicator: Trade complementarity indices (TCIs) </vt:lpstr>
      <vt:lpstr>Geographic spread: CCI exports</vt:lpstr>
      <vt:lpstr>Bringing it all together…</vt:lpstr>
      <vt:lpstr>PowerPoint Presentation</vt:lpstr>
      <vt:lpstr>Concluding remarks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Gavin Sterley</dc:creator>
  <cp:lastModifiedBy>Jen Snowball</cp:lastModifiedBy>
  <cp:revision>204</cp:revision>
  <dcterms:created xsi:type="dcterms:W3CDTF">2017-03-28T12:48:51Z</dcterms:created>
  <dcterms:modified xsi:type="dcterms:W3CDTF">2022-10-24T07:10:38Z</dcterms:modified>
</cp:coreProperties>
</file>